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Integrace, inkluze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2</a:t>
            </a: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7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Integrace, Inkluze</a:t>
            </a:r>
          </a:p>
          <a:p>
            <a:r>
              <a:rPr lang="cs-CZ" dirty="0" smtClean="0"/>
              <a:t>„</a:t>
            </a:r>
            <a:r>
              <a:rPr lang="cs-CZ" dirty="0" smtClean="0"/>
              <a:t>Pětilístek“ speciální pedagogiky</a:t>
            </a:r>
          </a:p>
          <a:p>
            <a:r>
              <a:rPr lang="cs-CZ" dirty="0"/>
              <a:t>Možnosti vzdělávání žáků se SVP</a:t>
            </a:r>
            <a:endParaRPr lang="en-US" dirty="0"/>
          </a:p>
          <a:p>
            <a:r>
              <a:rPr lang="cs-CZ" dirty="0" smtClean="0"/>
              <a:t>Reflexe videa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48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INTEGRACE</a:t>
            </a:r>
            <a:br>
              <a:rPr lang="cs-CZ" smtClean="0"/>
            </a:br>
            <a:r>
              <a:rPr lang="cs-CZ" smtClean="0"/>
              <a:t>INKLUZE</a:t>
            </a:r>
            <a:endParaRPr lang="en-GB" dirty="0"/>
          </a:p>
        </p:txBody>
      </p:sp>
      <p:sp>
        <p:nvSpPr>
          <p:cNvPr id="3" name="Oválný bublinový popisek 2"/>
          <p:cNvSpPr/>
          <p:nvPr/>
        </p:nvSpPr>
        <p:spPr>
          <a:xfrm>
            <a:off x="6144768" y="37592"/>
            <a:ext cx="5916168" cy="322783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Inkluzivní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inkluze</a:t>
            </a:r>
            <a:r>
              <a:rPr lang="en-GB" dirty="0"/>
              <a:t> je </a:t>
            </a:r>
            <a:r>
              <a:rPr lang="en-GB" dirty="0" err="1"/>
              <a:t>proces</a:t>
            </a:r>
            <a:r>
              <a:rPr lang="en-GB" dirty="0"/>
              <a:t>, </a:t>
            </a:r>
            <a:r>
              <a:rPr lang="en-GB" dirty="0" err="1"/>
              <a:t>jehož</a:t>
            </a:r>
            <a:r>
              <a:rPr lang="en-GB" dirty="0"/>
              <a:t> </a:t>
            </a:r>
            <a:r>
              <a:rPr lang="en-GB" dirty="0" err="1"/>
              <a:t>snahou</a:t>
            </a:r>
            <a:r>
              <a:rPr lang="en-GB" dirty="0"/>
              <a:t> je </a:t>
            </a:r>
            <a:r>
              <a:rPr lang="en-GB" dirty="0" err="1"/>
              <a:t>nastavení</a:t>
            </a:r>
            <a:r>
              <a:rPr lang="en-GB" dirty="0"/>
              <a:t> </a:t>
            </a:r>
            <a:r>
              <a:rPr lang="cs-CZ" dirty="0" smtClean="0"/>
              <a:t>takového</a:t>
            </a:r>
            <a:r>
              <a:rPr lang="en-GB" dirty="0" smtClean="0"/>
              <a:t> </a:t>
            </a:r>
            <a:r>
              <a:rPr lang="en-GB" dirty="0" err="1"/>
              <a:t>systému</a:t>
            </a:r>
            <a:r>
              <a:rPr lang="en-GB" dirty="0"/>
              <a:t> </a:t>
            </a:r>
            <a:r>
              <a:rPr lang="en-GB" dirty="0" err="1"/>
              <a:t>vzdělávání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umožňuje</a:t>
            </a:r>
            <a:r>
              <a:rPr lang="en-GB" dirty="0"/>
              <a:t> </a:t>
            </a:r>
            <a:r>
              <a:rPr lang="cs-CZ" dirty="0" smtClean="0"/>
              <a:t>všem</a:t>
            </a:r>
            <a:r>
              <a:rPr lang="en-GB" dirty="0" smtClean="0"/>
              <a:t> </a:t>
            </a:r>
            <a:r>
              <a:rPr lang="en-GB" dirty="0" err="1"/>
              <a:t>dětem</a:t>
            </a:r>
            <a:r>
              <a:rPr lang="en-GB" dirty="0"/>
              <a:t> bez </a:t>
            </a:r>
            <a:r>
              <a:rPr lang="en-GB" dirty="0" err="1"/>
              <a:t>rozdílu</a:t>
            </a:r>
            <a:r>
              <a:rPr lang="en-GB" dirty="0"/>
              <a:t> </a:t>
            </a:r>
            <a:r>
              <a:rPr lang="en-GB" dirty="0" err="1"/>
              <a:t>plnit</a:t>
            </a:r>
            <a:r>
              <a:rPr lang="en-GB" dirty="0"/>
              <a:t> </a:t>
            </a:r>
            <a:r>
              <a:rPr lang="cs-CZ" dirty="0" smtClean="0"/>
              <a:t>povinnou školní docházku, resp. navštěvovat školu, ideálně v místě jejich bydliště. Cílem inkluze je podporovat rovné šance dětí na vzdělávání</a:t>
            </a:r>
            <a:r>
              <a:rPr lang="en-GB" dirty="0" smtClean="0"/>
              <a:t>.</a:t>
            </a:r>
            <a:r>
              <a:rPr lang="cs-CZ" dirty="0" smtClean="0"/>
              <a:t> (Wikipedie, online)</a:t>
            </a:r>
            <a:endParaRPr lang="en-GB" dirty="0"/>
          </a:p>
        </p:txBody>
      </p:sp>
      <p:sp>
        <p:nvSpPr>
          <p:cNvPr id="4" name="Oválný bublinový popisek 3"/>
          <p:cNvSpPr/>
          <p:nvPr/>
        </p:nvSpPr>
        <p:spPr>
          <a:xfrm>
            <a:off x="2016714" y="2160589"/>
            <a:ext cx="6062472" cy="4633404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</a:t>
            </a:r>
            <a:r>
              <a:rPr lang="en-GB" b="1" dirty="0" err="1" smtClean="0"/>
              <a:t>nkluzivní</a:t>
            </a:r>
            <a:r>
              <a:rPr lang="en-GB" b="1" dirty="0" smtClean="0"/>
              <a:t> </a:t>
            </a:r>
            <a:r>
              <a:rPr lang="en-GB" b="1" dirty="0" err="1"/>
              <a:t>vzdělávání</a:t>
            </a:r>
            <a:r>
              <a:rPr lang="en-GB" b="1" dirty="0"/>
              <a:t> </a:t>
            </a:r>
            <a:r>
              <a:rPr lang="en-GB" b="1" dirty="0" err="1"/>
              <a:t>vychází</a:t>
            </a:r>
            <a:r>
              <a:rPr lang="en-GB" b="1" dirty="0"/>
              <a:t> z </a:t>
            </a:r>
            <a:r>
              <a:rPr lang="en-GB" b="1" dirty="0" err="1"/>
              <a:t>požadavku</a:t>
            </a:r>
            <a:r>
              <a:rPr lang="en-GB" b="1" dirty="0"/>
              <a:t> </a:t>
            </a:r>
            <a:r>
              <a:rPr lang="en-GB" b="1" dirty="0" err="1"/>
              <a:t>přizpůsobení</a:t>
            </a:r>
            <a:r>
              <a:rPr lang="en-GB" b="1" dirty="0"/>
              <a:t> </a:t>
            </a:r>
            <a:r>
              <a:rPr lang="en-GB" b="1" dirty="0" err="1"/>
              <a:t>edukačního</a:t>
            </a:r>
            <a:r>
              <a:rPr lang="en-GB" b="1" dirty="0"/>
              <a:t> </a:t>
            </a:r>
            <a:r>
              <a:rPr lang="en-GB" b="1" dirty="0" err="1"/>
              <a:t>prostředí</a:t>
            </a:r>
            <a:r>
              <a:rPr lang="en-GB" b="1" dirty="0"/>
              <a:t> </a:t>
            </a:r>
            <a:r>
              <a:rPr lang="en-GB" b="1" dirty="0" err="1"/>
              <a:t>žákům</a:t>
            </a:r>
            <a:r>
              <a:rPr lang="en-GB" b="1" dirty="0"/>
              <a:t>. V </a:t>
            </a:r>
            <a:r>
              <a:rPr lang="en-GB" b="1" dirty="0" err="1"/>
              <a:t>takovém</a:t>
            </a:r>
            <a:r>
              <a:rPr lang="en-GB" b="1" dirty="0"/>
              <a:t> </a:t>
            </a:r>
            <a:r>
              <a:rPr lang="en-GB" b="1" dirty="0" err="1"/>
              <a:t>prostředí</a:t>
            </a:r>
            <a:r>
              <a:rPr lang="en-GB" b="1" dirty="0"/>
              <a:t> </a:t>
            </a:r>
            <a:r>
              <a:rPr lang="en-GB" b="1" dirty="0" err="1"/>
              <a:t>lze</a:t>
            </a:r>
            <a:r>
              <a:rPr lang="en-GB" b="1" dirty="0"/>
              <a:t> </a:t>
            </a:r>
            <a:r>
              <a:rPr lang="en-GB" b="1" dirty="0" err="1"/>
              <a:t>pracovat</a:t>
            </a:r>
            <a:r>
              <a:rPr lang="en-GB" b="1" dirty="0"/>
              <a:t> s </a:t>
            </a:r>
            <a:r>
              <a:rPr lang="en-GB" b="1" dirty="0" err="1"/>
              <a:t>heterogenní</a:t>
            </a:r>
            <a:r>
              <a:rPr lang="en-GB" b="1" dirty="0"/>
              <a:t> </a:t>
            </a:r>
            <a:r>
              <a:rPr lang="en-GB" b="1" dirty="0" err="1"/>
              <a:t>skupinou</a:t>
            </a:r>
            <a:r>
              <a:rPr lang="en-GB" b="1" dirty="0"/>
              <a:t> </a:t>
            </a:r>
            <a:r>
              <a:rPr lang="en-GB" b="1" dirty="0" err="1"/>
              <a:t>žáků</a:t>
            </a:r>
            <a:r>
              <a:rPr lang="en-GB" b="1" dirty="0"/>
              <a:t> a </a:t>
            </a:r>
            <a:r>
              <a:rPr lang="en-GB" b="1" dirty="0" err="1"/>
              <a:t>akceptovat</a:t>
            </a:r>
            <a:r>
              <a:rPr lang="en-GB" b="1" dirty="0"/>
              <a:t> </a:t>
            </a:r>
            <a:r>
              <a:rPr lang="en-GB" b="1" dirty="0" err="1"/>
              <a:t>tak</a:t>
            </a:r>
            <a:r>
              <a:rPr lang="en-GB" b="1" dirty="0"/>
              <a:t> </a:t>
            </a:r>
            <a:r>
              <a:rPr lang="en-GB" b="1" dirty="0" err="1"/>
              <a:t>různorodost</a:t>
            </a:r>
            <a:r>
              <a:rPr lang="en-GB" b="1" dirty="0"/>
              <a:t> </a:t>
            </a:r>
            <a:r>
              <a:rPr lang="en-GB" b="1" dirty="0" err="1"/>
              <a:t>pohlaví</a:t>
            </a:r>
            <a:r>
              <a:rPr lang="en-GB" b="1" dirty="0"/>
              <a:t>, </a:t>
            </a:r>
            <a:r>
              <a:rPr lang="en-GB" b="1" dirty="0" err="1"/>
              <a:t>etnicity</a:t>
            </a:r>
            <a:r>
              <a:rPr lang="en-GB" b="1" dirty="0"/>
              <a:t>, </a:t>
            </a:r>
            <a:r>
              <a:rPr lang="en-GB" b="1" dirty="0" err="1"/>
              <a:t>kultury</a:t>
            </a:r>
            <a:r>
              <a:rPr lang="en-GB" b="1" dirty="0"/>
              <a:t>, </a:t>
            </a:r>
            <a:r>
              <a:rPr lang="en-GB" b="1" dirty="0" err="1"/>
              <a:t>jazyka</a:t>
            </a:r>
            <a:r>
              <a:rPr lang="en-GB" b="1" dirty="0"/>
              <a:t>, </a:t>
            </a:r>
            <a:r>
              <a:rPr lang="en-GB" b="1" dirty="0" err="1"/>
              <a:t>sociálního</a:t>
            </a:r>
            <a:r>
              <a:rPr lang="en-GB" b="1" dirty="0"/>
              <a:t> </a:t>
            </a:r>
            <a:r>
              <a:rPr lang="en-GB" b="1" dirty="0" err="1"/>
              <a:t>prostředí</a:t>
            </a:r>
            <a:r>
              <a:rPr lang="en-GB" b="1" dirty="0"/>
              <a:t>, </a:t>
            </a:r>
            <a:r>
              <a:rPr lang="en-GB" b="1" dirty="0" err="1"/>
              <a:t>popř</a:t>
            </a:r>
            <a:r>
              <a:rPr lang="en-GB" b="1" dirty="0"/>
              <a:t>. </a:t>
            </a:r>
            <a:r>
              <a:rPr lang="en-GB" b="1" dirty="0" err="1"/>
              <a:t>věku</a:t>
            </a:r>
            <a:r>
              <a:rPr lang="en-GB" b="1" dirty="0"/>
              <a:t>; </a:t>
            </a:r>
            <a:r>
              <a:rPr lang="en-GB" b="1" dirty="0" err="1"/>
              <a:t>lze</a:t>
            </a:r>
            <a:r>
              <a:rPr lang="en-GB" b="1" dirty="0"/>
              <a:t> </a:t>
            </a:r>
            <a:r>
              <a:rPr lang="en-GB" b="1" dirty="0" err="1"/>
              <a:t>také</a:t>
            </a:r>
            <a:r>
              <a:rPr lang="en-GB" b="1" dirty="0"/>
              <a:t> </a:t>
            </a:r>
            <a:r>
              <a:rPr lang="en-GB" b="1" dirty="0" err="1"/>
              <a:t>pracovat</a:t>
            </a:r>
            <a:r>
              <a:rPr lang="en-GB" b="1" dirty="0"/>
              <a:t> s </a:t>
            </a:r>
            <a:r>
              <a:rPr lang="en-GB" b="1" dirty="0" err="1"/>
              <a:t>různou</a:t>
            </a:r>
            <a:r>
              <a:rPr lang="en-GB" b="1" dirty="0"/>
              <a:t> </a:t>
            </a:r>
            <a:r>
              <a:rPr lang="en-GB" b="1" dirty="0" err="1"/>
              <a:t>úrovní</a:t>
            </a:r>
            <a:r>
              <a:rPr lang="en-GB" b="1" dirty="0"/>
              <a:t> </a:t>
            </a:r>
            <a:r>
              <a:rPr lang="en-GB" b="1" dirty="0" err="1"/>
              <a:t>předpokladů</a:t>
            </a:r>
            <a:r>
              <a:rPr lang="en-GB" b="1" dirty="0"/>
              <a:t> </a:t>
            </a:r>
            <a:r>
              <a:rPr lang="en-GB" b="1" dirty="0" err="1"/>
              <a:t>včetně</a:t>
            </a:r>
            <a:r>
              <a:rPr lang="en-GB" b="1" dirty="0"/>
              <a:t> </a:t>
            </a:r>
            <a:r>
              <a:rPr lang="en-GB" b="1" dirty="0" err="1"/>
              <a:t>žáků</a:t>
            </a:r>
            <a:r>
              <a:rPr lang="en-GB" b="1" dirty="0"/>
              <a:t> se </a:t>
            </a:r>
            <a:r>
              <a:rPr lang="en-GB" b="1" dirty="0" err="1"/>
              <a:t>speciálními</a:t>
            </a:r>
            <a:r>
              <a:rPr lang="en-GB" b="1" dirty="0"/>
              <a:t> </a:t>
            </a:r>
            <a:r>
              <a:rPr lang="en-GB" b="1" dirty="0" err="1"/>
              <a:t>vzdělávacími</a:t>
            </a:r>
            <a:r>
              <a:rPr lang="en-GB" b="1" dirty="0"/>
              <a:t> </a:t>
            </a:r>
            <a:r>
              <a:rPr lang="en-GB" b="1" dirty="0" err="1"/>
              <a:t>potřebami</a:t>
            </a:r>
            <a:r>
              <a:rPr lang="en-GB" b="1" dirty="0"/>
              <a:t> </a:t>
            </a:r>
            <a:r>
              <a:rPr lang="en-GB" b="1" dirty="0" err="1"/>
              <a:t>či</a:t>
            </a:r>
            <a:r>
              <a:rPr lang="en-GB" b="1" dirty="0"/>
              <a:t> </a:t>
            </a:r>
            <a:r>
              <a:rPr lang="en-GB" b="1" dirty="0" err="1"/>
              <a:t>mimořádným</a:t>
            </a:r>
            <a:r>
              <a:rPr lang="en-GB" b="1" dirty="0"/>
              <a:t> </a:t>
            </a:r>
            <a:r>
              <a:rPr lang="en-GB" b="1" dirty="0" err="1"/>
              <a:t>nadáním</a:t>
            </a:r>
            <a:r>
              <a:rPr lang="en-GB" b="1" dirty="0"/>
              <a:t>. </a:t>
            </a:r>
            <a:r>
              <a:rPr lang="en-GB" b="1" dirty="0" err="1"/>
              <a:t>Inkluzivní</a:t>
            </a:r>
            <a:r>
              <a:rPr lang="en-GB" b="1" dirty="0"/>
              <a:t> </a:t>
            </a:r>
            <a:r>
              <a:rPr lang="en-GB" b="1" dirty="0" err="1"/>
              <a:t>vzdělávání</a:t>
            </a:r>
            <a:r>
              <a:rPr lang="en-GB" b="1" dirty="0"/>
              <a:t> </a:t>
            </a:r>
            <a:r>
              <a:rPr lang="en-GB" b="1" dirty="0" err="1"/>
              <a:t>dává</a:t>
            </a:r>
            <a:r>
              <a:rPr lang="en-GB" b="1" dirty="0"/>
              <a:t> </a:t>
            </a:r>
            <a:r>
              <a:rPr lang="en-GB" b="1" dirty="0" err="1"/>
              <a:t>možnost</a:t>
            </a:r>
            <a:r>
              <a:rPr lang="en-GB" b="1" dirty="0"/>
              <a:t> </a:t>
            </a:r>
            <a:r>
              <a:rPr lang="en-GB" b="1" dirty="0" err="1"/>
              <a:t>vytvoření</a:t>
            </a:r>
            <a:r>
              <a:rPr lang="en-GB" b="1" dirty="0"/>
              <a:t> „</a:t>
            </a:r>
            <a:r>
              <a:rPr lang="en-GB" b="1" dirty="0" err="1"/>
              <a:t>školy</a:t>
            </a:r>
            <a:r>
              <a:rPr lang="en-GB" b="1" dirty="0"/>
              <a:t> pro </a:t>
            </a:r>
            <a:r>
              <a:rPr lang="en-GB" b="1" dirty="0" err="1"/>
              <a:t>všechny</a:t>
            </a:r>
            <a:r>
              <a:rPr lang="en-GB" b="1" dirty="0" smtClean="0"/>
              <a:t>“.</a:t>
            </a:r>
            <a:r>
              <a:rPr lang="cs-CZ" b="1" dirty="0" smtClean="0"/>
              <a:t> (NÚV, online)</a:t>
            </a:r>
            <a:endParaRPr lang="cs-CZ" dirty="0"/>
          </a:p>
        </p:txBody>
      </p:sp>
      <p:sp>
        <p:nvSpPr>
          <p:cNvPr id="5" name="Oválný bublinový popisek 4"/>
          <p:cNvSpPr/>
          <p:nvPr/>
        </p:nvSpPr>
        <p:spPr>
          <a:xfrm>
            <a:off x="7711440" y="3399689"/>
            <a:ext cx="4645152" cy="2269591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„</a:t>
            </a:r>
            <a:r>
              <a:rPr lang="en-GB" b="1" dirty="0" err="1"/>
              <a:t>Inkluze</a:t>
            </a:r>
            <a:r>
              <a:rPr lang="en-GB" b="1" dirty="0"/>
              <a:t> </a:t>
            </a:r>
            <a:r>
              <a:rPr lang="en-GB" b="1" dirty="0" err="1"/>
              <a:t>znamená</a:t>
            </a:r>
            <a:r>
              <a:rPr lang="en-GB" b="1" dirty="0"/>
              <a:t> </a:t>
            </a:r>
            <a:r>
              <a:rPr lang="en-GB" b="1" dirty="0" err="1"/>
              <a:t>začlenění</a:t>
            </a:r>
            <a:r>
              <a:rPr lang="en-GB" b="1" dirty="0"/>
              <a:t> </a:t>
            </a:r>
            <a:r>
              <a:rPr lang="en-GB" b="1" dirty="0" err="1"/>
              <a:t>dětí</a:t>
            </a:r>
            <a:r>
              <a:rPr lang="en-GB" b="1" dirty="0"/>
              <a:t>. </a:t>
            </a:r>
            <a:r>
              <a:rPr lang="en-GB" b="1" dirty="0" err="1"/>
              <a:t>Společné</a:t>
            </a:r>
            <a:r>
              <a:rPr lang="en-GB" b="1" dirty="0"/>
              <a:t> </a:t>
            </a:r>
            <a:r>
              <a:rPr lang="en-GB" b="1" dirty="0" err="1"/>
              <a:t>vzdělávání</a:t>
            </a:r>
            <a:r>
              <a:rPr lang="en-GB" b="1" dirty="0"/>
              <a:t> </a:t>
            </a:r>
            <a:r>
              <a:rPr lang="en-GB" b="1" dirty="0" err="1"/>
              <a:t>po</a:t>
            </a:r>
            <a:r>
              <a:rPr lang="en-GB" b="1" dirty="0"/>
              <a:t> </a:t>
            </a:r>
            <a:r>
              <a:rPr lang="en-GB" b="1" dirty="0" err="1"/>
              <a:t>česku</a:t>
            </a:r>
            <a:r>
              <a:rPr lang="en-GB" b="1" dirty="0"/>
              <a:t> je ale </a:t>
            </a:r>
            <a:r>
              <a:rPr lang="en-GB" b="1" dirty="0" err="1"/>
              <a:t>jejich</a:t>
            </a:r>
            <a:r>
              <a:rPr lang="en-GB" b="1" dirty="0"/>
              <a:t> </a:t>
            </a:r>
            <a:r>
              <a:rPr lang="en-GB" b="1" dirty="0" err="1"/>
              <a:t>pouhé</a:t>
            </a:r>
            <a:r>
              <a:rPr lang="en-GB" b="1" dirty="0"/>
              <a:t> </a:t>
            </a:r>
            <a:r>
              <a:rPr lang="en-GB" b="1" dirty="0" err="1"/>
              <a:t>sesypání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pomyslnou</a:t>
            </a:r>
            <a:r>
              <a:rPr lang="en-GB" b="1" dirty="0"/>
              <a:t> </a:t>
            </a:r>
            <a:r>
              <a:rPr lang="en-GB" b="1" dirty="0" err="1"/>
              <a:t>jednu</a:t>
            </a:r>
            <a:r>
              <a:rPr lang="en-GB" b="1" dirty="0"/>
              <a:t> </a:t>
            </a:r>
            <a:r>
              <a:rPr lang="en-GB" b="1" dirty="0" err="1" smtClean="0"/>
              <a:t>hromadu</a:t>
            </a:r>
            <a:r>
              <a:rPr lang="cs-CZ" b="1" dirty="0"/>
              <a:t>.</a:t>
            </a:r>
            <a:r>
              <a:rPr lang="en-GB" b="1" dirty="0" smtClean="0"/>
              <a:t>“</a:t>
            </a:r>
            <a:r>
              <a:rPr lang="cs-CZ" b="1" dirty="0" smtClean="0"/>
              <a:t> (Odehnal, in Parlamentní listy, online)</a:t>
            </a:r>
            <a:endParaRPr lang="cs-CZ" dirty="0"/>
          </a:p>
        </p:txBody>
      </p:sp>
      <p:sp>
        <p:nvSpPr>
          <p:cNvPr id="6" name="Oválný bublinový popisek 5"/>
          <p:cNvSpPr/>
          <p:nvPr/>
        </p:nvSpPr>
        <p:spPr>
          <a:xfrm rot="20821923">
            <a:off x="-429768" y="458216"/>
            <a:ext cx="4434840" cy="2807208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err="1"/>
              <a:t>Inkluzivním</a:t>
            </a:r>
            <a:r>
              <a:rPr lang="en-GB" b="1" dirty="0"/>
              <a:t> (</a:t>
            </a:r>
            <a:r>
              <a:rPr lang="en-GB" b="1" dirty="0" err="1"/>
              <a:t>společným</a:t>
            </a:r>
            <a:r>
              <a:rPr lang="en-GB" b="1" dirty="0"/>
              <a:t>) </a:t>
            </a:r>
            <a:r>
              <a:rPr lang="en-GB" b="1" dirty="0" err="1"/>
              <a:t>vzděláváním</a:t>
            </a:r>
            <a:r>
              <a:rPr lang="en-GB" b="1" dirty="0"/>
              <a:t> </a:t>
            </a:r>
            <a:r>
              <a:rPr lang="en-GB" b="1" dirty="0" err="1"/>
              <a:t>nazýváme</a:t>
            </a:r>
            <a:r>
              <a:rPr lang="en-GB" b="1" dirty="0"/>
              <a:t> </a:t>
            </a:r>
            <a:r>
              <a:rPr lang="en-GB" b="1" dirty="0" err="1"/>
              <a:t>způsob</a:t>
            </a:r>
            <a:r>
              <a:rPr lang="en-GB" b="1" dirty="0"/>
              <a:t> </a:t>
            </a:r>
            <a:r>
              <a:rPr lang="en-GB" b="1" dirty="0" err="1"/>
              <a:t>vzdělávání</a:t>
            </a:r>
            <a:r>
              <a:rPr lang="en-GB" b="1" dirty="0"/>
              <a:t>, </a:t>
            </a:r>
            <a:r>
              <a:rPr lang="en-GB" b="1" dirty="0" err="1"/>
              <a:t>který</a:t>
            </a:r>
            <a:r>
              <a:rPr lang="en-GB" b="1" dirty="0"/>
              <a:t> </a:t>
            </a:r>
            <a:r>
              <a:rPr lang="en-GB" b="1" dirty="0" err="1"/>
              <a:t>dbá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maximální</a:t>
            </a:r>
            <a:r>
              <a:rPr lang="en-GB" b="1" dirty="0"/>
              <a:t> </a:t>
            </a:r>
            <a:r>
              <a:rPr lang="en-GB" b="1" dirty="0" err="1"/>
              <a:t>rozvoj</a:t>
            </a:r>
            <a:r>
              <a:rPr lang="en-GB" b="1" dirty="0"/>
              <a:t> </a:t>
            </a:r>
            <a:r>
              <a:rPr lang="en-GB" b="1" dirty="0" err="1"/>
              <a:t>každého</a:t>
            </a:r>
            <a:r>
              <a:rPr lang="en-GB" b="1" dirty="0"/>
              <a:t> </a:t>
            </a:r>
            <a:r>
              <a:rPr lang="en-GB" b="1" dirty="0" err="1"/>
              <a:t>žáka</a:t>
            </a:r>
            <a:r>
              <a:rPr lang="en-GB" b="1" dirty="0"/>
              <a:t> s </a:t>
            </a:r>
            <a:r>
              <a:rPr lang="en-GB" b="1" dirty="0" err="1"/>
              <a:t>ohledem</a:t>
            </a:r>
            <a:r>
              <a:rPr lang="en-GB" b="1" dirty="0"/>
              <a:t> </a:t>
            </a:r>
            <a:r>
              <a:rPr lang="en-GB" b="1" dirty="0" err="1"/>
              <a:t>na</a:t>
            </a:r>
            <a:r>
              <a:rPr lang="en-GB" b="1" dirty="0"/>
              <a:t> </a:t>
            </a:r>
            <a:r>
              <a:rPr lang="en-GB" b="1" dirty="0" err="1"/>
              <a:t>jeho</a:t>
            </a:r>
            <a:r>
              <a:rPr lang="en-GB" b="1" dirty="0"/>
              <a:t> </a:t>
            </a:r>
            <a:r>
              <a:rPr lang="en-GB" b="1" dirty="0" err="1"/>
              <a:t>individuální</a:t>
            </a:r>
            <a:r>
              <a:rPr lang="en-GB" b="1" dirty="0"/>
              <a:t> </a:t>
            </a:r>
            <a:r>
              <a:rPr lang="en-GB" b="1" dirty="0" err="1"/>
              <a:t>potřeby</a:t>
            </a:r>
            <a:r>
              <a:rPr lang="en-GB" b="1" dirty="0"/>
              <a:t> a </a:t>
            </a:r>
            <a:r>
              <a:rPr lang="en-GB" b="1" dirty="0" err="1"/>
              <a:t>specifika</a:t>
            </a:r>
            <a:r>
              <a:rPr lang="en-GB" b="1" dirty="0" smtClean="0"/>
              <a:t>.</a:t>
            </a:r>
            <a:r>
              <a:rPr lang="cs-CZ" b="1" dirty="0" smtClean="0"/>
              <a:t> (Inkluze v praxi)</a:t>
            </a:r>
            <a:endParaRPr lang="en-GB" b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13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Co znamená inkluze pro Vás?</a:t>
            </a:r>
            <a:endParaRPr lang="cs-CZ" dirty="0"/>
          </a:p>
        </p:txBody>
      </p:sp>
      <p:sp>
        <p:nvSpPr>
          <p:cNvPr id="3" name="Oválný bublinový popisek 2"/>
          <p:cNvSpPr/>
          <p:nvPr/>
        </p:nvSpPr>
        <p:spPr>
          <a:xfrm>
            <a:off x="292608" y="1489061"/>
            <a:ext cx="4498848" cy="318211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ný bublinový popisek 3"/>
          <p:cNvSpPr/>
          <p:nvPr/>
        </p:nvSpPr>
        <p:spPr>
          <a:xfrm rot="20754263">
            <a:off x="5660136" y="1360798"/>
            <a:ext cx="3200400" cy="1971040"/>
          </a:xfrm>
          <a:prstGeom prst="wedgeEllipse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ný bublinový popisek 4"/>
          <p:cNvSpPr/>
          <p:nvPr/>
        </p:nvSpPr>
        <p:spPr>
          <a:xfrm>
            <a:off x="10305288" y="2434637"/>
            <a:ext cx="1749552" cy="1290959"/>
          </a:xfrm>
          <a:prstGeom prst="wedgeEllipse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ný bublinový popisek 5"/>
          <p:cNvSpPr/>
          <p:nvPr/>
        </p:nvSpPr>
        <p:spPr>
          <a:xfrm>
            <a:off x="4502427" y="4671173"/>
            <a:ext cx="1609344" cy="1335024"/>
          </a:xfrm>
          <a:prstGeom prst="wedgeEllipse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ný bublinový popisek 6"/>
          <p:cNvSpPr/>
          <p:nvPr/>
        </p:nvSpPr>
        <p:spPr>
          <a:xfrm rot="1281607">
            <a:off x="6965763" y="4446931"/>
            <a:ext cx="2304288" cy="1623169"/>
          </a:xfrm>
          <a:prstGeom prst="wedgeEllipseCallou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61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1063752" y="921294"/>
            <a:ext cx="96713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2000" b="1" i="1" dirty="0">
                <a:solidFill>
                  <a:srgbClr val="000000"/>
                </a:solidFill>
              </a:rPr>
              <a:t>„</a:t>
            </a:r>
            <a:r>
              <a:rPr lang="en-GB" sz="2000" b="1" i="1" dirty="0" err="1">
                <a:solidFill>
                  <a:srgbClr val="000000"/>
                </a:solidFill>
              </a:rPr>
              <a:t>Integrace</a:t>
            </a:r>
            <a:r>
              <a:rPr lang="en-GB" sz="2000" b="1" i="1" dirty="0">
                <a:solidFill>
                  <a:srgbClr val="000000"/>
                </a:solidFill>
              </a:rPr>
              <a:t> a </a:t>
            </a:r>
            <a:r>
              <a:rPr lang="en-GB" sz="2000" b="1" i="1" dirty="0" err="1">
                <a:solidFill>
                  <a:srgbClr val="000000"/>
                </a:solidFill>
              </a:rPr>
              <a:t>Inkluze</a:t>
            </a:r>
            <a:r>
              <a:rPr lang="en-GB" sz="2000" b="1" i="1" dirty="0">
                <a:solidFill>
                  <a:srgbClr val="000000"/>
                </a:solidFill>
              </a:rPr>
              <a:t>“</a:t>
            </a:r>
          </a:p>
          <a:p>
            <a:r>
              <a:rPr lang="pl-PL" sz="2000" dirty="0">
                <a:solidFill>
                  <a:srgbClr val="000000"/>
                </a:solidFill>
              </a:rPr>
              <a:t>Odkaz na video: </a:t>
            </a:r>
            <a:r>
              <a:rPr lang="pl-PL" sz="2000" dirty="0">
                <a:solidFill>
                  <a:srgbClr val="0563C2"/>
                </a:solidFill>
              </a:rPr>
              <a:t>https://video.aktualne.cz/dvtv/pribyva-zaskolaku-a-deti-selhavaji-ucitelenebyli-</a:t>
            </a:r>
          </a:p>
          <a:p>
            <a:r>
              <a:rPr lang="en-GB" sz="2000" dirty="0" err="1">
                <a:solidFill>
                  <a:srgbClr val="0563C2"/>
                </a:solidFill>
              </a:rPr>
              <a:t>na-inkluzi</a:t>
            </a:r>
            <a:r>
              <a:rPr lang="en-GB" sz="2000" dirty="0">
                <a:solidFill>
                  <a:srgbClr val="0563C2"/>
                </a:solidFill>
              </a:rPr>
              <a:t>/r~65e83550f61e11e8a1900cc47ab5f122/?redirected=1550607980</a:t>
            </a:r>
          </a:p>
          <a:p>
            <a:r>
              <a:rPr lang="en-GB" sz="2000" dirty="0" err="1">
                <a:solidFill>
                  <a:srgbClr val="000000"/>
                </a:solidFill>
              </a:rPr>
              <a:t>Analyzujte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příslušné</a:t>
            </a:r>
            <a:r>
              <a:rPr lang="en-GB" sz="2000" dirty="0">
                <a:solidFill>
                  <a:srgbClr val="000000"/>
                </a:solidFill>
              </a:rPr>
              <a:t> video a </a:t>
            </a:r>
            <a:r>
              <a:rPr lang="en-GB" sz="2000" dirty="0" err="1">
                <a:solidFill>
                  <a:srgbClr val="000000"/>
                </a:solidFill>
              </a:rPr>
              <a:t>odpovězte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na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otázky</a:t>
            </a:r>
            <a:r>
              <a:rPr lang="en-GB" sz="2000" dirty="0">
                <a:solidFill>
                  <a:srgbClr val="000000"/>
                </a:solidFill>
              </a:rPr>
              <a:t> z </a:t>
            </a:r>
            <a:r>
              <a:rPr lang="en-GB" sz="2000" dirty="0" err="1">
                <a:solidFill>
                  <a:srgbClr val="000000"/>
                </a:solidFill>
              </a:rPr>
              <a:t>pohledu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Jiřího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Pilaře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</a:p>
          <a:p>
            <a:r>
              <a:rPr lang="en-GB" sz="2000" b="1" dirty="0" err="1">
                <a:solidFill>
                  <a:srgbClr val="000000"/>
                </a:solidFill>
              </a:rPr>
              <a:t>Otázky</a:t>
            </a:r>
            <a:r>
              <a:rPr lang="en-GB" sz="2000" b="1" dirty="0">
                <a:solidFill>
                  <a:srgbClr val="000000"/>
                </a:solidFill>
              </a:rPr>
              <a:t>:</a:t>
            </a:r>
          </a:p>
          <a:p>
            <a:r>
              <a:rPr lang="en-GB" sz="2000" dirty="0">
                <a:solidFill>
                  <a:srgbClr val="000000"/>
                </a:solidFill>
              </a:rPr>
              <a:t>1. </a:t>
            </a:r>
            <a:r>
              <a:rPr lang="en-GB" sz="2000" dirty="0" err="1">
                <a:solidFill>
                  <a:srgbClr val="000000"/>
                </a:solidFill>
              </a:rPr>
              <a:t>Jak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definuje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neúspěch</a:t>
            </a:r>
            <a:r>
              <a:rPr lang="en-GB" sz="2000" dirty="0">
                <a:solidFill>
                  <a:srgbClr val="000000"/>
                </a:solidFill>
              </a:rPr>
              <a:t> u </a:t>
            </a:r>
            <a:r>
              <a:rPr lang="en-GB" sz="2000" dirty="0" err="1">
                <a:solidFill>
                  <a:srgbClr val="000000"/>
                </a:solidFill>
              </a:rPr>
              <a:t>žáka</a:t>
            </a:r>
            <a:r>
              <a:rPr lang="en-GB" sz="2000" dirty="0">
                <a:solidFill>
                  <a:srgbClr val="000000"/>
                </a:solidFill>
              </a:rPr>
              <a:t>? (v </a:t>
            </a:r>
            <a:r>
              <a:rPr lang="en-GB" sz="2000" dirty="0" err="1">
                <a:solidFill>
                  <a:srgbClr val="000000"/>
                </a:solidFill>
              </a:rPr>
              <a:t>rovině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důsledků</a:t>
            </a:r>
            <a:r>
              <a:rPr lang="en-GB" sz="2000" dirty="0">
                <a:solidFill>
                  <a:srgbClr val="000000"/>
                </a:solidFill>
              </a:rPr>
              <a:t> a </a:t>
            </a:r>
            <a:r>
              <a:rPr lang="en-GB" sz="2000" dirty="0" err="1">
                <a:solidFill>
                  <a:srgbClr val="000000"/>
                </a:solidFill>
              </a:rPr>
              <a:t>příčin</a:t>
            </a:r>
            <a:r>
              <a:rPr lang="en-GB" sz="2000" dirty="0">
                <a:solidFill>
                  <a:srgbClr val="000000"/>
                </a:solidFill>
              </a:rPr>
              <a:t>)</a:t>
            </a:r>
          </a:p>
          <a:p>
            <a:r>
              <a:rPr lang="en-GB" sz="2000" dirty="0">
                <a:solidFill>
                  <a:srgbClr val="000000"/>
                </a:solidFill>
              </a:rPr>
              <a:t>2. </a:t>
            </a:r>
            <a:r>
              <a:rPr lang="en-GB" sz="2000" dirty="0" err="1">
                <a:solidFill>
                  <a:srgbClr val="000000"/>
                </a:solidFill>
              </a:rPr>
              <a:t>Jak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vypadá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připravený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učitel</a:t>
            </a:r>
            <a:r>
              <a:rPr lang="en-GB" sz="2000" dirty="0">
                <a:solidFill>
                  <a:srgbClr val="000000"/>
                </a:solidFill>
              </a:rPr>
              <a:t>?</a:t>
            </a:r>
          </a:p>
          <a:p>
            <a:r>
              <a:rPr lang="en-GB" sz="2000" dirty="0">
                <a:solidFill>
                  <a:srgbClr val="000000"/>
                </a:solidFill>
              </a:rPr>
              <a:t>3. </a:t>
            </a:r>
            <a:r>
              <a:rPr lang="en-GB" sz="2000" dirty="0" err="1">
                <a:solidFill>
                  <a:srgbClr val="000000"/>
                </a:solidFill>
              </a:rPr>
              <a:t>Které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děti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jsou</a:t>
            </a:r>
            <a:r>
              <a:rPr lang="en-GB" sz="2000" dirty="0">
                <a:solidFill>
                  <a:srgbClr val="000000"/>
                </a:solidFill>
              </a:rPr>
              <a:t> v </a:t>
            </a:r>
            <a:r>
              <a:rPr lang="en-GB" sz="2000" dirty="0" err="1">
                <a:solidFill>
                  <a:srgbClr val="000000"/>
                </a:solidFill>
              </a:rPr>
              <a:t>rámci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inkluze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schopné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fungovat</a:t>
            </a:r>
            <a:r>
              <a:rPr lang="en-GB" sz="2000" dirty="0">
                <a:solidFill>
                  <a:srgbClr val="000000"/>
                </a:solidFill>
              </a:rPr>
              <a:t> v </a:t>
            </a:r>
            <a:r>
              <a:rPr lang="en-GB" sz="2000" dirty="0" err="1">
                <a:solidFill>
                  <a:srgbClr val="000000"/>
                </a:solidFill>
              </a:rPr>
              <a:t>běžné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třídě</a:t>
            </a:r>
            <a:r>
              <a:rPr lang="en-GB" sz="2000" dirty="0">
                <a:solidFill>
                  <a:srgbClr val="000000"/>
                </a:solidFill>
              </a:rPr>
              <a:t>?</a:t>
            </a:r>
          </a:p>
          <a:p>
            <a:r>
              <a:rPr lang="en-GB" sz="2000" dirty="0">
                <a:solidFill>
                  <a:srgbClr val="000000"/>
                </a:solidFill>
              </a:rPr>
              <a:t>4. Co je </a:t>
            </a:r>
            <a:r>
              <a:rPr lang="en-GB" sz="2000" dirty="0" err="1">
                <a:solidFill>
                  <a:srgbClr val="000000"/>
                </a:solidFill>
              </a:rPr>
              <a:t>integrace</a:t>
            </a:r>
            <a:r>
              <a:rPr lang="en-GB" sz="2000" dirty="0">
                <a:solidFill>
                  <a:srgbClr val="000000"/>
                </a:solidFill>
              </a:rPr>
              <a:t>?</a:t>
            </a:r>
          </a:p>
          <a:p>
            <a:r>
              <a:rPr lang="en-GB" sz="2000" dirty="0">
                <a:solidFill>
                  <a:srgbClr val="000000"/>
                </a:solidFill>
              </a:rPr>
              <a:t>5. </a:t>
            </a:r>
            <a:r>
              <a:rPr lang="en-GB" sz="2000" dirty="0" err="1">
                <a:solidFill>
                  <a:srgbClr val="000000"/>
                </a:solidFill>
              </a:rPr>
              <a:t>Proč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inkluze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  <a:r>
              <a:rPr lang="en-GB" sz="2000" dirty="0" err="1">
                <a:solidFill>
                  <a:srgbClr val="000000"/>
                </a:solidFill>
              </a:rPr>
              <a:t>nefunguje</a:t>
            </a:r>
            <a:r>
              <a:rPr lang="en-GB" sz="2000" dirty="0">
                <a:solidFill>
                  <a:srgbClr val="000000"/>
                </a:solidFill>
              </a:rPr>
              <a:t>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29523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pětilístek</a:t>
            </a:r>
            <a:endParaRPr lang="en-US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 rotWithShape="1">
          <a:blip r:embed="rId2"/>
          <a:srcRect l="7091" t="32885" r="29821" b="5697"/>
          <a:stretch/>
        </p:blipFill>
        <p:spPr>
          <a:xfrm>
            <a:off x="3547872" y="2112264"/>
            <a:ext cx="5660534" cy="3099816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58522" y="5905238"/>
            <a:ext cx="5537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https://clanky.rvp.cz/clanek/c/z/18339/PETILISTEK.html/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Možnosti vzdělávání žáků se </a:t>
            </a:r>
            <a:r>
              <a:rPr lang="cs-CZ" dirty="0" err="1" smtClean="0"/>
              <a:t>svp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Typy škol: </a:t>
            </a:r>
          </a:p>
          <a:p>
            <a:pPr lvl="1"/>
            <a:r>
              <a:rPr lang="cs-CZ" dirty="0" smtClean="0"/>
              <a:t>Běžná </a:t>
            </a:r>
            <a:r>
              <a:rPr lang="cs-CZ" dirty="0" err="1" smtClean="0"/>
              <a:t>zš</a:t>
            </a:r>
            <a:endParaRPr lang="cs-CZ" dirty="0" smtClean="0"/>
          </a:p>
          <a:p>
            <a:pPr lvl="1"/>
            <a:r>
              <a:rPr lang="cs-CZ" dirty="0" smtClean="0"/>
              <a:t>Škola dle §16 odst. 9 školského zákona</a:t>
            </a:r>
          </a:p>
          <a:p>
            <a:pPr lvl="1"/>
            <a:r>
              <a:rPr lang="cs-CZ" dirty="0" smtClean="0"/>
              <a:t>Třída, oddělení nebo studijní skupina dle §16 odst. 9</a:t>
            </a:r>
          </a:p>
          <a:p>
            <a:pPr lvl="1"/>
            <a:r>
              <a:rPr lang="cs-CZ" dirty="0" smtClean="0"/>
              <a:t>§48 školského zákona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VYHLÁŠKA Č. 27/2016 Sb. o vzdělávání žáků se speciálními vzdělávacími potřebami a žáků nadaných </a:t>
            </a:r>
            <a:r>
              <a:rPr lang="cs-CZ" i="1" dirty="0" smtClean="0"/>
              <a:t>(plánovaná změna březen 2019)</a:t>
            </a:r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06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832104" y="1243584"/>
            <a:ext cx="10445496" cy="4547615"/>
          </a:xfrm>
        </p:spPr>
        <p:txBody>
          <a:bodyPr/>
          <a:lstStyle/>
          <a:p>
            <a:r>
              <a:rPr lang="cs-CZ" dirty="0" smtClean="0"/>
              <a:t>Charakteristika jednotlivých podpůrných opatření dle stupně</a:t>
            </a:r>
          </a:p>
          <a:p>
            <a:r>
              <a:rPr lang="cs-CZ" dirty="0" smtClean="0"/>
              <a:t>Definice terminologie: hodnocení, úprava obsahu a výstupů, organizace a metody výuky, pomůcky</a:t>
            </a:r>
          </a:p>
          <a:p>
            <a:r>
              <a:rPr lang="cs-CZ" dirty="0" smtClean="0"/>
              <a:t>Oblasti zájmu:</a:t>
            </a:r>
          </a:p>
          <a:p>
            <a:pPr lvl="1"/>
            <a:r>
              <a:rPr lang="cs-CZ" dirty="0" smtClean="0"/>
              <a:t>Stupeň podpůrných opatření</a:t>
            </a:r>
          </a:p>
          <a:p>
            <a:pPr lvl="1"/>
            <a:r>
              <a:rPr lang="cs-CZ" dirty="0" smtClean="0"/>
              <a:t>Typ a stupeň postižení, diagnóza</a:t>
            </a:r>
          </a:p>
          <a:p>
            <a:pPr lvl="1"/>
            <a:r>
              <a:rPr lang="cs-CZ" dirty="0" smtClean="0"/>
              <a:t>Míra vlivu na konkrétní funkce (</a:t>
            </a:r>
            <a:r>
              <a:rPr lang="cs-CZ" i="1" dirty="0" smtClean="0"/>
              <a:t>práce s textem/tabulí, vyhledávání v učebnici, trivium, verbální projev, pozornost)</a:t>
            </a:r>
          </a:p>
          <a:p>
            <a:pPr lvl="1"/>
            <a:r>
              <a:rPr lang="cs-CZ" i="1" dirty="0" smtClean="0"/>
              <a:t>Kompenzační, speciálně pedagogické pomůcky</a:t>
            </a:r>
          </a:p>
          <a:p>
            <a:pPr lvl="1"/>
            <a:r>
              <a:rPr lang="cs-CZ" i="1" dirty="0" smtClean="0"/>
              <a:t>Asistent pedagoga</a:t>
            </a:r>
            <a:endParaRPr lang="en-US" dirty="0"/>
          </a:p>
        </p:txBody>
      </p:sp>
      <p:cxnSp>
        <p:nvCxnSpPr>
          <p:cNvPr id="5" name="Přímá spojnice 4"/>
          <p:cNvCxnSpPr/>
          <p:nvPr/>
        </p:nvCxnSpPr>
        <p:spPr>
          <a:xfrm flipV="1">
            <a:off x="1069848" y="2569464"/>
            <a:ext cx="9555480" cy="9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31" y="5949923"/>
            <a:ext cx="2011854" cy="634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61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Reflexe videa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1) horší prospěch, nedosažení normy, demotivace, selhávání, zklamání</a:t>
            </a:r>
          </a:p>
          <a:p>
            <a:r>
              <a:rPr lang="cs-CZ" dirty="0" smtClean="0"/>
              <a:t>2) znalosti, dostatek materiálu + pomůcek, psychicky vyrovnaný</a:t>
            </a:r>
          </a:p>
          <a:p>
            <a:r>
              <a:rPr lang="cs-CZ" dirty="0" smtClean="0"/>
              <a:t>3) SPU, lehčí poruchy, mají motivaci, umí se přizpůsobit ostatním, dokáží pracovat a fungovat, sluchová a oční vada, tělesně postižení, velmi lehké poruchy učení</a:t>
            </a:r>
          </a:p>
          <a:p>
            <a:r>
              <a:rPr lang="cs-CZ" dirty="0" smtClean="0"/>
              <a:t>4) začlenění / zapojení žáků do běžné třídy, do kolektivu zdravých lidí</a:t>
            </a:r>
          </a:p>
          <a:p>
            <a:r>
              <a:rPr lang="cs-CZ" dirty="0" smtClean="0"/>
              <a:t>5) málo prostoru pro žáka se SVP, málo asistentů, učitelé neumí s těmito dětmi pracovat, tlak, neznalost pedagogů (neproškoleni), vysoký počet dětí / 1 třída/1 učitel, </a:t>
            </a:r>
            <a:r>
              <a:rPr lang="cs-CZ" smtClean="0"/>
              <a:t>nepřipravenost společnosti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73547403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Kapka</Template>
  <TotalTime>89</TotalTime>
  <Words>439</Words>
  <Application>Microsoft Office PowerPoint</Application>
  <PresentationFormat>Širokoúhlá obrazovka</PresentationFormat>
  <Paragraphs>47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Tw Cen MT</vt:lpstr>
      <vt:lpstr>Kapka</vt:lpstr>
      <vt:lpstr>Integrace, inkluze</vt:lpstr>
      <vt:lpstr>Struktura</vt:lpstr>
      <vt:lpstr>Prezentace aplikace PowerPoint</vt:lpstr>
      <vt:lpstr>Prezentace aplikace PowerPoint</vt:lpstr>
      <vt:lpstr>Prezentace aplikace PowerPoint</vt:lpstr>
      <vt:lpstr>pětilístek</vt:lpstr>
      <vt:lpstr>Možnosti vzdělávání žáků se svp</vt:lpstr>
      <vt:lpstr>Prezentace aplikace PowerPoint</vt:lpstr>
      <vt:lpstr>Reflexe videa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Integrace, inkluze</dc:title>
  <dc:creator>Radka Machálková</dc:creator>
  <cp:lastModifiedBy>Radka Machálková</cp:lastModifiedBy>
  <cp:revision>17</cp:revision>
  <dcterms:created xsi:type="dcterms:W3CDTF">2019-02-25T19:51:55Z</dcterms:created>
  <dcterms:modified xsi:type="dcterms:W3CDTF">2020-02-29T18:09:18Z</dcterms:modified>
</cp:coreProperties>
</file>