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9" r:id="rId4"/>
    <p:sldId id="263" r:id="rId5"/>
    <p:sldId id="261" r:id="rId6"/>
    <p:sldId id="265" r:id="rId7"/>
    <p:sldId id="264" r:id="rId8"/>
    <p:sldId id="259" r:id="rId9"/>
    <p:sldId id="257" r:id="rId10"/>
    <p:sldId id="266" r:id="rId11"/>
    <p:sldId id="267" r:id="rId12"/>
    <p:sldId id="268" r:id="rId13"/>
    <p:sldId id="260" r:id="rId14"/>
    <p:sldId id="270" r:id="rId15"/>
    <p:sldId id="271" r:id="rId1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100" d="100"/>
          <a:sy n="100" d="100"/>
        </p:scale>
        <p:origin x="-787" y="125"/>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56CE07C6-E771-40AA-AB53-391E9E3633A1}" type="datetimeFigureOut">
              <a:rPr lang="cs-CZ" smtClean="0"/>
              <a:pPr/>
              <a:t>26.10.2016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39FA308-68E7-482E-BF08-3939DDBC0B9A}"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6CE07C6-E771-40AA-AB53-391E9E3633A1}" type="datetimeFigureOut">
              <a:rPr lang="cs-CZ" smtClean="0"/>
              <a:pPr/>
              <a:t>26.10.2016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39FA308-68E7-482E-BF08-3939DDBC0B9A}"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6CE07C6-E771-40AA-AB53-391E9E3633A1}" type="datetimeFigureOut">
              <a:rPr lang="cs-CZ" smtClean="0"/>
              <a:pPr/>
              <a:t>26.10.2016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39FA308-68E7-482E-BF08-3939DDBC0B9A}"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6CE07C6-E771-40AA-AB53-391E9E3633A1}" type="datetimeFigureOut">
              <a:rPr lang="cs-CZ" smtClean="0"/>
              <a:pPr/>
              <a:t>26.10.2016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39FA308-68E7-482E-BF08-3939DDBC0B9A}"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56CE07C6-E771-40AA-AB53-391E9E3633A1}" type="datetimeFigureOut">
              <a:rPr lang="cs-CZ" smtClean="0"/>
              <a:pPr/>
              <a:t>26.10.2016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39FA308-68E7-482E-BF08-3939DDBC0B9A}"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56CE07C6-E771-40AA-AB53-391E9E3633A1}" type="datetimeFigureOut">
              <a:rPr lang="cs-CZ" smtClean="0"/>
              <a:pPr/>
              <a:t>26.10.2016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39FA308-68E7-482E-BF08-3939DDBC0B9A}"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56CE07C6-E771-40AA-AB53-391E9E3633A1}" type="datetimeFigureOut">
              <a:rPr lang="cs-CZ" smtClean="0"/>
              <a:pPr/>
              <a:t>26.10.2016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39FA308-68E7-482E-BF08-3939DDBC0B9A}"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56CE07C6-E771-40AA-AB53-391E9E3633A1}" type="datetimeFigureOut">
              <a:rPr lang="cs-CZ" smtClean="0"/>
              <a:pPr/>
              <a:t>26.10.2016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39FA308-68E7-482E-BF08-3939DDBC0B9A}"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56CE07C6-E771-40AA-AB53-391E9E3633A1}" type="datetimeFigureOut">
              <a:rPr lang="cs-CZ" smtClean="0"/>
              <a:pPr/>
              <a:t>26.10.2016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39FA308-68E7-482E-BF08-3939DDBC0B9A}"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56CE07C6-E771-40AA-AB53-391E9E3633A1}" type="datetimeFigureOut">
              <a:rPr lang="cs-CZ" smtClean="0"/>
              <a:pPr/>
              <a:t>26.10.2016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39FA308-68E7-482E-BF08-3939DDBC0B9A}"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56CE07C6-E771-40AA-AB53-391E9E3633A1}" type="datetimeFigureOut">
              <a:rPr lang="cs-CZ" smtClean="0"/>
              <a:pPr/>
              <a:t>26.10.2016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39FA308-68E7-482E-BF08-3939DDBC0B9A}"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E07C6-E771-40AA-AB53-391E9E3633A1}" type="datetimeFigureOut">
              <a:rPr lang="cs-CZ" smtClean="0"/>
              <a:pPr/>
              <a:t>26.10.2016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FA308-68E7-482E-BF08-3939DDBC0B9A}"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eskatelevize.cz/ivysilani/1097206490-udalosti-v-kulture/215411000120330/obsah/390995-art-brut" TargetMode="External"/><Relationship Id="rId2" Type="http://schemas.openxmlformats.org/officeDocument/2006/relationships/hyperlink" Target="http://www.dox.cz/cs/vystavy/postizeni-normalitou"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s://www.youtube.com/watch?v=WaBt0vDZP6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NNzF9L_BFG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penize.cz/socialni-davky/43403-na-jake-davky-maji-narok-zdravotne-postizen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pravce\Desktop\doplnění fotky\9_12_ vit.jpg"/>
          <p:cNvPicPr>
            <a:picLocks noChangeAspect="1" noChangeArrowheads="1"/>
          </p:cNvPicPr>
          <p:nvPr/>
        </p:nvPicPr>
        <p:blipFill>
          <a:blip r:embed="rId2" cstate="print"/>
          <a:srcRect/>
          <a:stretch>
            <a:fillRect/>
          </a:stretch>
        </p:blipFill>
        <p:spPr bwMode="auto">
          <a:xfrm>
            <a:off x="539552" y="764704"/>
            <a:ext cx="8151849" cy="5400600"/>
          </a:xfrm>
          <a:prstGeom prst="rect">
            <a:avLst/>
          </a:prstGeom>
          <a:noFill/>
        </p:spPr>
      </p:pic>
      <p:sp>
        <p:nvSpPr>
          <p:cNvPr id="2" name="Nadpis 1"/>
          <p:cNvSpPr>
            <a:spLocks noGrp="1"/>
          </p:cNvSpPr>
          <p:nvPr>
            <p:ph type="ctrTitle"/>
          </p:nvPr>
        </p:nvSpPr>
        <p:spPr/>
        <p:txBody>
          <a:bodyPr>
            <a:normAutofit/>
          </a:bodyPr>
          <a:lstStyle/>
          <a:p>
            <a:r>
              <a:rPr lang="cs-CZ" sz="3200" b="1" dirty="0" smtClean="0">
                <a:solidFill>
                  <a:schemeClr val="bg1"/>
                </a:solidFill>
              </a:rPr>
              <a:t>Výtvarné umění jako prostor pro inkluzi</a:t>
            </a:r>
            <a:endParaRPr lang="cs-CZ" sz="3200" b="1" dirty="0">
              <a:solidFill>
                <a:schemeClr val="bg1"/>
              </a:solidFill>
            </a:endParaRPr>
          </a:p>
        </p:txBody>
      </p:sp>
      <p:sp>
        <p:nvSpPr>
          <p:cNvPr id="3" name="Podnadpis 2"/>
          <p:cNvSpPr>
            <a:spLocks noGrp="1"/>
          </p:cNvSpPr>
          <p:nvPr>
            <p:ph type="subTitle" idx="1"/>
          </p:nvPr>
        </p:nvSpPr>
        <p:spPr/>
        <p:txBody>
          <a:bodyPr/>
          <a:lstStyle/>
          <a:p>
            <a:r>
              <a:rPr lang="cs-CZ" dirty="0" smtClean="0">
                <a:solidFill>
                  <a:schemeClr val="accent5">
                    <a:lumMod val="60000"/>
                    <a:lumOff val="40000"/>
                  </a:schemeClr>
                </a:solidFill>
              </a:rPr>
              <a:t>Mgr. Pavel Sochor, </a:t>
            </a:r>
            <a:r>
              <a:rPr lang="cs-CZ" dirty="0" err="1" smtClean="0">
                <a:solidFill>
                  <a:schemeClr val="accent5">
                    <a:lumMod val="60000"/>
                    <a:lumOff val="40000"/>
                  </a:schemeClr>
                </a:solidFill>
              </a:rPr>
              <a:t>Ph.D</a:t>
            </a:r>
            <a:r>
              <a:rPr lang="cs-CZ" dirty="0" smtClean="0">
                <a:solidFill>
                  <a:schemeClr val="accent5">
                    <a:lumMod val="60000"/>
                    <a:lumOff val="40000"/>
                  </a:schemeClr>
                </a:solidFill>
              </a:rPr>
              <a:t>.</a:t>
            </a:r>
            <a:endParaRPr lang="cs-CZ" dirty="0">
              <a:solidFill>
                <a:schemeClr val="accent5">
                  <a:lumMod val="60000"/>
                  <a:lumOff val="4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smtClean="0"/>
          </a:p>
        </p:txBody>
      </p:sp>
      <p:pic>
        <p:nvPicPr>
          <p:cNvPr id="4" name="Obrázek 3" descr="Výsledek obrázku pro bruegel"/>
          <p:cNvPicPr/>
          <p:nvPr/>
        </p:nvPicPr>
        <p:blipFill>
          <a:blip r:embed="rId2" cstate="print"/>
          <a:srcRect/>
          <a:stretch>
            <a:fillRect/>
          </a:stretch>
        </p:blipFill>
        <p:spPr bwMode="auto">
          <a:xfrm>
            <a:off x="0" y="0"/>
            <a:ext cx="9144000" cy="652534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Výsledek obrázku pro blázni obrazy"/>
          <p:cNvPicPr>
            <a:picLocks noGrp="1"/>
          </p:cNvPicPr>
          <p:nvPr>
            <p:ph idx="1"/>
          </p:nvPr>
        </p:nvPicPr>
        <p:blipFill>
          <a:blip r:embed="rId2" cstate="print"/>
          <a:srcRect/>
          <a:stretch>
            <a:fillRect/>
          </a:stretch>
        </p:blipFill>
        <p:spPr bwMode="auto">
          <a:xfrm>
            <a:off x="0" y="0"/>
            <a:ext cx="9144000" cy="566124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descr="Výsledek obrázku pro blázince"/>
          <p:cNvPicPr/>
          <p:nvPr/>
        </p:nvPicPr>
        <p:blipFill>
          <a:blip r:embed="rId2" cstate="print"/>
          <a:srcRect/>
          <a:stretch>
            <a:fillRect/>
          </a:stretch>
        </p:blipFill>
        <p:spPr bwMode="auto">
          <a:xfrm>
            <a:off x="1691680" y="1268760"/>
            <a:ext cx="5760640" cy="403244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a:buNone/>
            </a:pPr>
            <a:endParaRPr lang="cs-CZ" dirty="0"/>
          </a:p>
          <a:p>
            <a:r>
              <a:rPr lang="cs-CZ" sz="1600" b="1" dirty="0"/>
              <a:t>Jakými atributy lze charakterizovat postižení jako kulturní fenomén?</a:t>
            </a:r>
          </a:p>
          <a:p>
            <a:endParaRPr lang="cs-CZ" dirty="0"/>
          </a:p>
        </p:txBody>
      </p:sp>
      <p:sp>
        <p:nvSpPr>
          <p:cNvPr id="4" name="Obdélník 3"/>
          <p:cNvSpPr/>
          <p:nvPr/>
        </p:nvSpPr>
        <p:spPr>
          <a:xfrm>
            <a:off x="611560" y="2564904"/>
            <a:ext cx="8064896" cy="4154984"/>
          </a:xfrm>
          <a:prstGeom prst="rect">
            <a:avLst/>
          </a:prstGeom>
        </p:spPr>
        <p:txBody>
          <a:bodyPr wrap="square">
            <a:spAutoFit/>
          </a:bodyPr>
          <a:lstStyle/>
          <a:p>
            <a:pPr>
              <a:buNone/>
            </a:pPr>
            <a:endParaRPr lang="cs-CZ" sz="1200" dirty="0" smtClean="0"/>
          </a:p>
          <a:p>
            <a:pPr>
              <a:buNone/>
            </a:pPr>
            <a:r>
              <a:rPr lang="cs-CZ" sz="1200" dirty="0" smtClean="0"/>
              <a:t>1/ Kdy na zdravotního postižení pohlížíme  ve smyslu společenského, kulturního a politického fenoménu.</a:t>
            </a:r>
          </a:p>
          <a:p>
            <a:pPr>
              <a:buNone/>
            </a:pPr>
            <a:r>
              <a:rPr lang="cs-CZ" sz="1200" i="1" u="sng" dirty="0" smtClean="0"/>
              <a:t>Příklad</a:t>
            </a:r>
            <a:r>
              <a:rPr lang="cs-CZ" sz="1200" i="1" u="sng" dirty="0" smtClean="0"/>
              <a:t>: Video z výstavy            </a:t>
            </a:r>
          </a:p>
          <a:p>
            <a:pPr>
              <a:buNone/>
            </a:pPr>
            <a:endParaRPr lang="cs-CZ" sz="1200" i="1" u="sng" dirty="0" smtClean="0"/>
          </a:p>
          <a:p>
            <a:pPr>
              <a:buFontTx/>
              <a:buChar char="-"/>
            </a:pPr>
            <a:r>
              <a:rPr lang="cs-CZ" sz="1200" i="1" dirty="0" smtClean="0">
                <a:hlinkClick r:id="rId2"/>
              </a:rPr>
              <a:t>http://www.</a:t>
            </a:r>
            <a:r>
              <a:rPr lang="cs-CZ" sz="1200" i="1" dirty="0" err="1" smtClean="0">
                <a:hlinkClick r:id="rId2"/>
              </a:rPr>
              <a:t>dox.cz</a:t>
            </a:r>
            <a:r>
              <a:rPr lang="cs-CZ" sz="1200" i="1" dirty="0" smtClean="0">
                <a:hlinkClick r:id="rId2"/>
              </a:rPr>
              <a:t>/</a:t>
            </a:r>
            <a:r>
              <a:rPr lang="cs-CZ" sz="1200" i="1" dirty="0" err="1" smtClean="0">
                <a:hlinkClick r:id="rId2"/>
              </a:rPr>
              <a:t>cs</a:t>
            </a:r>
            <a:r>
              <a:rPr lang="cs-CZ" sz="1200" i="1" dirty="0" smtClean="0">
                <a:hlinkClick r:id="rId2"/>
              </a:rPr>
              <a:t>/</a:t>
            </a:r>
            <a:r>
              <a:rPr lang="cs-CZ" sz="1200" i="1" dirty="0" err="1" smtClean="0">
                <a:hlinkClick r:id="rId2"/>
              </a:rPr>
              <a:t>vystavy</a:t>
            </a:r>
            <a:r>
              <a:rPr lang="cs-CZ" sz="1200" i="1" dirty="0" smtClean="0">
                <a:hlinkClick r:id="rId2"/>
              </a:rPr>
              <a:t>/</a:t>
            </a:r>
            <a:r>
              <a:rPr lang="cs-CZ" sz="1200" i="1" dirty="0" err="1" smtClean="0">
                <a:hlinkClick r:id="rId2"/>
              </a:rPr>
              <a:t>postizeni</a:t>
            </a:r>
            <a:r>
              <a:rPr lang="cs-CZ" sz="1200" i="1" dirty="0" smtClean="0">
                <a:hlinkClick r:id="rId2"/>
              </a:rPr>
              <a:t>-normalitou</a:t>
            </a:r>
            <a:endParaRPr lang="cs-CZ" sz="1200" i="1" dirty="0" smtClean="0"/>
          </a:p>
          <a:p>
            <a:pPr>
              <a:buFontTx/>
              <a:buChar char="-"/>
            </a:pPr>
            <a:endParaRPr lang="cs-CZ" sz="1200" i="1" dirty="0"/>
          </a:p>
          <a:p>
            <a:pPr>
              <a:buFontTx/>
              <a:buChar char="-"/>
            </a:pPr>
            <a:r>
              <a:rPr lang="cs-CZ" sz="1200" dirty="0" smtClean="0">
                <a:hlinkClick r:id="rId3"/>
              </a:rPr>
              <a:t>http://www.</a:t>
            </a:r>
            <a:r>
              <a:rPr lang="cs-CZ" sz="1200" dirty="0" err="1" smtClean="0">
                <a:hlinkClick r:id="rId3"/>
              </a:rPr>
              <a:t>ceskatelevize.cz</a:t>
            </a:r>
            <a:r>
              <a:rPr lang="cs-CZ" sz="1200" dirty="0" smtClean="0">
                <a:hlinkClick r:id="rId3"/>
              </a:rPr>
              <a:t>/</a:t>
            </a:r>
            <a:r>
              <a:rPr lang="cs-CZ" sz="1200" dirty="0" err="1" smtClean="0">
                <a:hlinkClick r:id="rId3"/>
              </a:rPr>
              <a:t>ivysilani</a:t>
            </a:r>
            <a:r>
              <a:rPr lang="cs-CZ" sz="1200" dirty="0" smtClean="0">
                <a:hlinkClick r:id="rId3"/>
              </a:rPr>
              <a:t>/1097206490-</a:t>
            </a:r>
            <a:r>
              <a:rPr lang="cs-CZ" sz="1200" dirty="0" err="1" smtClean="0">
                <a:hlinkClick r:id="rId3"/>
              </a:rPr>
              <a:t>udalosti</a:t>
            </a:r>
            <a:r>
              <a:rPr lang="cs-CZ" sz="1200" dirty="0" smtClean="0">
                <a:hlinkClick r:id="rId3"/>
              </a:rPr>
              <a:t>-v-</a:t>
            </a:r>
            <a:r>
              <a:rPr lang="cs-CZ" sz="1200" dirty="0" err="1" smtClean="0">
                <a:hlinkClick r:id="rId3"/>
              </a:rPr>
              <a:t>kulture</a:t>
            </a:r>
            <a:r>
              <a:rPr lang="cs-CZ" sz="1200" dirty="0" smtClean="0">
                <a:hlinkClick r:id="rId3"/>
              </a:rPr>
              <a:t>/215411000120330/obsah/390995-</a:t>
            </a:r>
            <a:r>
              <a:rPr lang="cs-CZ" sz="1200" dirty="0" err="1" smtClean="0">
                <a:hlinkClick r:id="rId3"/>
              </a:rPr>
              <a:t>art</a:t>
            </a:r>
            <a:r>
              <a:rPr lang="cs-CZ" sz="1200" dirty="0" smtClean="0">
                <a:hlinkClick r:id="rId3"/>
              </a:rPr>
              <a:t>-</a:t>
            </a:r>
            <a:r>
              <a:rPr lang="cs-CZ" sz="1200" dirty="0" err="1" smtClean="0">
                <a:hlinkClick r:id="rId3"/>
              </a:rPr>
              <a:t>brut</a:t>
            </a:r>
            <a:endParaRPr lang="cs-CZ" sz="1200" dirty="0" smtClean="0"/>
          </a:p>
          <a:p>
            <a:pPr>
              <a:buFontTx/>
              <a:buChar char="-"/>
            </a:pPr>
            <a:r>
              <a:rPr lang="cs-CZ" sz="1200" dirty="0" smtClean="0"/>
              <a:t>-https://www.youtube.com/watch?v=ycIEQmWiNY0            (francouzští umělci)</a:t>
            </a:r>
          </a:p>
          <a:p>
            <a:pPr>
              <a:buFontTx/>
              <a:buChar char="-"/>
            </a:pPr>
            <a:r>
              <a:rPr lang="cs-CZ" sz="1200" dirty="0" smtClean="0"/>
              <a:t>-https://www.youtube.com/watch?v=F9QgmL3hWUU        (Jan Křížek</a:t>
            </a:r>
            <a:r>
              <a:rPr lang="cs-CZ" sz="1200" dirty="0" smtClean="0"/>
              <a:t>)</a:t>
            </a:r>
          </a:p>
          <a:p>
            <a:pPr>
              <a:buFontTx/>
              <a:buChar char="-"/>
            </a:pPr>
            <a:endParaRPr lang="cs-CZ" sz="1200" dirty="0" smtClean="0"/>
          </a:p>
          <a:p>
            <a:pPr>
              <a:buFontTx/>
              <a:buChar char="-"/>
            </a:pPr>
            <a:endParaRPr lang="cs-CZ" sz="1200" dirty="0" smtClean="0"/>
          </a:p>
          <a:p>
            <a:r>
              <a:rPr lang="cs-CZ" sz="1200" b="1" dirty="0" smtClean="0"/>
              <a:t>ART BRUT</a:t>
            </a:r>
          </a:p>
          <a:p>
            <a:pPr>
              <a:buFontTx/>
              <a:buChar char="-"/>
            </a:pPr>
            <a:endParaRPr lang="cs-CZ" sz="1200" dirty="0" smtClean="0"/>
          </a:p>
          <a:p>
            <a:pPr>
              <a:buFontTx/>
              <a:buChar char="-"/>
            </a:pPr>
            <a:r>
              <a:rPr lang="cs-CZ" sz="1200" dirty="0" smtClean="0"/>
              <a:t>- </a:t>
            </a:r>
            <a:r>
              <a:rPr lang="cs-CZ" sz="1200" dirty="0" smtClean="0">
                <a:hlinkClick r:id="rId3"/>
              </a:rPr>
              <a:t>http://</a:t>
            </a:r>
            <a:r>
              <a:rPr lang="cs-CZ" sz="1200" dirty="0" smtClean="0">
                <a:hlinkClick r:id="rId3"/>
              </a:rPr>
              <a:t>www.</a:t>
            </a:r>
            <a:r>
              <a:rPr lang="cs-CZ" sz="1200" dirty="0" err="1" smtClean="0">
                <a:hlinkClick r:id="rId3"/>
              </a:rPr>
              <a:t>ceskatelevize.cz</a:t>
            </a:r>
            <a:r>
              <a:rPr lang="cs-CZ" sz="1200" dirty="0" smtClean="0">
                <a:hlinkClick r:id="rId3"/>
              </a:rPr>
              <a:t>/</a:t>
            </a:r>
            <a:r>
              <a:rPr lang="cs-CZ" sz="1200" dirty="0" err="1" smtClean="0">
                <a:hlinkClick r:id="rId3"/>
              </a:rPr>
              <a:t>ivysilani</a:t>
            </a:r>
            <a:r>
              <a:rPr lang="cs-CZ" sz="1200" dirty="0" smtClean="0">
                <a:hlinkClick r:id="rId3"/>
              </a:rPr>
              <a:t>/1097206490-</a:t>
            </a:r>
            <a:r>
              <a:rPr lang="cs-CZ" sz="1200" dirty="0" err="1" smtClean="0">
                <a:hlinkClick r:id="rId3"/>
              </a:rPr>
              <a:t>udalosti</a:t>
            </a:r>
            <a:r>
              <a:rPr lang="cs-CZ" sz="1200" dirty="0" smtClean="0">
                <a:hlinkClick r:id="rId3"/>
              </a:rPr>
              <a:t>-v-</a:t>
            </a:r>
            <a:r>
              <a:rPr lang="cs-CZ" sz="1200" dirty="0" err="1" smtClean="0">
                <a:hlinkClick r:id="rId3"/>
              </a:rPr>
              <a:t>kulture</a:t>
            </a:r>
            <a:r>
              <a:rPr lang="cs-CZ" sz="1200" dirty="0" smtClean="0">
                <a:hlinkClick r:id="rId3"/>
              </a:rPr>
              <a:t>/215411000120330/obsah/390995-</a:t>
            </a:r>
            <a:r>
              <a:rPr lang="cs-CZ" sz="1200" dirty="0" err="1" smtClean="0">
                <a:hlinkClick r:id="rId3"/>
              </a:rPr>
              <a:t>art</a:t>
            </a:r>
            <a:r>
              <a:rPr lang="cs-CZ" sz="1200" dirty="0" smtClean="0">
                <a:hlinkClick r:id="rId3"/>
              </a:rPr>
              <a:t>-</a:t>
            </a:r>
            <a:r>
              <a:rPr lang="cs-CZ" sz="1200" dirty="0" err="1" smtClean="0">
                <a:hlinkClick r:id="rId3"/>
              </a:rPr>
              <a:t>brut</a:t>
            </a:r>
            <a:endParaRPr lang="cs-CZ" sz="1200" dirty="0" smtClean="0"/>
          </a:p>
          <a:p>
            <a:pPr>
              <a:buFontTx/>
              <a:buChar char="-"/>
            </a:pPr>
            <a:endParaRPr lang="cs-CZ" sz="1200" dirty="0" smtClean="0"/>
          </a:p>
          <a:p>
            <a:pPr>
              <a:buFontTx/>
              <a:buChar char="-"/>
            </a:pPr>
            <a:r>
              <a:rPr lang="cs-CZ" sz="1200" b="1" dirty="0" smtClean="0"/>
              <a:t>OUTSIDER ART</a:t>
            </a:r>
          </a:p>
          <a:p>
            <a:pPr>
              <a:buFontTx/>
              <a:buChar char="-"/>
            </a:pPr>
            <a:endParaRPr lang="cs-CZ" sz="1200" dirty="0" smtClean="0"/>
          </a:p>
          <a:p>
            <a:pPr>
              <a:buFontTx/>
              <a:buChar char="-"/>
            </a:pPr>
            <a:r>
              <a:rPr lang="cs-CZ" sz="1200" dirty="0" smtClean="0">
                <a:hlinkClick r:id="rId4"/>
              </a:rPr>
              <a:t>https://</a:t>
            </a:r>
            <a:r>
              <a:rPr lang="cs-CZ" sz="1200" dirty="0" smtClean="0">
                <a:hlinkClick r:id="rId4"/>
              </a:rPr>
              <a:t>www.youtube.com/watch?v=WaBt0vDZP60</a:t>
            </a:r>
            <a:endParaRPr lang="cs-CZ" sz="1200" dirty="0" smtClean="0"/>
          </a:p>
          <a:p>
            <a:pPr>
              <a:buFontTx/>
              <a:buChar char="-"/>
            </a:pPr>
            <a:endParaRPr lang="cs-CZ" sz="1200" dirty="0" smtClean="0"/>
          </a:p>
          <a:p>
            <a:pPr>
              <a:buFontTx/>
              <a:buChar char="-"/>
            </a:pPr>
            <a:r>
              <a:rPr lang="cs-CZ" sz="1200" dirty="0" smtClean="0"/>
              <a:t>SOUČASNÉ UMÉNÍ</a:t>
            </a:r>
          </a:p>
          <a:p>
            <a:pPr>
              <a:buFontTx/>
              <a:buChar char="-"/>
            </a:pPr>
            <a:endParaRPr lang="cs-CZ" sz="1200" dirty="0" smtClean="0"/>
          </a:p>
          <a:p>
            <a:pPr>
              <a:buFontTx/>
              <a:buChar char="-"/>
            </a:pPr>
            <a:endParaRPr lang="cs-CZ" sz="1200" dirty="0" smtClean="0"/>
          </a:p>
        </p:txBody>
      </p:sp>
      <p:pic>
        <p:nvPicPr>
          <p:cNvPr id="3073" name="Picture 1" descr="C:\Users\spravce\Desktop\Slezká diakonie\arteterapie\DSC00939.JPG"/>
          <p:cNvPicPr>
            <a:picLocks noChangeAspect="1" noChangeArrowheads="1"/>
          </p:cNvPicPr>
          <p:nvPr/>
        </p:nvPicPr>
        <p:blipFill>
          <a:blip r:embed="rId5" cstate="print"/>
          <a:srcRect/>
          <a:stretch>
            <a:fillRect/>
          </a:stretch>
        </p:blipFill>
        <p:spPr bwMode="auto">
          <a:xfrm>
            <a:off x="0" y="-27384"/>
            <a:ext cx="9144000" cy="172819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hlinkClick r:id="rId2"/>
              </a:rPr>
              <a:t>https://</a:t>
            </a:r>
            <a:r>
              <a:rPr lang="cs-CZ" dirty="0" smtClean="0">
                <a:hlinkClick r:id="rId2"/>
              </a:rPr>
              <a:t>www.youtube.com/watch?v=NNzF9L_BFGk</a:t>
            </a:r>
            <a:r>
              <a:rPr lang="cs-CZ" dirty="0" smtClean="0"/>
              <a:t/>
            </a:r>
            <a:br>
              <a:rPr lang="cs-CZ" dirty="0" smtClean="0"/>
            </a:br>
            <a:endParaRPr lang="cs-CZ"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2519980" y="2708920"/>
            <a:ext cx="6075098" cy="341724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https://www.youtube.com/watch?v=0ugvmrQ9UOo</a:t>
            </a:r>
            <a:endParaRPr lang="cs-CZ" dirty="0"/>
          </a:p>
        </p:txBody>
      </p:sp>
      <p:sp>
        <p:nvSpPr>
          <p:cNvPr id="3" name="Zástupný symbol pro obsah 2"/>
          <p:cNvSpPr>
            <a:spLocks noGrp="1"/>
          </p:cNvSpPr>
          <p:nvPr>
            <p:ph idx="1"/>
          </p:nvPr>
        </p:nvSpPr>
        <p:spPr/>
        <p:txBody>
          <a:bodyPr>
            <a:normAutofit/>
          </a:bodyPr>
          <a:lstStyle/>
          <a:p>
            <a:r>
              <a:rPr lang="cs-CZ" sz="1800" dirty="0" smtClean="0"/>
              <a:t>Kateřina Šedá</a:t>
            </a:r>
          </a:p>
          <a:p>
            <a:pPr>
              <a:buNone/>
            </a:pPr>
            <a:r>
              <a:rPr lang="cs-CZ" sz="1800" dirty="0" smtClean="0"/>
              <a:t>- komunikace</a:t>
            </a:r>
            <a:endParaRPr lang="cs-CZ"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rmAutofit fontScale="85000" lnSpcReduction="10000"/>
          </a:bodyPr>
          <a:lstStyle/>
          <a:p>
            <a:pPr>
              <a:buNone/>
            </a:pPr>
            <a:r>
              <a:rPr lang="cs-CZ" sz="1600" b="1" dirty="0" smtClean="0"/>
              <a:t>Jak je definováno postižení v kontextu klasifikace ICF, jaký nastal posun ve vnímání oproti dřívějším definicím a proč?</a:t>
            </a:r>
          </a:p>
          <a:p>
            <a:pPr>
              <a:buNone/>
            </a:pPr>
            <a:endParaRPr lang="cs-CZ" sz="1600" b="1" dirty="0" smtClean="0"/>
          </a:p>
          <a:p>
            <a:pPr>
              <a:buNone/>
            </a:pPr>
            <a:r>
              <a:rPr lang="cs-CZ" sz="1200" b="1" dirty="0" smtClean="0"/>
              <a:t>Výroky:</a:t>
            </a:r>
          </a:p>
          <a:p>
            <a:pPr>
              <a:buNone/>
            </a:pPr>
            <a:endParaRPr lang="cs-CZ" sz="1200" dirty="0">
              <a:solidFill>
                <a:schemeClr val="accent2">
                  <a:lumMod val="75000"/>
                </a:schemeClr>
              </a:solidFill>
            </a:endParaRPr>
          </a:p>
          <a:p>
            <a:pPr>
              <a:buNone/>
            </a:pPr>
            <a:r>
              <a:rPr lang="cs-CZ" sz="1200" dirty="0" smtClean="0">
                <a:solidFill>
                  <a:schemeClr val="accent2">
                    <a:lumMod val="75000"/>
                  </a:schemeClr>
                </a:solidFill>
              </a:rPr>
              <a:t>1/ V běžném společenském prostředí bývá existence člověka se zdravotním postižením zpravidla vnímána jako ne - normální/normální jev. </a:t>
            </a:r>
          </a:p>
          <a:p>
            <a:pPr>
              <a:buNone/>
            </a:pPr>
            <a:endParaRPr lang="cs-CZ" sz="1200" dirty="0" smtClean="0">
              <a:solidFill>
                <a:schemeClr val="accent2">
                  <a:lumMod val="75000"/>
                </a:schemeClr>
              </a:solidFill>
            </a:endParaRPr>
          </a:p>
          <a:p>
            <a:pPr>
              <a:buNone/>
            </a:pPr>
            <a:r>
              <a:rPr lang="cs-CZ" sz="1200" dirty="0">
                <a:solidFill>
                  <a:schemeClr val="accent2">
                    <a:lumMod val="75000"/>
                  </a:schemeClr>
                </a:solidFill>
              </a:rPr>
              <a:t>2</a:t>
            </a:r>
            <a:r>
              <a:rPr lang="cs-CZ" sz="1200" dirty="0" smtClean="0">
                <a:solidFill>
                  <a:schemeClr val="accent2">
                    <a:lumMod val="75000"/>
                  </a:schemeClr>
                </a:solidFill>
              </a:rPr>
              <a:t>/ Porozumět odlišnosti, vnímat odlišnost jako něco co je součástí života.</a:t>
            </a:r>
            <a:endParaRPr lang="cs-CZ" sz="1200" dirty="0" smtClean="0"/>
          </a:p>
          <a:p>
            <a:pPr>
              <a:buNone/>
            </a:pPr>
            <a:r>
              <a:rPr lang="cs-CZ" sz="1200" dirty="0" smtClean="0"/>
              <a:t>.</a:t>
            </a:r>
          </a:p>
          <a:p>
            <a:pPr>
              <a:buNone/>
            </a:pPr>
            <a:r>
              <a:rPr lang="cs-CZ" sz="1200" b="1" i="1" dirty="0" smtClean="0"/>
              <a:t>Definice: </a:t>
            </a:r>
            <a:r>
              <a:rPr lang="cs-CZ" sz="1200" i="1" dirty="0" smtClean="0"/>
              <a:t>Klasifikace MKF je součástí souboru klasifikací Světové zdravotnické organizace a je určena pro měření zdravotního postižení na individuální i populační úrovni. Klasifikace MKF je určena pro účely hodnocení stupně </a:t>
            </a:r>
            <a:r>
              <a:rPr lang="cs-CZ" sz="1200" i="1" dirty="0" err="1" smtClean="0"/>
              <a:t>disability</a:t>
            </a:r>
            <a:r>
              <a:rPr lang="cs-CZ" sz="1200" i="1" dirty="0" smtClean="0"/>
              <a:t>, posuzování zdravotní způsobilosti k práci (pokud je fyzická osoba </a:t>
            </a:r>
            <a:r>
              <a:rPr lang="cs-CZ" sz="1200" i="1" dirty="0" err="1" smtClean="0"/>
              <a:t>disabilní</a:t>
            </a:r>
            <a:r>
              <a:rPr lang="cs-CZ" sz="1200" i="1" dirty="0" smtClean="0"/>
              <a:t>), posuzování speciálních potřeb ve vzdělávání, předepisování a proplácení zdravotnických prostředků, pro účely zdravotních pojišťoven, pro zjišťování zdravotního stavu jako podkladu pro posouzení ve věcech dávek a služeb sociálního zabezpečení zaměstnanosti, pro posuzování dlouhodobě nepříznivého zdravotního stavu ve věcech sociálního zabezpečení a zaměstnanosti a pro statistické účely při hodnocení zdravotního stavu.</a:t>
            </a:r>
          </a:p>
          <a:p>
            <a:pPr>
              <a:buNone/>
            </a:pPr>
            <a:endParaRPr lang="cs-CZ" sz="1200" dirty="0"/>
          </a:p>
          <a:p>
            <a:pPr>
              <a:buNone/>
            </a:pPr>
            <a:endParaRPr lang="cs-CZ" sz="1200" dirty="0" smtClean="0"/>
          </a:p>
          <a:p>
            <a:pPr>
              <a:buNone/>
            </a:pPr>
            <a:r>
              <a:rPr lang="cs-CZ" sz="1200" dirty="0" smtClean="0"/>
              <a:t>Texty:</a:t>
            </a:r>
          </a:p>
          <a:p>
            <a:r>
              <a:rPr lang="cs-CZ" sz="1200" dirty="0"/>
              <a:t>Článek - zdroj: http://zdravi.euro.cz/clanek/postgradualni-medicina/spejeme-zpet-k-lodim-blaznu-aneb-stredovek-se-do-psychiatrie-vraci-462911</a:t>
            </a:r>
          </a:p>
          <a:p>
            <a:r>
              <a:rPr lang="cs-CZ" sz="1200" dirty="0"/>
              <a:t>Autor: </a:t>
            </a:r>
            <a:r>
              <a:rPr lang="cs-CZ" sz="1200" b="1" dirty="0"/>
              <a:t>Prof. MUDr. Ján </a:t>
            </a:r>
            <a:r>
              <a:rPr lang="cs-CZ" sz="1200" b="1" dirty="0" err="1"/>
              <a:t>Praško</a:t>
            </a:r>
            <a:r>
              <a:rPr lang="cs-CZ" sz="1200" b="1" dirty="0"/>
              <a:t>, CSc.</a:t>
            </a:r>
            <a:r>
              <a:rPr lang="cs-CZ" sz="1200" dirty="0"/>
              <a:t> (Postgraduální medicína), září 2016</a:t>
            </a:r>
          </a:p>
          <a:p>
            <a:r>
              <a:rPr lang="cs-CZ" sz="1200" dirty="0"/>
              <a:t> </a:t>
            </a:r>
          </a:p>
          <a:p>
            <a:r>
              <a:rPr lang="cs-CZ" sz="1200" dirty="0"/>
              <a:t>„Situace je taková, že ambulantní psychiatr ošetří během dne kolem 30 pacientů, jinak si nevydělá na svůj plat, sestru a nájem. Při této frekvenci není schopen s pacientem pořádně probrat situaci, natož dělat psychoterapii. V Německu je maximální počet pacientů, které ambulantní lékař ošetří, 11. Proto část pacientů cirkuluje mezi ambulancí a hospitalizací, kde však pro nápor pacientů na ně nikdo taky nemá čas. Situace je tristní, zejména v kontextu toho, že psychiatrická morbidita vzrostla za posledních 10 let o 30 %. Tlak na otáčení psychiatrických pacientů na psychiatrickém oddělení je neúnosný, zejména tlak na krátkost hospitalizace. Většina pacientů je zaléčená léky, na psychoterapii není dostatek času, protože lékaři jsou zahlcení nadbytkem naléhavých příjmů a dávno v tomto kolotoči na kvalitnější péči rezignovali - prostě ji nestihnou.“</a:t>
            </a:r>
          </a:p>
          <a:p>
            <a:pPr>
              <a:buNone/>
            </a:pPr>
            <a:endParaRPr lang="cs-CZ" sz="1200" dirty="0"/>
          </a:p>
        </p:txBody>
      </p:sp>
      <p:pic>
        <p:nvPicPr>
          <p:cNvPr id="5121" name="Picture 1" descr="C:\Users\spravce\Desktop\Slezká diakonie\arteterapie\DSC00939.JPG"/>
          <p:cNvPicPr>
            <a:picLocks noChangeAspect="1" noChangeArrowheads="1"/>
          </p:cNvPicPr>
          <p:nvPr/>
        </p:nvPicPr>
        <p:blipFill>
          <a:blip r:embed="rId2" cstate="print"/>
          <a:srcRect/>
          <a:stretch>
            <a:fillRect/>
          </a:stretch>
        </p:blipFill>
        <p:spPr bwMode="auto">
          <a:xfrm>
            <a:off x="0" y="0"/>
            <a:ext cx="9144000" cy="148478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p:cNvPicPr>
          <p:nvPr>
            <p:ph idx="1"/>
          </p:nvPr>
        </p:nvPicPr>
        <p:blipFill>
          <a:blip r:embed="rId2" cstate="print"/>
          <a:srcRect l="24621" t="28213" r="19217" b="21471"/>
          <a:stretch>
            <a:fillRect/>
          </a:stretch>
        </p:blipFill>
        <p:spPr bwMode="auto">
          <a:xfrm>
            <a:off x="1475656" y="1988840"/>
            <a:ext cx="8216725" cy="414080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32500" lnSpcReduction="20000"/>
          </a:bodyPr>
          <a:lstStyle/>
          <a:p>
            <a:r>
              <a:rPr lang="cs-CZ" sz="3700" dirty="0"/>
              <a:t>Výrok:</a:t>
            </a:r>
          </a:p>
          <a:p>
            <a:r>
              <a:rPr lang="cs-CZ" sz="3700" dirty="0">
                <a:solidFill>
                  <a:schemeClr val="accent2">
                    <a:lumMod val="75000"/>
                  </a:schemeClr>
                </a:solidFill>
              </a:rPr>
              <a:t>Důraz na odklon od definování zdravotního postižení primárně jako patologického stavu a lidí s postižením jako objektu sociální </a:t>
            </a:r>
            <a:r>
              <a:rPr lang="cs-CZ" sz="3700" dirty="0" smtClean="0">
                <a:solidFill>
                  <a:schemeClr val="accent2">
                    <a:lumMod val="75000"/>
                  </a:schemeClr>
                </a:solidFill>
              </a:rPr>
              <a:t>dobročinnosti. </a:t>
            </a:r>
          </a:p>
          <a:p>
            <a:pPr>
              <a:buNone/>
            </a:pPr>
            <a:endParaRPr lang="cs-CZ" sz="3700" dirty="0" smtClean="0"/>
          </a:p>
          <a:p>
            <a:endParaRPr lang="cs-CZ" sz="3700" dirty="0"/>
          </a:p>
          <a:p>
            <a:r>
              <a:rPr lang="cs-CZ" sz="3700" dirty="0"/>
              <a:t>Zdroj: MPSV</a:t>
            </a:r>
          </a:p>
          <a:p>
            <a:r>
              <a:rPr lang="cs-CZ" sz="3700" b="1" dirty="0"/>
              <a:t>Dávky pro občany se ZTP</a:t>
            </a:r>
            <a:endParaRPr lang="cs-CZ" sz="3700" dirty="0"/>
          </a:p>
          <a:p>
            <a:r>
              <a:rPr lang="cs-CZ" sz="3700" dirty="0"/>
              <a:t> </a:t>
            </a:r>
          </a:p>
          <a:p>
            <a:r>
              <a:rPr lang="cs-CZ" sz="3700" dirty="0"/>
              <a:t>Tyto dávky se přiznávají </a:t>
            </a:r>
            <a:r>
              <a:rPr lang="cs-CZ" sz="3700" b="1" dirty="0"/>
              <a:t>pouze na žádost postižené osoby</a:t>
            </a:r>
            <a:r>
              <a:rPr lang="cs-CZ" sz="3700" dirty="0"/>
              <a:t>. V drtivé většině se nepřiznávají zpětně, takže pokud se domníváte, že byste vy či vaši blízcí mohli mít na některou z dávek nárok, </a:t>
            </a:r>
            <a:r>
              <a:rPr lang="cs-CZ" sz="3700" b="1" dirty="0"/>
              <a:t>obraťte se co nejdříve na příslušný sociální odbor</a:t>
            </a:r>
            <a:r>
              <a:rPr lang="cs-CZ" sz="3700" dirty="0"/>
              <a:t>, tam získáte k dávkám podrobnější informace i příslušné tiskopisy k jejich uplatnění.</a:t>
            </a:r>
          </a:p>
          <a:p>
            <a:r>
              <a:rPr lang="cs-CZ" sz="3700" dirty="0"/>
              <a:t>Zdroj: </a:t>
            </a:r>
            <a:r>
              <a:rPr lang="cs-CZ" sz="3700" dirty="0">
                <a:hlinkClick r:id="rId2"/>
              </a:rPr>
              <a:t>http://www.</a:t>
            </a:r>
            <a:r>
              <a:rPr lang="cs-CZ" sz="3700" dirty="0" err="1">
                <a:hlinkClick r:id="rId2"/>
              </a:rPr>
              <a:t>penize.cz</a:t>
            </a:r>
            <a:r>
              <a:rPr lang="cs-CZ" sz="3700" dirty="0">
                <a:hlinkClick r:id="rId2"/>
              </a:rPr>
              <a:t>/</a:t>
            </a:r>
            <a:r>
              <a:rPr lang="cs-CZ" sz="3700" dirty="0" err="1">
                <a:hlinkClick r:id="rId2"/>
              </a:rPr>
              <a:t>socialni</a:t>
            </a:r>
            <a:r>
              <a:rPr lang="cs-CZ" sz="3700" dirty="0">
                <a:hlinkClick r:id="rId2"/>
              </a:rPr>
              <a:t>-</a:t>
            </a:r>
            <a:r>
              <a:rPr lang="cs-CZ" sz="3700" dirty="0" err="1">
                <a:hlinkClick r:id="rId2"/>
              </a:rPr>
              <a:t>davky</a:t>
            </a:r>
            <a:r>
              <a:rPr lang="cs-CZ" sz="3700" dirty="0">
                <a:hlinkClick r:id="rId2"/>
              </a:rPr>
              <a:t>/43403-na-</a:t>
            </a:r>
            <a:r>
              <a:rPr lang="cs-CZ" sz="3700" dirty="0" err="1">
                <a:hlinkClick r:id="rId2"/>
              </a:rPr>
              <a:t>jake</a:t>
            </a:r>
            <a:r>
              <a:rPr lang="cs-CZ" sz="3700" dirty="0">
                <a:hlinkClick r:id="rId2"/>
              </a:rPr>
              <a:t>-</a:t>
            </a:r>
            <a:r>
              <a:rPr lang="cs-CZ" sz="3700" dirty="0" err="1">
                <a:hlinkClick r:id="rId2"/>
              </a:rPr>
              <a:t>davky</a:t>
            </a:r>
            <a:r>
              <a:rPr lang="cs-CZ" sz="3700" dirty="0">
                <a:hlinkClick r:id="rId2"/>
              </a:rPr>
              <a:t>-</a:t>
            </a:r>
            <a:r>
              <a:rPr lang="cs-CZ" sz="3700" dirty="0" err="1">
                <a:hlinkClick r:id="rId2"/>
              </a:rPr>
              <a:t>maji</a:t>
            </a:r>
            <a:r>
              <a:rPr lang="cs-CZ" sz="3700" dirty="0">
                <a:hlinkClick r:id="rId2"/>
              </a:rPr>
              <a:t>-narok-</a:t>
            </a:r>
            <a:r>
              <a:rPr lang="cs-CZ" sz="3700" dirty="0" err="1">
                <a:hlinkClick r:id="rId2"/>
              </a:rPr>
              <a:t>zdravotne</a:t>
            </a:r>
            <a:r>
              <a:rPr lang="cs-CZ" sz="3700" dirty="0">
                <a:hlinkClick r:id="rId2"/>
              </a:rPr>
              <a:t>-</a:t>
            </a:r>
            <a:r>
              <a:rPr lang="cs-CZ" sz="3700" dirty="0" err="1">
                <a:hlinkClick r:id="rId2"/>
              </a:rPr>
              <a:t>postizeni</a:t>
            </a:r>
            <a:endParaRPr lang="cs-CZ" sz="3700" dirty="0"/>
          </a:p>
          <a:p>
            <a:r>
              <a:rPr lang="cs-CZ" sz="3700" b="1" dirty="0"/>
              <a:t>Průkaz osoby se zdravotním postižením</a:t>
            </a:r>
            <a:endParaRPr lang="cs-CZ" sz="3700" dirty="0"/>
          </a:p>
          <a:p>
            <a:r>
              <a:rPr lang="cs-CZ" sz="3700" dirty="0"/>
              <a:t>Nárok na průkaz osoby se zdravotním postižením má osoba starší 1 roku s tělesným, smyslovým nebo duševním postižením charakteru dlouhodobě nepříznivého zdravotního stavu, které podstatně omezuje její schopnost pohyblivosti nebo orientace, včetně osob s poruchou autistického spektra.</a:t>
            </a:r>
          </a:p>
          <a:p>
            <a:r>
              <a:rPr lang="cs-CZ" sz="3700" dirty="0"/>
              <a:t>Nárok na průkaz osoby se zdravotním postižením označený symbolem „TP“ (</a:t>
            </a:r>
            <a:r>
              <a:rPr lang="cs-CZ" sz="3700" b="1" dirty="0"/>
              <a:t>průkaz TP</a:t>
            </a:r>
            <a:r>
              <a:rPr lang="cs-CZ" sz="3700" dirty="0"/>
              <a:t>) má osoba se středně těžkým funkčním postižením pohyblivosti nebo orientace, včetně osob s poruchou autistického spektra. Středně těžkým funkčním postižením pohyblivosti se rozumí stav, kdy osoba je při dlouhodobě nepříznivém zdravotním stavu schopna samostatné pohyblivosti v domácím prostředí, v exteriéru je schopna chůze se sníženým dosahem a má problémy při chůzi okolo překážek a na nerovném terénu. Středně těžkým funkčním postižením orientace se rozumí stav, kdy osoba je při dlouhodobě nepříznivém zdravotním stavu schopna spolehlivé orientace v domácím prostředí a zhoršenou schopnost orientace má jen v exteriéru.</a:t>
            </a:r>
          </a:p>
          <a:p>
            <a:pPr>
              <a:buNone/>
            </a:pPr>
            <a:endParaRPr lang="cs-CZ" sz="3700" dirty="0" smtClean="0"/>
          </a:p>
          <a:p>
            <a:pPr>
              <a:buNone/>
            </a:pPr>
            <a:endParaRPr lang="cs-CZ" sz="3700" u="sng" dirty="0"/>
          </a:p>
          <a:p>
            <a:pPr>
              <a:buNone/>
            </a:pPr>
            <a:r>
              <a:rPr lang="cs-CZ" sz="3700" u="sng" dirty="0" smtClean="0"/>
              <a:t>Co z výše uvedeného plyne:</a:t>
            </a:r>
            <a:r>
              <a:rPr lang="cs-CZ" sz="3700" u="sng" dirty="0"/>
              <a:t> </a:t>
            </a:r>
          </a:p>
          <a:p>
            <a:pPr>
              <a:buNone/>
            </a:pPr>
            <a:endParaRPr lang="cs-CZ" dirty="0"/>
          </a:p>
        </p:txBody>
      </p:sp>
      <p:pic>
        <p:nvPicPr>
          <p:cNvPr id="19458" name="Picture 2" descr="C:\Users\spravce\Desktop\Slezká diakonie\arteterapie\DSC00939.JPG"/>
          <p:cNvPicPr>
            <a:picLocks noChangeAspect="1" noChangeArrowheads="1"/>
          </p:cNvPicPr>
          <p:nvPr/>
        </p:nvPicPr>
        <p:blipFill>
          <a:blip r:embed="rId3" cstate="print"/>
          <a:srcRect/>
          <a:stretch>
            <a:fillRect/>
          </a:stretch>
        </p:blipFill>
        <p:spPr bwMode="auto">
          <a:xfrm>
            <a:off x="0" y="-27384"/>
            <a:ext cx="9144000" cy="129614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5069160"/>
          </a:xfrm>
        </p:spPr>
        <p:txBody>
          <a:bodyPr>
            <a:normAutofit fontScale="92500" lnSpcReduction="10000"/>
          </a:bodyPr>
          <a:lstStyle/>
          <a:p>
            <a:pPr>
              <a:buNone/>
            </a:pPr>
            <a:r>
              <a:rPr lang="cs-CZ" sz="1800" b="1" dirty="0" smtClean="0"/>
              <a:t>Výroky:</a:t>
            </a:r>
          </a:p>
          <a:p>
            <a:pPr>
              <a:buNone/>
            </a:pPr>
            <a:r>
              <a:rPr lang="cs-CZ" sz="1800" dirty="0" smtClean="0">
                <a:solidFill>
                  <a:schemeClr val="accent2">
                    <a:lumMod val="75000"/>
                  </a:schemeClr>
                </a:solidFill>
              </a:rPr>
              <a:t>1/ V běžném společenském prostředí bývá existence člověka se zdravotním postižením zpravidla vnímána jako ne - normální/normální jev. </a:t>
            </a:r>
          </a:p>
          <a:p>
            <a:pPr>
              <a:buNone/>
            </a:pPr>
            <a:endParaRPr lang="cs-CZ" sz="1800" dirty="0" smtClean="0">
              <a:solidFill>
                <a:schemeClr val="accent2">
                  <a:lumMod val="75000"/>
                </a:schemeClr>
              </a:solidFill>
            </a:endParaRPr>
          </a:p>
          <a:p>
            <a:pPr>
              <a:buNone/>
            </a:pPr>
            <a:r>
              <a:rPr lang="cs-CZ" sz="1800" dirty="0" smtClean="0">
                <a:solidFill>
                  <a:schemeClr val="accent2">
                    <a:lumMod val="75000"/>
                  </a:schemeClr>
                </a:solidFill>
              </a:rPr>
              <a:t>2/ Porozumět odlišnosti, vnímat odlišnost jako něco co je součástí života.</a:t>
            </a:r>
            <a:endParaRPr lang="cs-CZ" sz="1800" dirty="0" smtClean="0"/>
          </a:p>
          <a:p>
            <a:endParaRPr lang="cs-CZ" sz="1800" dirty="0"/>
          </a:p>
          <a:p>
            <a:endParaRPr lang="cs-CZ" sz="1800" dirty="0" smtClean="0"/>
          </a:p>
          <a:p>
            <a:endParaRPr lang="cs-CZ" sz="1800" dirty="0"/>
          </a:p>
          <a:p>
            <a:endParaRPr lang="cs-CZ" sz="1800" dirty="0" smtClean="0"/>
          </a:p>
          <a:p>
            <a:endParaRPr lang="cs-CZ" sz="1800" dirty="0" smtClean="0"/>
          </a:p>
          <a:p>
            <a:endParaRPr lang="cs-CZ" sz="1800" dirty="0"/>
          </a:p>
          <a:p>
            <a:endParaRPr lang="cs-CZ" sz="1800" dirty="0" smtClean="0"/>
          </a:p>
          <a:p>
            <a:endParaRPr lang="cs-CZ" sz="1800" dirty="0" smtClean="0"/>
          </a:p>
          <a:p>
            <a:endParaRPr lang="cs-CZ" sz="1800" dirty="0"/>
          </a:p>
          <a:p>
            <a:pPr>
              <a:buNone/>
            </a:pPr>
            <a:r>
              <a:rPr lang="cs-CZ" sz="1300" dirty="0" smtClean="0"/>
              <a:t>Poznámka:</a:t>
            </a:r>
          </a:p>
          <a:p>
            <a:pPr>
              <a:buNone/>
            </a:pPr>
            <a:r>
              <a:rPr lang="cs-CZ" sz="1300" dirty="0" smtClean="0"/>
              <a:t>Na </a:t>
            </a:r>
            <a:r>
              <a:rPr lang="cs-CZ" sz="1300" dirty="0"/>
              <a:t>konci 18. století italský lékař </a:t>
            </a:r>
            <a:r>
              <a:rPr lang="cs-CZ" sz="1300" dirty="0" err="1"/>
              <a:t>Luigi</a:t>
            </a:r>
            <a:r>
              <a:rPr lang="cs-CZ" sz="1300" dirty="0"/>
              <a:t> </a:t>
            </a:r>
            <a:r>
              <a:rPr lang="cs-CZ" sz="1300" dirty="0" err="1"/>
              <a:t>Galvani</a:t>
            </a:r>
            <a:r>
              <a:rPr lang="cs-CZ" sz="1300" dirty="0"/>
              <a:t> objevil, že žabí svaly reagují na </a:t>
            </a:r>
            <a:r>
              <a:rPr lang="cs-CZ" sz="1300" dirty="0" smtClean="0"/>
              <a:t>různé</a:t>
            </a:r>
          </a:p>
          <a:p>
            <a:pPr>
              <a:buNone/>
            </a:pPr>
            <a:r>
              <a:rPr lang="cs-CZ" sz="1300" dirty="0" smtClean="0"/>
              <a:t>kovy </a:t>
            </a:r>
            <a:r>
              <a:rPr lang="cs-CZ" sz="1300" dirty="0"/>
              <a:t>tak nějak elektricky, což jej přivedlo k myšlence využití při podpůrné léčbě </a:t>
            </a:r>
            <a:r>
              <a:rPr lang="cs-CZ" sz="1300" dirty="0" smtClean="0"/>
              <a:t>v</a:t>
            </a:r>
          </a:p>
          <a:p>
            <a:pPr>
              <a:buNone/>
            </a:pPr>
            <a:r>
              <a:rPr lang="cs-CZ" sz="1300" dirty="0" smtClean="0"/>
              <a:t>psychiatrii</a:t>
            </a:r>
            <a:r>
              <a:rPr lang="cs-CZ" sz="1300" dirty="0"/>
              <a:t>.</a:t>
            </a:r>
          </a:p>
          <a:p>
            <a:endParaRPr lang="cs-CZ" dirty="0"/>
          </a:p>
        </p:txBody>
      </p:sp>
      <p:pic>
        <p:nvPicPr>
          <p:cNvPr id="4" name="Obrázek 3"/>
          <p:cNvPicPr/>
          <p:nvPr/>
        </p:nvPicPr>
        <p:blipFill>
          <a:blip r:embed="rId2" cstate="print"/>
          <a:srcRect l="46215" t="30705" r="22572" b="27248"/>
          <a:stretch>
            <a:fillRect/>
          </a:stretch>
        </p:blipFill>
        <p:spPr bwMode="auto">
          <a:xfrm>
            <a:off x="899592" y="3356992"/>
            <a:ext cx="3096344" cy="1944216"/>
          </a:xfrm>
          <a:prstGeom prst="rect">
            <a:avLst/>
          </a:prstGeom>
          <a:noFill/>
          <a:ln w="9525">
            <a:noFill/>
            <a:miter lim="800000"/>
            <a:headEnd/>
            <a:tailEnd/>
          </a:ln>
        </p:spPr>
      </p:pic>
      <p:pic>
        <p:nvPicPr>
          <p:cNvPr id="2049" name="Picture 1" descr="C:\Users\spravce\Desktop\Slezká diakonie\arteterapie\DSC00939.JPG"/>
          <p:cNvPicPr>
            <a:picLocks noChangeAspect="1" noChangeArrowheads="1"/>
          </p:cNvPicPr>
          <p:nvPr/>
        </p:nvPicPr>
        <p:blipFill>
          <a:blip r:embed="rId3" cstate="print"/>
          <a:srcRect/>
          <a:stretch>
            <a:fillRect/>
          </a:stretch>
        </p:blipFill>
        <p:spPr bwMode="auto">
          <a:xfrm>
            <a:off x="0" y="0"/>
            <a:ext cx="9144000" cy="1412776"/>
          </a:xfrm>
          <a:prstGeom prst="rect">
            <a:avLst/>
          </a:prstGeom>
          <a:noFill/>
        </p:spPr>
      </p:pic>
      <p:pic>
        <p:nvPicPr>
          <p:cNvPr id="6" name="Obrázek 5" descr="Výsledek obrázku pro disabilita"/>
          <p:cNvPicPr/>
          <p:nvPr/>
        </p:nvPicPr>
        <p:blipFill>
          <a:blip r:embed="rId4" cstate="print"/>
          <a:srcRect/>
          <a:stretch>
            <a:fillRect/>
          </a:stretch>
        </p:blipFill>
        <p:spPr bwMode="auto">
          <a:xfrm>
            <a:off x="3995936" y="3356992"/>
            <a:ext cx="1656184" cy="1944216"/>
          </a:xfrm>
          <a:prstGeom prst="rect">
            <a:avLst/>
          </a:prstGeom>
          <a:noFill/>
          <a:ln w="9525">
            <a:noFill/>
            <a:miter lim="800000"/>
            <a:headEnd/>
            <a:tailEnd/>
          </a:ln>
        </p:spPr>
      </p:pic>
      <p:pic>
        <p:nvPicPr>
          <p:cNvPr id="7" name="Obrázek 6" descr="Výsledek obrázku pro disabilita"/>
          <p:cNvPicPr/>
          <p:nvPr/>
        </p:nvPicPr>
        <p:blipFill>
          <a:blip r:embed="rId5" cstate="print"/>
          <a:srcRect/>
          <a:stretch>
            <a:fillRect/>
          </a:stretch>
        </p:blipFill>
        <p:spPr bwMode="auto">
          <a:xfrm>
            <a:off x="5652120" y="3356992"/>
            <a:ext cx="2304256" cy="1944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40000" lnSpcReduction="20000"/>
          </a:bodyPr>
          <a:lstStyle/>
          <a:p>
            <a:r>
              <a:rPr lang="cs-CZ" b="1" u="sng" dirty="0" smtClean="0"/>
              <a:t>Zřetelné odlišování rovin postižení:</a:t>
            </a:r>
            <a:endParaRPr lang="cs-CZ" b="1" dirty="0" smtClean="0"/>
          </a:p>
          <a:p>
            <a:r>
              <a:rPr lang="cs-CZ" dirty="0" smtClean="0"/>
              <a:t>1/ „</a:t>
            </a:r>
            <a:r>
              <a:rPr lang="cs-CZ" dirty="0" err="1" smtClean="0"/>
              <a:t>impairment</a:t>
            </a:r>
            <a:r>
              <a:rPr lang="cs-CZ" dirty="0" smtClean="0"/>
              <a:t>“, tj. postižení ve smyslu individuálního orgánového a/nebo funkčního poškození tělesných funkcí, </a:t>
            </a:r>
          </a:p>
          <a:p>
            <a:r>
              <a:rPr lang="cs-CZ" dirty="0" smtClean="0"/>
              <a:t>2/ „</a:t>
            </a:r>
            <a:r>
              <a:rPr lang="cs-CZ" dirty="0" err="1" smtClean="0"/>
              <a:t>disability</a:t>
            </a:r>
            <a:r>
              <a:rPr lang="cs-CZ" dirty="0" smtClean="0"/>
              <a:t>“ , tj. postižení ve smyslu ztráty nebo omezení příležitostí člověka účastnit se běžného společenského života na stejné úrovni </a:t>
            </a:r>
          </a:p>
          <a:p>
            <a:r>
              <a:rPr lang="cs-CZ" dirty="0" smtClean="0"/>
              <a:t>jako lidé bez postižení, přičemž důvodem této ztráty nebo omezení účasti jsou bariéry prostředí,</a:t>
            </a:r>
          </a:p>
          <a:p>
            <a:r>
              <a:rPr lang="cs-CZ" dirty="0" smtClean="0"/>
              <a:t> </a:t>
            </a:r>
          </a:p>
          <a:p>
            <a:r>
              <a:rPr lang="cs-CZ" dirty="0" smtClean="0"/>
              <a:t> </a:t>
            </a:r>
          </a:p>
          <a:p>
            <a:r>
              <a:rPr lang="cs-CZ" u="sng" dirty="0" smtClean="0"/>
              <a:t>Akcent na celkové fungování jedince v jeho prostředí je základem:             </a:t>
            </a:r>
            <a:endParaRPr lang="cs-CZ" dirty="0" smtClean="0"/>
          </a:p>
          <a:p>
            <a:r>
              <a:rPr lang="cs-CZ" dirty="0" smtClean="0"/>
              <a:t>(1) sociálně konstruktivistického modelu – preferovaného v USA,</a:t>
            </a:r>
          </a:p>
          <a:p>
            <a:r>
              <a:rPr lang="cs-CZ" dirty="0" smtClean="0"/>
              <a:t>(2) britské verze sociálního modelu,  </a:t>
            </a:r>
          </a:p>
          <a:p>
            <a:r>
              <a:rPr lang="cs-CZ" dirty="0" smtClean="0"/>
              <a:t>(4) politického modelu,  </a:t>
            </a:r>
          </a:p>
          <a:p>
            <a:r>
              <a:rPr lang="cs-CZ" dirty="0" smtClean="0"/>
              <a:t>(5) modelu Independent </a:t>
            </a:r>
            <a:r>
              <a:rPr lang="cs-CZ" dirty="0" err="1" smtClean="0"/>
              <a:t>Living</a:t>
            </a:r>
            <a:r>
              <a:rPr lang="cs-CZ" dirty="0" smtClean="0"/>
              <a:t>, </a:t>
            </a:r>
          </a:p>
          <a:p>
            <a:r>
              <a:rPr lang="cs-CZ" dirty="0" smtClean="0"/>
              <a:t>(6) postmodernistického modelu,</a:t>
            </a:r>
          </a:p>
          <a:p>
            <a:r>
              <a:rPr lang="cs-CZ" dirty="0" smtClean="0"/>
              <a:t>(8) modelu variace,  </a:t>
            </a:r>
          </a:p>
          <a:p>
            <a:r>
              <a:rPr lang="cs-CZ" dirty="0" smtClean="0"/>
              <a:t>(9) diskriminačního modelu </a:t>
            </a:r>
            <a:r>
              <a:rPr lang="cs-CZ" dirty="0" err="1" smtClean="0"/>
              <a:t>disability</a:t>
            </a:r>
            <a:r>
              <a:rPr lang="cs-CZ" dirty="0" smtClean="0"/>
              <a:t> atd. </a:t>
            </a:r>
          </a:p>
          <a:p>
            <a:r>
              <a:rPr lang="cs-CZ" dirty="0" smtClean="0"/>
              <a:t> </a:t>
            </a:r>
          </a:p>
          <a:p>
            <a:r>
              <a:rPr lang="cs-CZ" u="sng" dirty="0" smtClean="0"/>
              <a:t>V souvislosti s teoretickými rámci  jsou v odborné literatuře dále popsána paradigmata zdravotního postižení:</a:t>
            </a:r>
            <a:endParaRPr lang="cs-CZ" dirty="0" smtClean="0"/>
          </a:p>
          <a:p>
            <a:r>
              <a:rPr lang="cs-CZ" dirty="0" smtClean="0"/>
              <a:t>  </a:t>
            </a:r>
          </a:p>
          <a:p>
            <a:r>
              <a:rPr lang="cs-CZ" dirty="0" smtClean="0"/>
              <a:t>•biologické paradigma  </a:t>
            </a:r>
          </a:p>
          <a:p>
            <a:r>
              <a:rPr lang="cs-CZ" dirty="0" smtClean="0"/>
              <a:t>•rehabilitační paradigma </a:t>
            </a:r>
          </a:p>
          <a:p>
            <a:r>
              <a:rPr lang="cs-CZ" dirty="0" smtClean="0"/>
              <a:t>•integrační paradigma </a:t>
            </a:r>
          </a:p>
          <a:p>
            <a:r>
              <a:rPr lang="cs-CZ" dirty="0" smtClean="0"/>
              <a:t>•antropologické paradigma atd.</a:t>
            </a:r>
          </a:p>
          <a:p>
            <a:endParaRPr lang="cs-CZ" dirty="0"/>
          </a:p>
        </p:txBody>
      </p:sp>
      <p:pic>
        <p:nvPicPr>
          <p:cNvPr id="20482" name="Picture 2" descr="C:\Users\spravce\Desktop\Slezká diakonie\arteterapie\DSC00939.JPG"/>
          <p:cNvPicPr>
            <a:picLocks noChangeAspect="1" noChangeArrowheads="1"/>
          </p:cNvPicPr>
          <p:nvPr/>
        </p:nvPicPr>
        <p:blipFill>
          <a:blip r:embed="rId2" cstate="print"/>
          <a:srcRect/>
          <a:stretch>
            <a:fillRect/>
          </a:stretch>
        </p:blipFill>
        <p:spPr bwMode="auto">
          <a:xfrm>
            <a:off x="0" y="0"/>
            <a:ext cx="9144000" cy="141277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endParaRPr lang="cs-CZ" dirty="0"/>
          </a:p>
        </p:txBody>
      </p:sp>
      <p:sp>
        <p:nvSpPr>
          <p:cNvPr id="4" name="Obdélník 3"/>
          <p:cNvSpPr/>
          <p:nvPr/>
        </p:nvSpPr>
        <p:spPr>
          <a:xfrm>
            <a:off x="827584" y="620687"/>
            <a:ext cx="7560840" cy="5724644"/>
          </a:xfrm>
          <a:prstGeom prst="rect">
            <a:avLst/>
          </a:prstGeom>
        </p:spPr>
        <p:txBody>
          <a:bodyPr wrap="square">
            <a:spAutoFit/>
          </a:bodyPr>
          <a:lstStyle/>
          <a:p>
            <a:r>
              <a:rPr lang="cs-CZ" sz="1200" u="sng" dirty="0" smtClean="0"/>
              <a:t>Současná odborná literatura uvádí četné množství modelů zdravotního postižení, např.: </a:t>
            </a:r>
            <a:endParaRPr lang="cs-CZ" sz="1200" dirty="0" smtClean="0"/>
          </a:p>
          <a:p>
            <a:r>
              <a:rPr lang="cs-CZ" sz="1200" dirty="0" smtClean="0"/>
              <a:t>•</a:t>
            </a:r>
          </a:p>
          <a:p>
            <a:r>
              <a:rPr lang="cs-CZ" sz="1200" dirty="0" smtClean="0"/>
              <a:t>Klasifikační model WHO – ICF 2001 </a:t>
            </a:r>
          </a:p>
          <a:p>
            <a:r>
              <a:rPr lang="cs-CZ" sz="1200" dirty="0" smtClean="0"/>
              <a:t>•</a:t>
            </a:r>
          </a:p>
          <a:p>
            <a:r>
              <a:rPr lang="cs-CZ" sz="1200" dirty="0" smtClean="0"/>
              <a:t>Deficitní model </a:t>
            </a:r>
          </a:p>
          <a:p>
            <a:r>
              <a:rPr lang="cs-CZ" sz="1200" dirty="0" smtClean="0"/>
              <a:t>•</a:t>
            </a:r>
          </a:p>
          <a:p>
            <a:r>
              <a:rPr lang="cs-CZ" sz="1200" dirty="0" smtClean="0"/>
              <a:t>Medicínský model   </a:t>
            </a:r>
          </a:p>
          <a:p>
            <a:r>
              <a:rPr lang="cs-CZ" sz="1200" dirty="0" smtClean="0"/>
              <a:t>•</a:t>
            </a:r>
          </a:p>
          <a:p>
            <a:r>
              <a:rPr lang="cs-CZ" sz="1200" dirty="0" smtClean="0"/>
              <a:t>Sociální model  </a:t>
            </a:r>
          </a:p>
          <a:p>
            <a:r>
              <a:rPr lang="cs-CZ" sz="1200" dirty="0" smtClean="0"/>
              <a:t>•</a:t>
            </a:r>
          </a:p>
          <a:p>
            <a:r>
              <a:rPr lang="cs-CZ" sz="1200" dirty="0" smtClean="0"/>
              <a:t>Model </a:t>
            </a:r>
            <a:r>
              <a:rPr lang="cs-CZ" sz="1200" dirty="0" err="1" smtClean="0"/>
              <a:t>diverzity</a:t>
            </a:r>
            <a:r>
              <a:rPr lang="cs-CZ" sz="1200" dirty="0" smtClean="0"/>
              <a:t> </a:t>
            </a:r>
          </a:p>
          <a:p>
            <a:r>
              <a:rPr lang="cs-CZ" sz="1200" dirty="0" smtClean="0"/>
              <a:t>•</a:t>
            </a:r>
          </a:p>
          <a:p>
            <a:r>
              <a:rPr lang="cs-CZ" sz="1200" dirty="0" smtClean="0"/>
              <a:t>Model Independent </a:t>
            </a:r>
            <a:r>
              <a:rPr lang="cs-CZ" sz="1200" dirty="0" err="1" smtClean="0"/>
              <a:t>Living</a:t>
            </a:r>
            <a:r>
              <a:rPr lang="cs-CZ" sz="1200" dirty="0" smtClean="0"/>
              <a:t>  </a:t>
            </a:r>
          </a:p>
          <a:p>
            <a:endParaRPr lang="cs-CZ" sz="1200" dirty="0" smtClean="0"/>
          </a:p>
          <a:p>
            <a:r>
              <a:rPr lang="cs-CZ" sz="1200" dirty="0" smtClean="0"/>
              <a:t>aj.</a:t>
            </a:r>
          </a:p>
          <a:p>
            <a:r>
              <a:rPr lang="cs-CZ" sz="1200" dirty="0" smtClean="0"/>
              <a:t> </a:t>
            </a:r>
          </a:p>
          <a:p>
            <a:r>
              <a:rPr lang="cs-CZ" sz="1200" dirty="0" smtClean="0"/>
              <a:t> </a:t>
            </a:r>
          </a:p>
          <a:p>
            <a:r>
              <a:rPr lang="cs-CZ" sz="1200" b="1" u="sng" dirty="0" smtClean="0"/>
              <a:t>Kompetence sociálního pracovníka, speciálního pedagoga, :</a:t>
            </a:r>
            <a:endParaRPr lang="cs-CZ" sz="1200" dirty="0" smtClean="0"/>
          </a:p>
          <a:p>
            <a:r>
              <a:rPr lang="cs-CZ" sz="1200" dirty="0" smtClean="0"/>
              <a:t> </a:t>
            </a:r>
          </a:p>
          <a:p>
            <a:r>
              <a:rPr lang="cs-CZ" sz="1200" dirty="0" smtClean="0"/>
              <a:t>Porozumět souvislostem zdravotního postižení a jeho dopadům pro společnost / jedince / rodinu / komunitu, specifickým vzdělávacím potřebám,  politiky formálního a neformálního vzdělávání.</a:t>
            </a:r>
          </a:p>
          <a:p>
            <a:r>
              <a:rPr lang="cs-CZ" sz="1200" dirty="0" smtClean="0"/>
              <a:t> </a:t>
            </a:r>
          </a:p>
          <a:p>
            <a:r>
              <a:rPr lang="cs-CZ" sz="1200" dirty="0" smtClean="0"/>
              <a:t> </a:t>
            </a:r>
          </a:p>
          <a:p>
            <a:r>
              <a:rPr lang="cs-CZ" sz="1200" b="1" u="sng" dirty="0" smtClean="0">
                <a:solidFill>
                  <a:schemeClr val="accent4">
                    <a:lumMod val="60000"/>
                    <a:lumOff val="40000"/>
                  </a:schemeClr>
                </a:solidFill>
              </a:rPr>
              <a:t>K zamyšlení !</a:t>
            </a:r>
            <a:endParaRPr lang="cs-CZ" sz="1200" dirty="0" smtClean="0">
              <a:solidFill>
                <a:schemeClr val="accent4">
                  <a:lumMod val="60000"/>
                  <a:lumOff val="40000"/>
                </a:schemeClr>
              </a:solidFill>
            </a:endParaRPr>
          </a:p>
          <a:p>
            <a:r>
              <a:rPr lang="cs-CZ" sz="1200" dirty="0" smtClean="0">
                <a:solidFill>
                  <a:schemeClr val="accent4">
                    <a:lumMod val="60000"/>
                    <a:lumOff val="40000"/>
                  </a:schemeClr>
                </a:solidFill>
              </a:rPr>
              <a:t> </a:t>
            </a:r>
          </a:p>
          <a:p>
            <a:r>
              <a:rPr lang="cs-CZ" sz="1200" dirty="0" smtClean="0">
                <a:solidFill>
                  <a:schemeClr val="accent4">
                    <a:lumMod val="60000"/>
                    <a:lumOff val="40000"/>
                  </a:schemeClr>
                </a:solidFill>
              </a:rPr>
              <a:t>Kdo je nemocný a kdo je „zdravotně postižený“? </a:t>
            </a:r>
          </a:p>
          <a:p>
            <a:r>
              <a:rPr lang="cs-CZ" sz="1200" dirty="0" smtClean="0">
                <a:solidFill>
                  <a:schemeClr val="accent4">
                    <a:lumMod val="60000"/>
                    <a:lumOff val="40000"/>
                  </a:schemeClr>
                </a:solidFill>
              </a:rPr>
              <a:t>Je každý „zdravotně postižený“ i nemocný? </a:t>
            </a:r>
          </a:p>
          <a:p>
            <a:r>
              <a:rPr lang="cs-CZ" sz="1200" dirty="0" smtClean="0">
                <a:solidFill>
                  <a:schemeClr val="accent4">
                    <a:lumMod val="60000"/>
                    <a:lumOff val="40000"/>
                  </a:schemeClr>
                </a:solidFill>
              </a:rPr>
              <a:t>A je každý nemocný zároveň „zdravotně postižený“? </a:t>
            </a:r>
          </a:p>
          <a:p>
            <a:r>
              <a:rPr lang="cs-CZ" sz="1200" dirty="0" smtClean="0"/>
              <a:t> </a:t>
            </a:r>
          </a:p>
          <a:p>
            <a:endParaRPr lang="cs-C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r>
              <a:rPr lang="cs-CZ" dirty="0" smtClean="0"/>
              <a:t>Závěr k okruhu – I.</a:t>
            </a:r>
            <a:endParaRPr lang="cs-CZ" dirty="0"/>
          </a:p>
        </p:txBody>
      </p:sp>
      <p:sp>
        <p:nvSpPr>
          <p:cNvPr id="4" name="Obdélník 3"/>
          <p:cNvSpPr/>
          <p:nvPr/>
        </p:nvSpPr>
        <p:spPr>
          <a:xfrm>
            <a:off x="1043608" y="2564904"/>
            <a:ext cx="6174432" cy="2308324"/>
          </a:xfrm>
          <a:prstGeom prst="rect">
            <a:avLst/>
          </a:prstGeom>
        </p:spPr>
        <p:txBody>
          <a:bodyPr wrap="square">
            <a:spAutoFit/>
          </a:bodyPr>
          <a:lstStyle/>
          <a:p>
            <a:pPr>
              <a:buNone/>
            </a:pPr>
            <a:r>
              <a:rPr lang="cs-CZ" u="sng" dirty="0" smtClean="0"/>
              <a:t>Komentář:</a:t>
            </a:r>
          </a:p>
          <a:p>
            <a:pPr>
              <a:buNone/>
            </a:pPr>
            <a:r>
              <a:rPr lang="cs-CZ" dirty="0" smtClean="0"/>
              <a:t>Na rozdíl od klinických, medicínských, pedagogických či terapeutických přístupů se lze zaměřit na to, jak je zdravotní postižení definováno  a prezentováno ve společnosti. </a:t>
            </a:r>
          </a:p>
          <a:p>
            <a:pPr>
              <a:buNone/>
            </a:pPr>
            <a:r>
              <a:rPr lang="cs-CZ" dirty="0" smtClean="0"/>
              <a:t>-         V tomto smyslu je pojem  ́</a:t>
            </a:r>
            <a:r>
              <a:rPr lang="cs-CZ" dirty="0" err="1" smtClean="0"/>
              <a:t>disabilita</a:t>
            </a:r>
            <a:r>
              <a:rPr lang="cs-CZ" dirty="0" smtClean="0"/>
              <a:t> ́orientován primárně nikoliv na člověka – jedince s postižením, ale jako pojem, jehož smysl a těžiště je potřebné hledat v kontextu  sociálním, kulturním, politickém.  (</a:t>
            </a:r>
            <a:r>
              <a:rPr lang="cs-CZ" dirty="0" err="1" smtClean="0"/>
              <a:t>Disability</a:t>
            </a:r>
            <a:r>
              <a:rPr lang="cs-CZ" dirty="0" smtClean="0"/>
              <a:t> </a:t>
            </a:r>
            <a:r>
              <a:rPr lang="cs-CZ" dirty="0" err="1" smtClean="0"/>
              <a:t>Art</a:t>
            </a:r>
            <a:r>
              <a:rPr lang="cs-CZ" dirty="0" smtClean="0"/>
              <a:t> – postiženi normalitou). </a:t>
            </a:r>
          </a:p>
        </p:txBody>
      </p:sp>
      <p:pic>
        <p:nvPicPr>
          <p:cNvPr id="4097" name="Picture 1" descr="C:\Users\spravce\Desktop\Slezká diakonie\arteterapie\DSC00939.JPG"/>
          <p:cNvPicPr>
            <a:picLocks noChangeAspect="1" noChangeArrowheads="1"/>
          </p:cNvPicPr>
          <p:nvPr/>
        </p:nvPicPr>
        <p:blipFill>
          <a:blip r:embed="rId2" cstate="print"/>
          <a:srcRect/>
          <a:stretch>
            <a:fillRect/>
          </a:stretch>
        </p:blipFill>
        <p:spPr bwMode="auto">
          <a:xfrm>
            <a:off x="0" y="0"/>
            <a:ext cx="9144000" cy="141277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a:buNone/>
            </a:pPr>
            <a:endParaRPr lang="cs-CZ" dirty="0"/>
          </a:p>
          <a:p>
            <a:r>
              <a:rPr lang="cs-CZ" sz="1800" b="1" dirty="0"/>
              <a:t>Jaké jsou nejčastější formy zobrazování postižení ve výtvarném umění</a:t>
            </a:r>
            <a:r>
              <a:rPr lang="cs-CZ" sz="1800" b="1" dirty="0" smtClean="0"/>
              <a:t>?</a:t>
            </a:r>
          </a:p>
          <a:p>
            <a:endParaRPr lang="cs-CZ" sz="1800" b="1" dirty="0"/>
          </a:p>
          <a:p>
            <a:r>
              <a:rPr lang="cs-CZ" sz="1800" b="1" dirty="0" smtClean="0"/>
              <a:t>1568 – Mrzáci</a:t>
            </a:r>
          </a:p>
          <a:p>
            <a:r>
              <a:rPr lang="cs-CZ" sz="1800" b="1" dirty="0" smtClean="0"/>
              <a:t>Lodě bláznů</a:t>
            </a:r>
          </a:p>
          <a:p>
            <a:r>
              <a:rPr lang="cs-CZ" sz="1800" b="1" dirty="0" smtClean="0"/>
              <a:t>……</a:t>
            </a:r>
            <a:endParaRPr lang="cs-CZ" sz="1800" b="1" dirty="0"/>
          </a:p>
          <a:p>
            <a:endParaRPr lang="cs-CZ" dirty="0"/>
          </a:p>
        </p:txBody>
      </p:sp>
      <p:pic>
        <p:nvPicPr>
          <p:cNvPr id="6146" name="Picture 2" descr="C:\Users\spravce\Desktop\Slezká diakonie\arteterapie\DSC00939.JPG"/>
          <p:cNvPicPr>
            <a:picLocks noChangeAspect="1" noChangeArrowheads="1"/>
          </p:cNvPicPr>
          <p:nvPr/>
        </p:nvPicPr>
        <p:blipFill>
          <a:blip r:embed="rId2" cstate="print"/>
          <a:srcRect/>
          <a:stretch>
            <a:fillRect/>
          </a:stretch>
        </p:blipFill>
        <p:spPr bwMode="auto">
          <a:xfrm>
            <a:off x="0" y="0"/>
            <a:ext cx="9144000" cy="139181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TotalTime>
  <Words>376</Words>
  <Application>Microsoft Office PowerPoint</Application>
  <PresentationFormat>Předvádění na obrazovce (4:3)</PresentationFormat>
  <Paragraphs>135</Paragraphs>
  <Slides>15</Slides>
  <Notes>0</Notes>
  <HiddenSlides>0</HiddenSlides>
  <MMClips>0</MMClips>
  <ScaleCrop>false</ScaleCrop>
  <HeadingPairs>
    <vt:vector size="4" baseType="variant">
      <vt:variant>
        <vt:lpstr>Motiv</vt:lpstr>
      </vt:variant>
      <vt:variant>
        <vt:i4>1</vt:i4>
      </vt:variant>
      <vt:variant>
        <vt:lpstr>Nadpisy snímků</vt:lpstr>
      </vt:variant>
      <vt:variant>
        <vt:i4>15</vt:i4>
      </vt:variant>
    </vt:vector>
  </HeadingPairs>
  <TitlesOfParts>
    <vt:vector size="16" baseType="lpstr">
      <vt:lpstr>Motiv sady Office</vt:lpstr>
      <vt:lpstr>Výtvarné umění jako prostor pro inkluzi</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https://www.youtube.com/watch?v=NNzF9L_BFGk </vt:lpstr>
      <vt:lpstr>https://www.youtube.com/watch?v=0ugvmrQ9UOo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Sociální práce a výtvarná tvorba</dc:title>
  <dc:creator>spravce</dc:creator>
  <cp:lastModifiedBy>spravce</cp:lastModifiedBy>
  <cp:revision>44</cp:revision>
  <dcterms:created xsi:type="dcterms:W3CDTF">2016-09-24T07:35:28Z</dcterms:created>
  <dcterms:modified xsi:type="dcterms:W3CDTF">2016-10-26T13:12:03Z</dcterms:modified>
</cp:coreProperties>
</file>