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3" r:id="rId1"/>
  </p:sldMasterIdLst>
  <p:notesMasterIdLst>
    <p:notesMasterId r:id="rId12"/>
  </p:notesMasterIdLst>
  <p:sldIdLst>
    <p:sldId id="256" r:id="rId2"/>
    <p:sldId id="331" r:id="rId3"/>
    <p:sldId id="313" r:id="rId4"/>
    <p:sldId id="296" r:id="rId5"/>
    <p:sldId id="297" r:id="rId6"/>
    <p:sldId id="319" r:id="rId7"/>
    <p:sldId id="330" r:id="rId8"/>
    <p:sldId id="325" r:id="rId9"/>
    <p:sldId id="305" r:id="rId10"/>
    <p:sldId id="307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Questrial" panose="02000000000000000000" pitchFamily="2" charset="0"/>
      <p:regular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24"/>
  </p:normalViewPr>
  <p:slideViewPr>
    <p:cSldViewPr snapToGrid="0">
      <p:cViewPr varScale="1">
        <p:scale>
          <a:sx n="106" d="100"/>
          <a:sy n="106" d="100"/>
        </p:scale>
        <p:origin x="792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6" name="Google Shape;746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0827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7" name="Google Shape;777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0536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2" name="Google Shape;812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6610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8" name="Google Shape;858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8205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8" name="Google Shape;918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9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0" name="Google Shape;940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0782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353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2937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894250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182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8561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429062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8081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1278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1316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131431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1394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ave.rozhlas.cz/tomas-vanek-mluvi-o-paranoidni-schizofrenii-mel-jsem-pocit-ze-prijde-konec-sveta-5203242" TargetMode="External"/><Relationship Id="rId2" Type="http://schemas.openxmlformats.org/officeDocument/2006/relationships/hyperlink" Target="https://wave.rozhlas.cz/myslenka-na-sebevrazdu-mi-prinesla-obrovskou-ulevu-rika-publicista-jeronym-778105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ave.rozhlas.cz/kdyz-je-clovek-moc-v-hlave-chova-se-trochu-jako-mimon-rika-muzikoterapeut-5993246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0"/>
          <p:cNvSpPr txBox="1">
            <a:spLocks noGrp="1"/>
          </p:cNvSpPr>
          <p:nvPr>
            <p:ph type="ctrTitle"/>
          </p:nvPr>
        </p:nvSpPr>
        <p:spPr>
          <a:xfrm>
            <a:off x="-316833" y="2560320"/>
            <a:ext cx="6801321" cy="1737360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</a:pPr>
            <a:r>
              <a:rPr lang="cs-CZ" dirty="0">
                <a:latin typeface="Calibri"/>
                <a:ea typeface="Calibri"/>
                <a:cs typeface="Calibri"/>
                <a:sym typeface="Calibri"/>
              </a:rPr>
              <a:t>KRIZOVÁ INTERVENCE</a:t>
            </a:r>
            <a:endParaRPr lang="cs-CZ" dirty="0"/>
          </a:p>
        </p:txBody>
      </p:sp>
      <p:sp>
        <p:nvSpPr>
          <p:cNvPr id="167" name="Google Shape;167;p20"/>
          <p:cNvSpPr txBox="1">
            <a:spLocks noGrp="1"/>
          </p:cNvSpPr>
          <p:nvPr>
            <p:ph type="subTitle" idx="1"/>
          </p:nvPr>
        </p:nvSpPr>
        <p:spPr>
          <a:xfrm>
            <a:off x="7961258" y="4525347"/>
            <a:ext cx="3258675" cy="1737360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50"/>
              <a:buNone/>
            </a:pPr>
            <a:endParaRPr lang="cs-CZ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50"/>
              <a:buNone/>
            </a:pPr>
            <a:r>
              <a:rPr lang="cs-CZ">
                <a:latin typeface="Calibri"/>
                <a:ea typeface="Calibri"/>
                <a:cs typeface="Calibri"/>
                <a:sym typeface="Calibri"/>
              </a:rPr>
              <a:t>VĚRA LINHARTOVÁ</a:t>
            </a:r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B7B7B7"/>
            </a:gs>
          </a:gsLst>
          <a:lin ang="5400000" scaled="0"/>
        </a:gradFill>
        <a:effectLst/>
      </p:bgPr>
    </p:bg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71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7859564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cs-CZ" sz="4000">
                <a:latin typeface="Calibri"/>
                <a:ea typeface="Calibri"/>
                <a:cs typeface="Calibri"/>
                <a:sym typeface="Calibri"/>
              </a:rPr>
              <a:t>ZDROJE</a:t>
            </a:r>
            <a:endParaRPr/>
          </a:p>
        </p:txBody>
      </p:sp>
      <p:sp>
        <p:nvSpPr>
          <p:cNvPr id="948" name="Google Shape;948;p71"/>
          <p:cNvSpPr txBox="1">
            <a:spLocks noGrp="1"/>
          </p:cNvSpPr>
          <p:nvPr>
            <p:ph idx="1"/>
          </p:nvPr>
        </p:nvSpPr>
        <p:spPr>
          <a:xfrm>
            <a:off x="913773" y="2367092"/>
            <a:ext cx="10519231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 cap="none" dirty="0" err="1">
                <a:latin typeface="Calibri"/>
                <a:ea typeface="Calibri"/>
                <a:cs typeface="Calibri"/>
                <a:sym typeface="Calibri"/>
              </a:rPr>
              <a:t>Vodáčková</a:t>
            </a:r>
            <a:r>
              <a:rPr lang="cs-CZ" cap="none" dirty="0">
                <a:latin typeface="Calibri"/>
                <a:ea typeface="Calibri"/>
                <a:cs typeface="Calibri"/>
                <a:sym typeface="Calibri"/>
              </a:rPr>
              <a:t>, Daniela. Krizová intervence. 3. Vyd. Praha: Portál, 2012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 cap="none" dirty="0">
                <a:latin typeface="Calibri"/>
                <a:ea typeface="Calibri"/>
                <a:cs typeface="Calibri"/>
                <a:sym typeface="Calibri"/>
              </a:rPr>
              <a:t>Brož, Filip a Daniela </a:t>
            </a:r>
            <a:r>
              <a:rPr lang="cs-CZ" cap="none" dirty="0" err="1">
                <a:latin typeface="Calibri"/>
                <a:ea typeface="Calibri"/>
                <a:cs typeface="Calibri"/>
                <a:sym typeface="Calibri"/>
              </a:rPr>
              <a:t>Vodáčková</a:t>
            </a:r>
            <a:r>
              <a:rPr lang="cs-CZ" cap="none" dirty="0">
                <a:latin typeface="Calibri"/>
                <a:ea typeface="Calibri"/>
                <a:cs typeface="Calibri"/>
                <a:sym typeface="Calibri"/>
              </a:rPr>
              <a:t>. Krizová intervence v kazuistikách. Vydání první. Praha: Portál, 2015.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59F1D2-3FCC-E34D-A28D-03D5AFCA2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Podcasty</a:t>
            </a:r>
            <a:r>
              <a:rPr lang="cs-CZ" dirty="0"/>
              <a:t> k doporučenému poslechu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E5E211-E9F9-0841-83F6-EE2A7B628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dirty="0"/>
              <a:t>Duševní onemocnění </a:t>
            </a:r>
          </a:p>
          <a:p>
            <a:r>
              <a:rPr lang="cs-CZ" sz="1800" dirty="0"/>
              <a:t>https://</a:t>
            </a:r>
            <a:r>
              <a:rPr lang="cs-CZ" sz="1800" dirty="0" err="1"/>
              <a:t>wave.rozhlas.cz</a:t>
            </a:r>
            <a:r>
              <a:rPr lang="cs-CZ" sz="1800" dirty="0"/>
              <a:t>/zdravotnicky-zachranar-dominik-horn-vyjezdy-k-dusevne-nemocnym-jsou-castejsi-nez-7786698</a:t>
            </a:r>
          </a:p>
          <a:p>
            <a:r>
              <a:rPr lang="cs-CZ" sz="1800" dirty="0">
                <a:hlinkClick r:id="rId2"/>
              </a:rPr>
              <a:t>https://wave.rozhlas.cz/myslenka-na-sebevrazdu-mi-prinesla-obrovskou-ulevu-rika-publicista-jeronym-7781056</a:t>
            </a:r>
            <a:endParaRPr lang="cs-CZ" sz="1800" dirty="0"/>
          </a:p>
          <a:p>
            <a:r>
              <a:rPr lang="cs-CZ" sz="1800" dirty="0">
                <a:hlinkClick r:id="rId3"/>
              </a:rPr>
              <a:t>https://wave.rozhlas.cz/tomas-vanek-mluvi-o-paranoidni-schizofrenii-mel-jsem-pocit-ze-prijde-konec-sveta-5203242</a:t>
            </a:r>
            <a:endParaRPr lang="cs-CZ" sz="1800" dirty="0"/>
          </a:p>
          <a:p>
            <a:pPr marL="0" indent="0">
              <a:buNone/>
            </a:pPr>
            <a:r>
              <a:rPr lang="cs-CZ" sz="1800" dirty="0"/>
              <a:t>Psychohygiena</a:t>
            </a:r>
          </a:p>
          <a:p>
            <a:r>
              <a:rPr lang="cs-CZ" sz="1800" dirty="0">
                <a:hlinkClick r:id="rId4"/>
              </a:rPr>
              <a:t>https://wave.rozhlas.cz/kdyz-je-clovek-moc-v-hlave-chova-se-trochu-jako-mimon-rika-muzikoterapeut-5993246</a:t>
            </a:r>
            <a:endParaRPr lang="cs-CZ" sz="1800" dirty="0"/>
          </a:p>
          <a:p>
            <a:r>
              <a:rPr lang="cs-CZ" sz="1800" dirty="0"/>
              <a:t>https://</a:t>
            </a:r>
            <a:r>
              <a:rPr lang="cs-CZ" sz="1800" dirty="0" err="1"/>
              <a:t>www.youtube.com</a:t>
            </a:r>
            <a:r>
              <a:rPr lang="cs-CZ" sz="1800" dirty="0"/>
              <a:t>/</a:t>
            </a:r>
            <a:r>
              <a:rPr lang="cs-CZ" sz="1800" dirty="0" err="1"/>
              <a:t>watch?v</a:t>
            </a:r>
            <a:r>
              <a:rPr lang="cs-CZ" sz="1800" dirty="0"/>
              <a:t>=oAVHWCazCK8&amp;t=529s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011186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EDEDB13-8C22-E141-B68B-E5BD4F4917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Sexuální problematika, psychopatologie, závislosti</a:t>
            </a:r>
          </a:p>
        </p:txBody>
      </p:sp>
    </p:spTree>
    <p:extLst>
      <p:ext uri="{BB962C8B-B14F-4D97-AF65-F5344CB8AC3E}">
        <p14:creationId xmlns:p14="http://schemas.microsoft.com/office/powerpoint/2010/main" val="2059483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60"/>
          <p:cNvSpPr/>
          <p:nvPr/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51" name="Google Shape;751;p60"/>
          <p:cNvSpPr txBox="1">
            <a:spLocks noGrp="1"/>
          </p:cNvSpPr>
          <p:nvPr>
            <p:ph type="title"/>
          </p:nvPr>
        </p:nvSpPr>
        <p:spPr>
          <a:xfrm>
            <a:off x="641074" y="1314450"/>
            <a:ext cx="2844002" cy="3680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None/>
            </a:pPr>
            <a:r>
              <a:rPr lang="cs-CZ" sz="3100">
                <a:latin typeface="Calibri"/>
                <a:ea typeface="Calibri"/>
                <a:cs typeface="Calibri"/>
                <a:sym typeface="Calibri"/>
              </a:rPr>
              <a:t>SEXUOLOGICKÁ PROBLEMATIKA V KI</a:t>
            </a:r>
            <a:endParaRPr/>
          </a:p>
        </p:txBody>
      </p:sp>
      <p:grpSp>
        <p:nvGrpSpPr>
          <p:cNvPr id="754" name="Google Shape;754;p60"/>
          <p:cNvGrpSpPr/>
          <p:nvPr/>
        </p:nvGrpSpPr>
        <p:grpSpPr>
          <a:xfrm>
            <a:off x="4594225" y="891493"/>
            <a:ext cx="7279527" cy="5668178"/>
            <a:chOff x="0" y="2493"/>
            <a:chExt cx="7279527" cy="5668178"/>
          </a:xfrm>
        </p:grpSpPr>
        <p:sp>
          <p:nvSpPr>
            <p:cNvPr id="755" name="Google Shape;755;p60"/>
            <p:cNvSpPr/>
            <p:nvPr/>
          </p:nvSpPr>
          <p:spPr>
            <a:xfrm rot="5400000">
              <a:off x="4514065" y="-1781938"/>
              <a:ext cx="872027" cy="465889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CDECE2">
                <a:alpha val="89803"/>
              </a:srgbClr>
            </a:solidFill>
            <a:ln w="15875" cap="flat" cmpd="sng">
              <a:solidFill>
                <a:srgbClr val="CDECE2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60"/>
            <p:cNvSpPr txBox="1"/>
            <p:nvPr/>
          </p:nvSpPr>
          <p:spPr>
            <a:xfrm>
              <a:off x="2620631" y="154065"/>
              <a:ext cx="4616328" cy="7868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Char char="•"/>
              </a:pPr>
              <a:r>
                <a:rPr lang="cs-CZ" sz="13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poradenství, ocenění, emoce, doporučení odborníka</a:t>
              </a:r>
              <a:endPara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60"/>
            <p:cNvSpPr/>
            <p:nvPr/>
          </p:nvSpPr>
          <p:spPr>
            <a:xfrm>
              <a:off x="0" y="2493"/>
              <a:ext cx="2620630" cy="1090034"/>
            </a:xfrm>
            <a:prstGeom prst="roundRect">
              <a:avLst>
                <a:gd name="adj" fmla="val 16667"/>
              </a:avLst>
            </a:prstGeom>
            <a:solidFill>
              <a:srgbClr val="4ACAAD"/>
            </a:solidFill>
            <a:ln w="222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60"/>
            <p:cNvSpPr txBox="1"/>
            <p:nvPr/>
          </p:nvSpPr>
          <p:spPr>
            <a:xfrm>
              <a:off x="53211" y="55704"/>
              <a:ext cx="2514208" cy="9836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24750" rIns="49525" bIns="2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Calibri"/>
                <a:buNone/>
              </a:pPr>
              <a:r>
                <a:rPr lang="cs-CZ" sz="1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Prostá sexuální tematika – pohlavní nemoci, antikoncepce, interrupce</a:t>
              </a:r>
              <a:endParaRPr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60"/>
            <p:cNvSpPr/>
            <p:nvPr/>
          </p:nvSpPr>
          <p:spPr>
            <a:xfrm rot="5400000">
              <a:off x="4514065" y="-637402"/>
              <a:ext cx="872027" cy="465889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CCEAD9">
                <a:alpha val="89803"/>
              </a:srgbClr>
            </a:solidFill>
            <a:ln w="15875" cap="flat" cmpd="sng">
              <a:solidFill>
                <a:srgbClr val="CCEAD9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60"/>
            <p:cNvSpPr txBox="1"/>
            <p:nvPr/>
          </p:nvSpPr>
          <p:spPr>
            <a:xfrm>
              <a:off x="2620631" y="1298601"/>
              <a:ext cx="4616328" cy="7868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Char char="•"/>
              </a:pPr>
              <a:r>
                <a:rPr lang="cs-CZ" sz="13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testování ochoty pracovat s tímto tématem, vyjasnění zakázky, ventilace, upozornění na trestnost,    </a:t>
              </a:r>
              <a:endPara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95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Char char="•"/>
              </a:pPr>
              <a:r>
                <a:rPr lang="cs-CZ" sz="13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náhradní řešení ke snížení napětí, sexuologická péče</a:t>
              </a:r>
              <a:endPara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60"/>
            <p:cNvSpPr/>
            <p:nvPr/>
          </p:nvSpPr>
          <p:spPr>
            <a:xfrm>
              <a:off x="0" y="1147029"/>
              <a:ext cx="2620630" cy="1090034"/>
            </a:xfrm>
            <a:prstGeom prst="roundRect">
              <a:avLst>
                <a:gd name="adj" fmla="val 16667"/>
              </a:avLst>
            </a:prstGeom>
            <a:solidFill>
              <a:srgbClr val="4CC786"/>
            </a:solidFill>
            <a:ln w="222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60"/>
            <p:cNvSpPr txBox="1"/>
            <p:nvPr/>
          </p:nvSpPr>
          <p:spPr>
            <a:xfrm>
              <a:off x="53211" y="1200240"/>
              <a:ext cx="2514208" cy="9836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24750" rIns="49525" bIns="2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Calibri"/>
                <a:buNone/>
              </a:pPr>
              <a:r>
                <a:rPr lang="cs-CZ" sz="1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Poruchy sexuální preference – hledání hranic normality</a:t>
              </a:r>
              <a:endParaRPr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60"/>
            <p:cNvSpPr/>
            <p:nvPr/>
          </p:nvSpPr>
          <p:spPr>
            <a:xfrm rot="5400000">
              <a:off x="4514065" y="507133"/>
              <a:ext cx="872027" cy="465889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CDE9D1">
                <a:alpha val="89803"/>
              </a:srgbClr>
            </a:solidFill>
            <a:ln w="15875" cap="flat" cmpd="sng">
              <a:solidFill>
                <a:srgbClr val="CDE9D1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60"/>
            <p:cNvSpPr txBox="1"/>
            <p:nvPr/>
          </p:nvSpPr>
          <p:spPr>
            <a:xfrm>
              <a:off x="2620631" y="2443137"/>
              <a:ext cx="4616328" cy="7868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Char char="•"/>
              </a:pPr>
              <a:r>
                <a:rPr lang="cs-CZ" sz="13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ventilace, orientace ve vnitřním zmatku, odborná péče</a:t>
              </a:r>
              <a:endPara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60"/>
            <p:cNvSpPr/>
            <p:nvPr/>
          </p:nvSpPr>
          <p:spPr>
            <a:xfrm>
              <a:off x="0" y="2291565"/>
              <a:ext cx="2620630" cy="1090034"/>
            </a:xfrm>
            <a:prstGeom prst="roundRect">
              <a:avLst>
                <a:gd name="adj" fmla="val 16667"/>
              </a:avLst>
            </a:prstGeom>
            <a:solidFill>
              <a:srgbClr val="4FC563"/>
            </a:solidFill>
            <a:ln w="222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60"/>
            <p:cNvSpPr txBox="1"/>
            <p:nvPr/>
          </p:nvSpPr>
          <p:spPr>
            <a:xfrm>
              <a:off x="53211" y="2344776"/>
              <a:ext cx="2514208" cy="9836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24750" rIns="49525" bIns="2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Calibri"/>
                <a:buNone/>
              </a:pPr>
              <a:r>
                <a:rPr lang="cs-CZ" sz="1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Poruchy pohlavní identity – vyjasňování (dospívání, adolescence)</a:t>
              </a:r>
              <a:endParaRPr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60"/>
            <p:cNvSpPr/>
            <p:nvPr/>
          </p:nvSpPr>
          <p:spPr>
            <a:xfrm rot="5400000">
              <a:off x="4514065" y="1651669"/>
              <a:ext cx="872027" cy="465889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D1E9CD">
                <a:alpha val="89803"/>
              </a:srgbClr>
            </a:solidFill>
            <a:ln w="15875" cap="flat" cmpd="sng">
              <a:solidFill>
                <a:srgbClr val="D1E9CD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60"/>
            <p:cNvSpPr txBox="1"/>
            <p:nvPr/>
          </p:nvSpPr>
          <p:spPr>
            <a:xfrm>
              <a:off x="2620631" y="3587673"/>
              <a:ext cx="4616328" cy="7868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Char char="•"/>
              </a:pPr>
              <a:r>
                <a:rPr lang="cs-CZ" sz="13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ventilace, zklidnění, širší orientace, odborná péče, mapování spokojenosti ve vztahu, sebeakceptaci</a:t>
              </a:r>
              <a:endPara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60"/>
            <p:cNvSpPr/>
            <p:nvPr/>
          </p:nvSpPr>
          <p:spPr>
            <a:xfrm>
              <a:off x="0" y="3436101"/>
              <a:ext cx="2620630" cy="1090034"/>
            </a:xfrm>
            <a:prstGeom prst="roundRect">
              <a:avLst>
                <a:gd name="adj" fmla="val 16667"/>
              </a:avLst>
            </a:prstGeom>
            <a:solidFill>
              <a:srgbClr val="62C252"/>
            </a:solidFill>
            <a:ln w="222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60"/>
            <p:cNvSpPr txBox="1"/>
            <p:nvPr/>
          </p:nvSpPr>
          <p:spPr>
            <a:xfrm>
              <a:off x="53211" y="3489312"/>
              <a:ext cx="2514208" cy="9836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24750" rIns="49525" bIns="2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Calibri"/>
                <a:buNone/>
              </a:pPr>
              <a:r>
                <a:rPr lang="cs-CZ" sz="1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Sexuální dysfunkce – hledání příčin nefunkčnosti sexuál. života</a:t>
              </a:r>
              <a:endParaRPr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60"/>
            <p:cNvSpPr/>
            <p:nvPr/>
          </p:nvSpPr>
          <p:spPr>
            <a:xfrm rot="5400000">
              <a:off x="4514065" y="2796205"/>
              <a:ext cx="872027" cy="465889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D7E8CE">
                <a:alpha val="89803"/>
              </a:srgbClr>
            </a:solidFill>
            <a:ln w="15875" cap="flat" cmpd="sng">
              <a:solidFill>
                <a:srgbClr val="D7E8CE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60"/>
            <p:cNvSpPr txBox="1"/>
            <p:nvPr/>
          </p:nvSpPr>
          <p:spPr>
            <a:xfrm>
              <a:off x="2620631" y="4732209"/>
              <a:ext cx="4616328" cy="7868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Char char="•"/>
              </a:pPr>
              <a:r>
                <a:rPr lang="cs-CZ" sz="13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volání jako podnět k onanii – zneužití. vést ke konci</a:t>
              </a:r>
              <a:endPara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60"/>
            <p:cNvSpPr/>
            <p:nvPr/>
          </p:nvSpPr>
          <p:spPr>
            <a:xfrm>
              <a:off x="0" y="4580637"/>
              <a:ext cx="2620630" cy="1090034"/>
            </a:xfrm>
            <a:prstGeom prst="roundRect">
              <a:avLst>
                <a:gd name="adj" fmla="val 16667"/>
              </a:avLst>
            </a:prstGeom>
            <a:solidFill>
              <a:srgbClr val="85C055"/>
            </a:solidFill>
            <a:ln w="222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60"/>
            <p:cNvSpPr txBox="1"/>
            <p:nvPr/>
          </p:nvSpPr>
          <p:spPr>
            <a:xfrm>
              <a:off x="53211" y="4633848"/>
              <a:ext cx="2514208" cy="9836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24750" rIns="49525" bIns="2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Calibri"/>
                <a:buNone/>
              </a:pPr>
              <a:r>
                <a:rPr lang="cs-CZ" sz="1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Telefonické hovory za účelem sexuál. uspokojení</a:t>
              </a:r>
              <a:endParaRPr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7089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61"/>
          <p:cNvSpPr/>
          <p:nvPr/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82" name="Google Shape;782;p61"/>
          <p:cNvSpPr txBox="1">
            <a:spLocks noGrp="1"/>
          </p:cNvSpPr>
          <p:nvPr>
            <p:ph type="title"/>
          </p:nvPr>
        </p:nvSpPr>
        <p:spPr>
          <a:xfrm>
            <a:off x="641074" y="1314450"/>
            <a:ext cx="2844002" cy="3680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4400">
                <a:latin typeface="Calibri"/>
                <a:ea typeface="Calibri"/>
                <a:cs typeface="Calibri"/>
                <a:sym typeface="Calibri"/>
              </a:rPr>
              <a:t>ZÁVISLOSTI V KI</a:t>
            </a:r>
            <a:endParaRPr/>
          </a:p>
        </p:txBody>
      </p:sp>
      <p:grpSp>
        <p:nvGrpSpPr>
          <p:cNvPr id="785" name="Google Shape;785;p61"/>
          <p:cNvGrpSpPr/>
          <p:nvPr/>
        </p:nvGrpSpPr>
        <p:grpSpPr>
          <a:xfrm>
            <a:off x="4636849" y="1002951"/>
            <a:ext cx="6546621" cy="5055297"/>
            <a:chOff x="94130" y="113951"/>
            <a:chExt cx="6546621" cy="5055297"/>
          </a:xfrm>
        </p:grpSpPr>
        <p:sp>
          <p:nvSpPr>
            <p:cNvPr id="786" name="Google Shape;786;p61"/>
            <p:cNvSpPr/>
            <p:nvPr/>
          </p:nvSpPr>
          <p:spPr>
            <a:xfrm>
              <a:off x="475202" y="113951"/>
              <a:ext cx="1192071" cy="1192071"/>
            </a:xfrm>
            <a:prstGeom prst="round2DiagRect">
              <a:avLst>
                <a:gd name="adj1" fmla="val 29727"/>
                <a:gd name="adj2" fmla="val 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61"/>
            <p:cNvSpPr/>
            <p:nvPr/>
          </p:nvSpPr>
          <p:spPr>
            <a:xfrm>
              <a:off x="729250" y="367999"/>
              <a:ext cx="683975" cy="683975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61"/>
            <p:cNvSpPr/>
            <p:nvPr/>
          </p:nvSpPr>
          <p:spPr>
            <a:xfrm>
              <a:off x="94130" y="1677323"/>
              <a:ext cx="1954215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61"/>
            <p:cNvSpPr txBox="1"/>
            <p:nvPr/>
          </p:nvSpPr>
          <p:spPr>
            <a:xfrm>
              <a:off x="94130" y="1677323"/>
              <a:ext cx="1954215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cs-CZ" sz="1500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doporučuji knihu D. </a:t>
              </a:r>
              <a:r>
                <a:rPr lang="cs-CZ" sz="15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</a:t>
              </a:r>
              <a:r>
                <a:rPr lang="cs-CZ" sz="1500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odáčkové</a:t>
              </a:r>
              <a:r>
                <a:rPr lang="cs-CZ" sz="1500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500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61"/>
            <p:cNvSpPr/>
            <p:nvPr/>
          </p:nvSpPr>
          <p:spPr>
            <a:xfrm>
              <a:off x="2771405" y="113951"/>
              <a:ext cx="1192071" cy="1192071"/>
            </a:xfrm>
            <a:prstGeom prst="round2DiagRect">
              <a:avLst>
                <a:gd name="adj1" fmla="val 29727"/>
                <a:gd name="adj2" fmla="val 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61"/>
            <p:cNvSpPr/>
            <p:nvPr/>
          </p:nvSpPr>
          <p:spPr>
            <a:xfrm>
              <a:off x="3025453" y="367999"/>
              <a:ext cx="683975" cy="683975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61"/>
            <p:cNvSpPr/>
            <p:nvPr/>
          </p:nvSpPr>
          <p:spPr>
            <a:xfrm>
              <a:off x="2390333" y="1677323"/>
              <a:ext cx="1954215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61"/>
            <p:cNvSpPr txBox="1"/>
            <p:nvPr/>
          </p:nvSpPr>
          <p:spPr>
            <a:xfrm>
              <a:off x="2390333" y="1677323"/>
              <a:ext cx="1954215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cs-CZ" sz="1500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MI – Motivační rozhovory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cs-CZ" sz="1500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Apod.</a:t>
              </a:r>
              <a:endParaRPr sz="15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61"/>
            <p:cNvSpPr/>
            <p:nvPr/>
          </p:nvSpPr>
          <p:spPr>
            <a:xfrm>
              <a:off x="5067608" y="113951"/>
              <a:ext cx="1192071" cy="1192071"/>
            </a:xfrm>
            <a:prstGeom prst="round2DiagRect">
              <a:avLst>
                <a:gd name="adj1" fmla="val 29727"/>
                <a:gd name="adj2" fmla="val 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61"/>
            <p:cNvSpPr/>
            <p:nvPr/>
          </p:nvSpPr>
          <p:spPr>
            <a:xfrm>
              <a:off x="5321656" y="367999"/>
              <a:ext cx="683975" cy="683975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61"/>
            <p:cNvSpPr/>
            <p:nvPr/>
          </p:nvSpPr>
          <p:spPr>
            <a:xfrm>
              <a:off x="4686536" y="1677323"/>
              <a:ext cx="1954215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61"/>
            <p:cNvSpPr txBox="1"/>
            <p:nvPr/>
          </p:nvSpPr>
          <p:spPr>
            <a:xfrm>
              <a:off x="4686536" y="1677323"/>
              <a:ext cx="1954215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cs-CZ" sz="1500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speciální kurzy</a:t>
              </a:r>
              <a:endParaRPr sz="15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61"/>
            <p:cNvSpPr/>
            <p:nvPr/>
          </p:nvSpPr>
          <p:spPr>
            <a:xfrm>
              <a:off x="475202" y="2885876"/>
              <a:ext cx="1192071" cy="1192071"/>
            </a:xfrm>
            <a:prstGeom prst="round2DiagRect">
              <a:avLst>
                <a:gd name="adj1" fmla="val 29727"/>
                <a:gd name="adj2" fmla="val 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61"/>
            <p:cNvSpPr/>
            <p:nvPr/>
          </p:nvSpPr>
          <p:spPr>
            <a:xfrm>
              <a:off x="729250" y="3139924"/>
              <a:ext cx="683975" cy="683975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61"/>
            <p:cNvSpPr/>
            <p:nvPr/>
          </p:nvSpPr>
          <p:spPr>
            <a:xfrm>
              <a:off x="94130" y="4449248"/>
              <a:ext cx="1954215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61"/>
            <p:cNvSpPr txBox="1"/>
            <p:nvPr/>
          </p:nvSpPr>
          <p:spPr>
            <a:xfrm>
              <a:off x="94130" y="4449248"/>
              <a:ext cx="1954215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cs-CZ" sz="1500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agrese, intoxikace</a:t>
              </a:r>
              <a:endParaRPr sz="15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61"/>
            <p:cNvSpPr/>
            <p:nvPr/>
          </p:nvSpPr>
          <p:spPr>
            <a:xfrm>
              <a:off x="2771405" y="2885876"/>
              <a:ext cx="1192071" cy="1192071"/>
            </a:xfrm>
            <a:prstGeom prst="round2DiagRect">
              <a:avLst>
                <a:gd name="adj1" fmla="val 29727"/>
                <a:gd name="adj2" fmla="val 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61"/>
            <p:cNvSpPr/>
            <p:nvPr/>
          </p:nvSpPr>
          <p:spPr>
            <a:xfrm>
              <a:off x="3025453" y="3139924"/>
              <a:ext cx="683975" cy="683975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61"/>
            <p:cNvSpPr/>
            <p:nvPr/>
          </p:nvSpPr>
          <p:spPr>
            <a:xfrm>
              <a:off x="2390333" y="4449248"/>
              <a:ext cx="1954215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61"/>
            <p:cNvSpPr txBox="1"/>
            <p:nvPr/>
          </p:nvSpPr>
          <p:spPr>
            <a:xfrm>
              <a:off x="2390333" y="4449248"/>
              <a:ext cx="1954215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cs-CZ" sz="1500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 době klidu – odkaz spíše dlouhodobá péče - psychoterapie</a:t>
              </a:r>
              <a:endParaRPr sz="1500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61"/>
            <p:cNvSpPr/>
            <p:nvPr/>
          </p:nvSpPr>
          <p:spPr>
            <a:xfrm>
              <a:off x="5067608" y="2885876"/>
              <a:ext cx="1192071" cy="1192071"/>
            </a:xfrm>
            <a:prstGeom prst="round2DiagRect">
              <a:avLst>
                <a:gd name="adj1" fmla="val 29727"/>
                <a:gd name="adj2" fmla="val 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61"/>
            <p:cNvSpPr/>
            <p:nvPr/>
          </p:nvSpPr>
          <p:spPr>
            <a:xfrm>
              <a:off x="5321656" y="3139924"/>
              <a:ext cx="683975" cy="683975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61"/>
            <p:cNvSpPr/>
            <p:nvPr/>
          </p:nvSpPr>
          <p:spPr>
            <a:xfrm>
              <a:off x="4686536" y="4449248"/>
              <a:ext cx="1954215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61"/>
            <p:cNvSpPr txBox="1"/>
            <p:nvPr/>
          </p:nvSpPr>
          <p:spPr>
            <a:xfrm>
              <a:off x="4686536" y="4449248"/>
              <a:ext cx="1954215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cs-CZ" sz="1500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Experimenty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cs-CZ" sz="1500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např. u dospívajících</a:t>
              </a:r>
              <a:endParaRPr sz="15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0037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62"/>
          <p:cNvSpPr/>
          <p:nvPr/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17" name="Google Shape;817;p62"/>
          <p:cNvSpPr txBox="1">
            <a:spLocks noGrp="1"/>
          </p:cNvSpPr>
          <p:nvPr>
            <p:ph type="title"/>
          </p:nvPr>
        </p:nvSpPr>
        <p:spPr>
          <a:xfrm>
            <a:off x="641074" y="1314449"/>
            <a:ext cx="3249890" cy="4646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cs-CZ" sz="2800">
                <a:latin typeface="Calibri"/>
                <a:ea typeface="Calibri"/>
                <a:cs typeface="Calibri"/>
                <a:sym typeface="Calibri"/>
              </a:rPr>
              <a:t>PSYCHOPATOLOGIE, RESP. DUŠEVNÍ ONEMOCNĚNÍ</a:t>
            </a:r>
            <a:endParaRPr/>
          </a:p>
        </p:txBody>
      </p:sp>
      <p:grpSp>
        <p:nvGrpSpPr>
          <p:cNvPr id="820" name="Google Shape;820;p62"/>
          <p:cNvGrpSpPr/>
          <p:nvPr/>
        </p:nvGrpSpPr>
        <p:grpSpPr>
          <a:xfrm>
            <a:off x="4228906" y="761923"/>
            <a:ext cx="7597775" cy="5765662"/>
            <a:chOff x="0" y="4686"/>
            <a:chExt cx="7597775" cy="5765662"/>
          </a:xfrm>
        </p:grpSpPr>
        <p:sp>
          <p:nvSpPr>
            <p:cNvPr id="821" name="Google Shape;821;p62"/>
            <p:cNvSpPr/>
            <p:nvPr/>
          </p:nvSpPr>
          <p:spPr>
            <a:xfrm>
              <a:off x="0" y="4686"/>
              <a:ext cx="7597775" cy="795263"/>
            </a:xfrm>
            <a:prstGeom prst="roundRect">
              <a:avLst>
                <a:gd name="adj" fmla="val 10000"/>
              </a:avLst>
            </a:prstGeom>
            <a:solidFill>
              <a:srgbClr val="4ACAAD"/>
            </a:solidFill>
            <a:ln>
              <a:noFill/>
            </a:ln>
            <a:effectLst>
              <a:outerShdw blurRad="50800" dist="25400" dir="5400000" rotWithShape="0">
                <a:srgbClr val="000000">
                  <a:alpha val="2784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62"/>
            <p:cNvSpPr/>
            <p:nvPr/>
          </p:nvSpPr>
          <p:spPr>
            <a:xfrm>
              <a:off x="240567" y="183620"/>
              <a:ext cx="437395" cy="437395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  <a:effectLst>
              <a:outerShdw blurRad="50800" dist="25400" dir="5400000" rotWithShape="0">
                <a:srgbClr val="000000">
                  <a:alpha val="2784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62"/>
            <p:cNvSpPr/>
            <p:nvPr/>
          </p:nvSpPr>
          <p:spPr>
            <a:xfrm>
              <a:off x="918529" y="4686"/>
              <a:ext cx="6678347" cy="7952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62"/>
            <p:cNvSpPr txBox="1"/>
            <p:nvPr/>
          </p:nvSpPr>
          <p:spPr>
            <a:xfrm>
              <a:off x="918529" y="4686"/>
              <a:ext cx="6678347" cy="7952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4150" tIns="84150" rIns="84150" bIns="84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Questrial"/>
                <a:buNone/>
              </a:pPr>
              <a:r>
                <a:rPr lang="cs-CZ" sz="14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Delirium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Questrial"/>
                <a:buNone/>
              </a:pPr>
              <a:r>
                <a:rPr lang="cs-CZ" sz="14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KI ventilace, kotvení v realitě – otázky na zjištění orientace v realitě, mapování podpůrné sítě, akutní RZ, riziko agresivního chování</a:t>
              </a:r>
              <a:endParaRPr sz="1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25" name="Google Shape;825;p62"/>
            <p:cNvSpPr/>
            <p:nvPr/>
          </p:nvSpPr>
          <p:spPr>
            <a:xfrm>
              <a:off x="0" y="998766"/>
              <a:ext cx="7597775" cy="795263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25400" dir="5400000" rotWithShape="0">
                <a:srgbClr val="000000">
                  <a:alpha val="2784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62"/>
            <p:cNvSpPr/>
            <p:nvPr/>
          </p:nvSpPr>
          <p:spPr>
            <a:xfrm>
              <a:off x="240567" y="1177700"/>
              <a:ext cx="437395" cy="437395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  <a:effectLst>
              <a:outerShdw blurRad="50800" dist="25400" dir="5400000" rotWithShape="0">
                <a:srgbClr val="000000">
                  <a:alpha val="2784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62"/>
            <p:cNvSpPr/>
            <p:nvPr/>
          </p:nvSpPr>
          <p:spPr>
            <a:xfrm>
              <a:off x="918529" y="998766"/>
              <a:ext cx="6678347" cy="7952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62"/>
            <p:cNvSpPr txBox="1"/>
            <p:nvPr/>
          </p:nvSpPr>
          <p:spPr>
            <a:xfrm>
              <a:off x="918529" y="998766"/>
              <a:ext cx="6678347" cy="7952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4150" tIns="84150" rIns="84150" bIns="84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Questrial"/>
                <a:buNone/>
              </a:pPr>
              <a:r>
                <a:rPr lang="cs-CZ" sz="14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Demence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Questrial"/>
                <a:buNone/>
              </a:pPr>
              <a:r>
                <a:rPr lang="cs-CZ" sz="14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kotvení v realitě, jednoduché otázky a pokyny, nasměrování, písemné instrukce, kontakty sociální péče a lékař</a:t>
              </a:r>
              <a:endParaRPr sz="1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29" name="Google Shape;829;p62"/>
            <p:cNvSpPr/>
            <p:nvPr/>
          </p:nvSpPr>
          <p:spPr>
            <a:xfrm>
              <a:off x="0" y="1992846"/>
              <a:ext cx="7597775" cy="795263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25400" dir="5400000" rotWithShape="0">
                <a:srgbClr val="000000">
                  <a:alpha val="2784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62"/>
            <p:cNvSpPr/>
            <p:nvPr/>
          </p:nvSpPr>
          <p:spPr>
            <a:xfrm>
              <a:off x="240567" y="2171780"/>
              <a:ext cx="437395" cy="437395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  <a:effectLst>
              <a:outerShdw blurRad="50800" dist="25400" dir="5400000" rotWithShape="0">
                <a:srgbClr val="000000">
                  <a:alpha val="2784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62"/>
            <p:cNvSpPr/>
            <p:nvPr/>
          </p:nvSpPr>
          <p:spPr>
            <a:xfrm>
              <a:off x="918529" y="1992846"/>
              <a:ext cx="6678347" cy="7952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62"/>
            <p:cNvSpPr txBox="1"/>
            <p:nvPr/>
          </p:nvSpPr>
          <p:spPr>
            <a:xfrm>
              <a:off x="918529" y="1992846"/>
              <a:ext cx="6678347" cy="7952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4150" tIns="84150" rIns="84150" bIns="84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Questrial"/>
                <a:buNone/>
              </a:pPr>
              <a:r>
                <a:rPr lang="cs-CZ" sz="14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Psychotická onemocnění – nevyvracíme bludy, mapování, ventilace, kotvení v realitě, klidný hlas, pomalé tempo, jednoduché otázky, akutní – provázení připomínání reálného času</a:t>
              </a:r>
              <a:endParaRPr sz="1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33" name="Google Shape;833;p62"/>
            <p:cNvSpPr/>
            <p:nvPr/>
          </p:nvSpPr>
          <p:spPr>
            <a:xfrm>
              <a:off x="0" y="2986925"/>
              <a:ext cx="7597775" cy="795263"/>
            </a:xfrm>
            <a:prstGeom prst="roundRect">
              <a:avLst>
                <a:gd name="adj" fmla="val 10000"/>
              </a:avLst>
            </a:prstGeom>
            <a:solidFill>
              <a:srgbClr val="CE6430"/>
            </a:solidFill>
            <a:ln>
              <a:noFill/>
            </a:ln>
            <a:effectLst>
              <a:outerShdw blurRad="50800" dist="25400" dir="5400000" rotWithShape="0">
                <a:srgbClr val="000000">
                  <a:alpha val="2784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62"/>
            <p:cNvSpPr/>
            <p:nvPr/>
          </p:nvSpPr>
          <p:spPr>
            <a:xfrm>
              <a:off x="240567" y="3165860"/>
              <a:ext cx="437395" cy="437395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  <a:effectLst>
              <a:outerShdw blurRad="50800" dist="25400" dir="5400000" rotWithShape="0">
                <a:srgbClr val="000000">
                  <a:alpha val="2784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62"/>
            <p:cNvSpPr/>
            <p:nvPr/>
          </p:nvSpPr>
          <p:spPr>
            <a:xfrm>
              <a:off x="918529" y="2986925"/>
              <a:ext cx="3418998" cy="7952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62"/>
            <p:cNvSpPr txBox="1"/>
            <p:nvPr/>
          </p:nvSpPr>
          <p:spPr>
            <a:xfrm>
              <a:off x="918529" y="2986925"/>
              <a:ext cx="3418998" cy="7952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4150" tIns="84150" rIns="84150" bIns="84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Questrial"/>
                <a:buNone/>
              </a:pPr>
              <a:r>
                <a:rPr lang="cs-CZ" sz="14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Poruchy nálad  </a:t>
              </a:r>
              <a:endParaRPr sz="1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37" name="Google Shape;837;p62"/>
            <p:cNvSpPr/>
            <p:nvPr/>
          </p:nvSpPr>
          <p:spPr>
            <a:xfrm>
              <a:off x="4337528" y="2986925"/>
              <a:ext cx="3259348" cy="7952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62"/>
            <p:cNvSpPr txBox="1"/>
            <p:nvPr/>
          </p:nvSpPr>
          <p:spPr>
            <a:xfrm>
              <a:off x="4337528" y="2986925"/>
              <a:ext cx="3259348" cy="7952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4150" tIns="84150" rIns="84150" bIns="84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Questrial"/>
                <a:buNone/>
              </a:pPr>
              <a:r>
                <a:rPr lang="cs-CZ" sz="10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Manická – ventilace, struktura, volají příbuzní – podpora, odborná péče</a:t>
              </a:r>
              <a:endPara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Questrial"/>
                <a:buNone/>
              </a:pPr>
              <a:r>
                <a:rPr lang="cs-CZ" sz="10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Depresivní – jednoduché otázky, přizpůsobit tempo, malé kroky, další </a:t>
              </a:r>
              <a:r>
                <a:rPr lang="cs-CZ" sz="8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postup</a:t>
              </a:r>
              <a:r>
                <a:rPr lang="cs-CZ" sz="10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, písemné instrukce, odborná péče, ventilace, pláč</a:t>
              </a:r>
              <a:endPara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39" name="Google Shape;839;p62"/>
            <p:cNvSpPr/>
            <p:nvPr/>
          </p:nvSpPr>
          <p:spPr>
            <a:xfrm>
              <a:off x="0" y="3981005"/>
              <a:ext cx="7597775" cy="795263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25400" dir="5400000" rotWithShape="0">
                <a:srgbClr val="000000">
                  <a:alpha val="2784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62"/>
            <p:cNvSpPr/>
            <p:nvPr/>
          </p:nvSpPr>
          <p:spPr>
            <a:xfrm>
              <a:off x="240567" y="4159940"/>
              <a:ext cx="437395" cy="437395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  <a:effectLst>
              <a:outerShdw blurRad="50800" dist="25400" dir="5400000" rotWithShape="0">
                <a:srgbClr val="000000">
                  <a:alpha val="2784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62"/>
            <p:cNvSpPr/>
            <p:nvPr/>
          </p:nvSpPr>
          <p:spPr>
            <a:xfrm>
              <a:off x="918529" y="3981005"/>
              <a:ext cx="3418998" cy="7952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62"/>
            <p:cNvSpPr txBox="1"/>
            <p:nvPr/>
          </p:nvSpPr>
          <p:spPr>
            <a:xfrm>
              <a:off x="918529" y="3981005"/>
              <a:ext cx="3418998" cy="7952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4150" tIns="84150" rIns="84150" bIns="84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Questrial"/>
                <a:buNone/>
              </a:pPr>
              <a:r>
                <a:rPr lang="cs-CZ" sz="14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Neurotické poruchy – úzkostné poruchy,fobie, somatizace</a:t>
              </a:r>
              <a:endParaRPr sz="1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43" name="Google Shape;843;p62"/>
            <p:cNvSpPr/>
            <p:nvPr/>
          </p:nvSpPr>
          <p:spPr>
            <a:xfrm>
              <a:off x="4337528" y="3981005"/>
              <a:ext cx="3259348" cy="7952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62"/>
            <p:cNvSpPr txBox="1"/>
            <p:nvPr/>
          </p:nvSpPr>
          <p:spPr>
            <a:xfrm>
              <a:off x="4337528" y="3981005"/>
              <a:ext cx="3259348" cy="7952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4150" tIns="84150" rIns="84150" bIns="84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Questrial"/>
                <a:buNone/>
              </a:pPr>
              <a:r>
                <a:rPr lang="cs-CZ" sz="16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Pochopení, pozornost, naslouchat + zklidnění, direktivní vedení, práce s tělem, odborná péče</a:t>
              </a:r>
              <a:endParaRPr sz="1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45" name="Google Shape;845;p62"/>
            <p:cNvSpPr/>
            <p:nvPr/>
          </p:nvSpPr>
          <p:spPr>
            <a:xfrm>
              <a:off x="0" y="4975085"/>
              <a:ext cx="7597775" cy="795263"/>
            </a:xfrm>
            <a:prstGeom prst="roundRect">
              <a:avLst>
                <a:gd name="adj" fmla="val 10000"/>
              </a:avLst>
            </a:prstGeom>
            <a:solidFill>
              <a:srgbClr val="4ACAAD"/>
            </a:solidFill>
            <a:ln>
              <a:noFill/>
            </a:ln>
            <a:effectLst>
              <a:outerShdw blurRad="50800" dist="25400" dir="5400000" rotWithShape="0">
                <a:srgbClr val="000000">
                  <a:alpha val="2784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62"/>
            <p:cNvSpPr/>
            <p:nvPr/>
          </p:nvSpPr>
          <p:spPr>
            <a:xfrm>
              <a:off x="240567" y="5154020"/>
              <a:ext cx="437395" cy="437395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  <a:effectLst>
              <a:outerShdw blurRad="50800" dist="25400" dir="5400000" rotWithShape="0">
                <a:srgbClr val="000000">
                  <a:alpha val="2784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62"/>
            <p:cNvSpPr/>
            <p:nvPr/>
          </p:nvSpPr>
          <p:spPr>
            <a:xfrm>
              <a:off x="918529" y="4975085"/>
              <a:ext cx="6678347" cy="7952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62"/>
            <p:cNvSpPr txBox="1"/>
            <p:nvPr/>
          </p:nvSpPr>
          <p:spPr>
            <a:xfrm>
              <a:off x="918529" y="4975085"/>
              <a:ext cx="6678347" cy="7952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4150" tIns="84150" rIns="84150" bIns="84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Questrial"/>
                <a:buNone/>
              </a:pPr>
              <a:r>
                <a:rPr lang="cs-CZ" sz="14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Poruchy příjmu potravy</a:t>
              </a:r>
              <a:endParaRPr sz="1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4472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64"/>
          <p:cNvSpPr/>
          <p:nvPr/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63" name="Google Shape;863;p64"/>
          <p:cNvSpPr txBox="1">
            <a:spLocks noGrp="1"/>
          </p:cNvSpPr>
          <p:nvPr>
            <p:ph type="title"/>
          </p:nvPr>
        </p:nvSpPr>
        <p:spPr>
          <a:xfrm>
            <a:off x="641074" y="1314450"/>
            <a:ext cx="2844002" cy="3680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</a:pPr>
            <a:r>
              <a:rPr lang="cs-CZ" sz="3400" dirty="0">
                <a:latin typeface="Calibri"/>
                <a:ea typeface="Calibri"/>
                <a:cs typeface="Calibri"/>
                <a:sym typeface="Calibri"/>
              </a:rPr>
              <a:t>PRÁCE S DEPRESIVNÍM K A SUICIDIÁLNÍM K</a:t>
            </a:r>
            <a:endParaRPr dirty="0"/>
          </a:p>
        </p:txBody>
      </p:sp>
      <p:sp>
        <p:nvSpPr>
          <p:cNvPr id="866" name="Google Shape;866;p64"/>
          <p:cNvSpPr txBox="1">
            <a:spLocks noGrp="1"/>
          </p:cNvSpPr>
          <p:nvPr>
            <p:ph idx="1"/>
          </p:nvPr>
        </p:nvSpPr>
        <p:spPr>
          <a:xfrm>
            <a:off x="4152012" y="174812"/>
            <a:ext cx="8039988" cy="668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cs-CZ" sz="1700" b="1" cap="none">
                <a:latin typeface="Calibri"/>
                <a:ea typeface="Calibri"/>
                <a:cs typeface="Calibri"/>
                <a:sym typeface="Calibri"/>
              </a:rPr>
              <a:t>KI</a:t>
            </a:r>
            <a:endParaRPr sz="1700" b="1" cap="none"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30"/>
              <a:buChar char="•"/>
            </a:pPr>
            <a:r>
              <a:rPr lang="cs-CZ" sz="1530" cap="none">
                <a:latin typeface="Calibri"/>
                <a:ea typeface="Calibri"/>
                <a:cs typeface="Calibri"/>
                <a:sym typeface="Calibri"/>
              </a:rPr>
              <a:t>nespěchat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30"/>
              <a:buChar char="•"/>
            </a:pPr>
            <a:r>
              <a:rPr lang="cs-CZ" sz="1530" cap="none">
                <a:latin typeface="Calibri"/>
                <a:ea typeface="Calibri"/>
                <a:cs typeface="Calibri"/>
                <a:sym typeface="Calibri"/>
              </a:rPr>
              <a:t>jednoduché otázky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30"/>
              <a:buChar char="•"/>
            </a:pPr>
            <a:r>
              <a:rPr lang="cs-CZ" sz="1530" cap="none">
                <a:latin typeface="Calibri"/>
                <a:ea typeface="Calibri"/>
                <a:cs typeface="Calibri"/>
                <a:sym typeface="Calibri"/>
              </a:rPr>
              <a:t>přizpůsobení tempu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30"/>
              <a:buChar char="•"/>
            </a:pPr>
            <a:r>
              <a:rPr lang="cs-CZ" sz="1530" cap="none">
                <a:latin typeface="Calibri"/>
                <a:ea typeface="Calibri"/>
                <a:cs typeface="Calibri"/>
                <a:sym typeface="Calibri"/>
              </a:rPr>
              <a:t>malé kroky, krok po kroku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30"/>
              <a:buChar char="•"/>
            </a:pPr>
            <a:r>
              <a:rPr lang="cs-CZ" sz="1530" cap="none">
                <a:latin typeface="Calibri"/>
                <a:ea typeface="Calibri"/>
                <a:cs typeface="Calibri"/>
                <a:sym typeface="Calibri"/>
              </a:rPr>
              <a:t>dohodnutí dalšího postupu</a:t>
            </a:r>
            <a:endParaRPr sz="1530" cap="none"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30"/>
              <a:buChar char="•"/>
            </a:pPr>
            <a:r>
              <a:rPr lang="cs-CZ" sz="1530" cap="none">
                <a:latin typeface="Calibri"/>
                <a:ea typeface="Calibri"/>
                <a:cs typeface="Calibri"/>
                <a:sym typeface="Calibri"/>
              </a:rPr>
              <a:t>písemné instrukce</a:t>
            </a:r>
            <a:endParaRPr sz="1530" cap="none"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30"/>
              <a:buChar char="•"/>
            </a:pPr>
            <a:r>
              <a:rPr lang="cs-CZ" sz="1530" cap="none">
                <a:latin typeface="Calibri"/>
                <a:ea typeface="Calibri"/>
                <a:cs typeface="Calibri"/>
                <a:sym typeface="Calibri"/>
              </a:rPr>
              <a:t>trpělivost</a:t>
            </a:r>
            <a:endParaRPr sz="1530" cap="none"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30"/>
              <a:buChar char="•"/>
            </a:pPr>
            <a:r>
              <a:rPr lang="cs-CZ" sz="1530" cap="none">
                <a:latin typeface="Calibri"/>
                <a:ea typeface="Calibri"/>
                <a:cs typeface="Calibri"/>
                <a:sym typeface="Calibri"/>
              </a:rPr>
              <a:t>odborná péče</a:t>
            </a:r>
            <a:endParaRPr sz="1530" cap="none"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30"/>
              <a:buChar char="•"/>
            </a:pPr>
            <a:r>
              <a:rPr lang="cs-CZ" sz="1530" cap="none">
                <a:latin typeface="Calibri"/>
                <a:ea typeface="Calibri"/>
                <a:cs typeface="Calibri"/>
                <a:sym typeface="Calibri"/>
              </a:rPr>
              <a:t>energie, aktivní tón, nenechat se vtáhnout</a:t>
            </a:r>
            <a:endParaRPr sz="1530" cap="none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30"/>
              <a:buChar char="•"/>
            </a:pPr>
            <a:r>
              <a:rPr lang="cs-CZ" sz="1530" cap="none">
                <a:latin typeface="Calibri"/>
                <a:ea typeface="Calibri"/>
                <a:cs typeface="Calibri"/>
                <a:sym typeface="Calibri"/>
              </a:rPr>
              <a:t>suicidum – zásady práce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30"/>
              <a:buNone/>
            </a:pPr>
            <a:r>
              <a:rPr lang="cs-CZ" sz="1530" cap="none">
                <a:latin typeface="Calibri"/>
                <a:ea typeface="Calibri"/>
                <a:cs typeface="Calibri"/>
                <a:sym typeface="Calibri"/>
              </a:rPr>
              <a:t>       ANO – pečlivě naslouchat, plně se emočně angažovat, dát prostor a vydržet emoce, pojmenovat     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30"/>
              <a:buNone/>
            </a:pPr>
            <a:r>
              <a:rPr lang="cs-CZ" sz="1530" cap="none">
                <a:latin typeface="Calibri"/>
                <a:ea typeface="Calibri"/>
                <a:cs typeface="Calibri"/>
                <a:sym typeface="Calibri"/>
              </a:rPr>
              <a:t>                    TO=sebevražda, ptát se na konkrétní čas, místo, provedení</a:t>
            </a:r>
            <a:endParaRPr/>
          </a:p>
          <a:p>
            <a:pPr marL="457200" lvl="1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30"/>
              <a:buNone/>
            </a:pPr>
            <a:r>
              <a:rPr lang="cs-CZ" sz="1530" cap="none">
                <a:latin typeface="Calibri"/>
                <a:ea typeface="Calibri"/>
                <a:cs typeface="Calibri"/>
                <a:sym typeface="Calibri"/>
              </a:rPr>
              <a:t>NE – moralizace,bagatelizace, podceňování, apel na víru, logiku a morálku, „musíme to překonat”</a:t>
            </a:r>
            <a:endParaRPr sz="1530" cap="none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30"/>
              <a:buChar char="•"/>
            </a:pPr>
            <a:r>
              <a:rPr lang="cs-CZ" sz="1530" cap="none">
                <a:latin typeface="Calibri"/>
                <a:ea typeface="Calibri"/>
                <a:cs typeface="Calibri"/>
                <a:sym typeface="Calibri"/>
              </a:rPr>
              <a:t>otázky zjišťování sebevražedných myšlenek</a:t>
            </a:r>
            <a:endParaRPr sz="1530" cap="none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30"/>
              <a:buChar char="•"/>
            </a:pPr>
            <a:r>
              <a:rPr lang="cs-CZ" sz="1530" cap="none">
                <a:latin typeface="Calibri"/>
                <a:ea typeface="Calibri"/>
                <a:cs typeface="Calibri"/>
                <a:sym typeface="Calibri"/>
              </a:rPr>
              <a:t>o co se opřu u sebe jako pracovník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30"/>
              <a:buChar char="•"/>
            </a:pPr>
            <a:r>
              <a:rPr lang="cs-CZ" sz="1530" cap="none">
                <a:latin typeface="Calibri"/>
                <a:ea typeface="Calibri"/>
                <a:cs typeface="Calibri"/>
                <a:sym typeface="Calibri"/>
              </a:rPr>
              <a:t>Navázat na sebe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30"/>
              <a:buChar char="•"/>
            </a:pPr>
            <a:r>
              <a:rPr lang="cs-CZ" sz="1530" cap="none">
                <a:latin typeface="Calibri"/>
                <a:ea typeface="Calibri"/>
                <a:cs typeface="Calibri"/>
                <a:sym typeface="Calibri"/>
              </a:rPr>
              <a:t>Volání o pomoc – „něco ve vás nechce umřít, proto spolu mluvíme“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30"/>
              <a:buChar char="•"/>
            </a:pPr>
            <a:r>
              <a:rPr lang="cs-CZ" sz="1530" cap="none">
                <a:latin typeface="Calibri"/>
                <a:ea typeface="Calibri"/>
                <a:cs typeface="Calibri"/>
                <a:sym typeface="Calibri"/>
              </a:rPr>
              <a:t>Antisebevražedný kontrakt – smlouvání o slibu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30"/>
              <a:buChar char="•"/>
            </a:pPr>
            <a:r>
              <a:rPr lang="cs-CZ" sz="1530" cap="none">
                <a:latin typeface="Calibri"/>
                <a:ea typeface="Calibri"/>
                <a:cs typeface="Calibri"/>
                <a:sym typeface="Calibri"/>
              </a:rPr>
              <a:t>Volání IZS</a:t>
            </a:r>
            <a:endParaRPr sz="1530" cap="none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2346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C6B7F5A-A47A-2B49-A291-85ED25D67A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Sociálně právní otázky , etické otázky, psychohygiena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3BACADBC-0C8D-FD46-81B7-3487AAA5BA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Dokumenty vloženy ve Studijních materiálech</a:t>
            </a:r>
          </a:p>
        </p:txBody>
      </p:sp>
    </p:spTree>
    <p:extLst>
      <p:ext uri="{BB962C8B-B14F-4D97-AF65-F5344CB8AC3E}">
        <p14:creationId xmlns:p14="http://schemas.microsoft.com/office/powerpoint/2010/main" val="3099205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98">
            <a:extLst>
              <a:ext uri="{FF2B5EF4-FFF2-40B4-BE49-F238E27FC236}">
                <a16:creationId xmlns:a16="http://schemas.microsoft.com/office/drawing/2014/main" id="{5434194B-EB56-4062-98C6-CB72F287E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0022124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1" name="Picture 100">
            <a:extLst>
              <a:ext uri="{FF2B5EF4-FFF2-40B4-BE49-F238E27FC236}">
                <a16:creationId xmlns:a16="http://schemas.microsoft.com/office/drawing/2014/main" id="{B3746DB1-35A8-422F-9955-4F8E75DBB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26" name="Google Shape;926;p69"/>
          <p:cNvSpPr txBox="1">
            <a:spLocks noGrp="1"/>
          </p:cNvSpPr>
          <p:nvPr>
            <p:ph type="title"/>
          </p:nvPr>
        </p:nvSpPr>
        <p:spPr>
          <a:xfrm>
            <a:off x="5445299" y="3429001"/>
            <a:ext cx="5946579" cy="2677510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 fontScale="90000"/>
          </a:bodyPr>
          <a:lstStyle/>
          <a:p>
            <a:pPr marL="0" lvl="0" indent="0" algn="r">
              <a:spcAft>
                <a:spcPts val="0"/>
              </a:spcAft>
              <a:buClr>
                <a:schemeClr val="dk1"/>
              </a:buClr>
              <a:buSzPts val="2600"/>
            </a:pPr>
            <a:r>
              <a:rPr lang="en-US" sz="2400" dirty="0">
                <a:solidFill>
                  <a:srgbClr val="000000"/>
                </a:solidFill>
              </a:rPr>
              <a:t> PREVENCE VYHOŘENÍ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 PSYCHOHYGIENA</a:t>
            </a:r>
            <a:br>
              <a:rPr lang="en-US" sz="2400" dirty="0">
                <a:solidFill>
                  <a:srgbClr val="000000"/>
                </a:solidFill>
              </a:rPr>
            </a:b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 SUPERVIZE, INTERVIZE</a:t>
            </a:r>
            <a:br>
              <a:rPr lang="en-US" sz="2400" dirty="0">
                <a:solidFill>
                  <a:srgbClr val="000000"/>
                </a:solidFill>
              </a:rPr>
            </a:b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PRÁCE SE SEBOU</a:t>
            </a:r>
            <a:br>
              <a:rPr lang="en-US" sz="2400" dirty="0">
                <a:solidFill>
                  <a:srgbClr val="000000"/>
                </a:solidFill>
              </a:rPr>
            </a:br>
            <a:br>
              <a:rPr lang="en-US" sz="2400" dirty="0">
                <a:solidFill>
                  <a:srgbClr val="000000"/>
                </a:solidFill>
              </a:rPr>
            </a:b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MOŽNOSTI SEBEREFLEXE</a:t>
            </a:r>
          </a:p>
        </p:txBody>
      </p:sp>
      <p:sp>
        <p:nvSpPr>
          <p:cNvPr id="103" name="Freeform 57">
            <a:extLst>
              <a:ext uri="{FF2B5EF4-FFF2-40B4-BE49-F238E27FC236}">
                <a16:creationId xmlns:a16="http://schemas.microsoft.com/office/drawing/2014/main" id="{B817D9AD-5E85-4E85-AC3E-43E24FA91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580219"/>
            <a:ext cx="4383459" cy="5287256"/>
          </a:xfrm>
          <a:custGeom>
            <a:avLst/>
            <a:gdLst>
              <a:gd name="connsiteX0" fmla="*/ 1504462 w 4383459"/>
              <a:gd name="connsiteY0" fmla="*/ 0 h 5287256"/>
              <a:gd name="connsiteX1" fmla="*/ 4383459 w 4383459"/>
              <a:gd name="connsiteY1" fmla="*/ 2878997 h 5287256"/>
              <a:gd name="connsiteX2" fmla="*/ 3114137 w 4383459"/>
              <a:gd name="connsiteY2" fmla="*/ 5266307 h 5287256"/>
              <a:gd name="connsiteX3" fmla="*/ 3079653 w 4383459"/>
              <a:gd name="connsiteY3" fmla="*/ 5287256 h 5287256"/>
              <a:gd name="connsiteX4" fmla="*/ 0 w 4383459"/>
              <a:gd name="connsiteY4" fmla="*/ 5287256 h 5287256"/>
              <a:gd name="connsiteX5" fmla="*/ 0 w 4383459"/>
              <a:gd name="connsiteY5" fmla="*/ 427769 h 5287256"/>
              <a:gd name="connsiteX6" fmla="*/ 132161 w 4383459"/>
              <a:gd name="connsiteY6" fmla="*/ 347480 h 5287256"/>
              <a:gd name="connsiteX7" fmla="*/ 1504462 w 4383459"/>
              <a:gd name="connsiteY7" fmla="*/ 0 h 528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3459" h="5287256">
                <a:moveTo>
                  <a:pt x="1504462" y="0"/>
                </a:moveTo>
                <a:cubicBezTo>
                  <a:pt x="3094488" y="0"/>
                  <a:pt x="4383459" y="1288971"/>
                  <a:pt x="4383459" y="2878997"/>
                </a:cubicBezTo>
                <a:cubicBezTo>
                  <a:pt x="4383459" y="3872763"/>
                  <a:pt x="3879955" y="4748930"/>
                  <a:pt x="3114137" y="5266307"/>
                </a:cubicBezTo>
                <a:lnTo>
                  <a:pt x="3079653" y="5287256"/>
                </a:lnTo>
                <a:lnTo>
                  <a:pt x="0" y="5287256"/>
                </a:lnTo>
                <a:lnTo>
                  <a:pt x="0" y="427769"/>
                </a:lnTo>
                <a:lnTo>
                  <a:pt x="132161" y="347480"/>
                </a:lnTo>
                <a:cubicBezTo>
                  <a:pt x="540096" y="125876"/>
                  <a:pt x="1007579" y="0"/>
                  <a:pt x="1504462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F0810290-E788-4DE3-B716-DBE58CC6A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2946" y="0"/>
            <a:ext cx="4185112" cy="3170097"/>
          </a:xfrm>
          <a:custGeom>
            <a:avLst/>
            <a:gdLst>
              <a:gd name="connsiteX0" fmla="*/ 301225 w 4185112"/>
              <a:gd name="connsiteY0" fmla="*/ 0 h 3170097"/>
              <a:gd name="connsiteX1" fmla="*/ 3883887 w 4185112"/>
              <a:gd name="connsiteY1" fmla="*/ 0 h 3170097"/>
              <a:gd name="connsiteX2" fmla="*/ 3932552 w 4185112"/>
              <a:gd name="connsiteY2" fmla="*/ 80105 h 3170097"/>
              <a:gd name="connsiteX3" fmla="*/ 4185112 w 4185112"/>
              <a:gd name="connsiteY3" fmla="*/ 1077541 h 3170097"/>
              <a:gd name="connsiteX4" fmla="*/ 2092556 w 4185112"/>
              <a:gd name="connsiteY4" fmla="*/ 3170097 h 3170097"/>
              <a:gd name="connsiteX5" fmla="*/ 0 w 4185112"/>
              <a:gd name="connsiteY5" fmla="*/ 1077541 h 3170097"/>
              <a:gd name="connsiteX6" fmla="*/ 252561 w 4185112"/>
              <a:gd name="connsiteY6" fmla="*/ 80105 h 31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5112" h="3170097">
                <a:moveTo>
                  <a:pt x="301225" y="0"/>
                </a:moveTo>
                <a:lnTo>
                  <a:pt x="3883887" y="0"/>
                </a:lnTo>
                <a:lnTo>
                  <a:pt x="3932552" y="80105"/>
                </a:lnTo>
                <a:cubicBezTo>
                  <a:pt x="4093621" y="376606"/>
                  <a:pt x="4185112" y="716389"/>
                  <a:pt x="4185112" y="1077541"/>
                </a:cubicBezTo>
                <a:cubicBezTo>
                  <a:pt x="4185112" y="2233228"/>
                  <a:pt x="3248243" y="3170097"/>
                  <a:pt x="2092556" y="3170097"/>
                </a:cubicBezTo>
                <a:cubicBezTo>
                  <a:pt x="936869" y="3170097"/>
                  <a:pt x="0" y="2233228"/>
                  <a:pt x="0" y="1077541"/>
                </a:cubicBezTo>
                <a:cubicBezTo>
                  <a:pt x="0" y="716389"/>
                  <a:pt x="91491" y="376606"/>
                  <a:pt x="252561" y="80105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21" name="Google Shape;921;p69"/>
          <p:cNvPicPr preferRelativeResize="0"/>
          <p:nvPr/>
        </p:nvPicPr>
        <p:blipFill rotWithShape="1">
          <a:blip r:embed="rId4"/>
          <a:stretch/>
        </p:blipFill>
        <p:spPr>
          <a:xfrm>
            <a:off x="5418595" y="487397"/>
            <a:ext cx="2754249" cy="15492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577</Words>
  <Application>Microsoft Macintosh PowerPoint</Application>
  <PresentationFormat>Širokoúhlá obrazovka</PresentationFormat>
  <Paragraphs>79</Paragraphs>
  <Slides>10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Calibri Light</vt:lpstr>
      <vt:lpstr>Questrial</vt:lpstr>
      <vt:lpstr>Calibri</vt:lpstr>
      <vt:lpstr>Motiv Office</vt:lpstr>
      <vt:lpstr>KRIZOVÁ INTERVENCE</vt:lpstr>
      <vt:lpstr>Podcasty k doporučenému poslechu</vt:lpstr>
      <vt:lpstr>Sexuální problematika, psychopatologie, závislosti</vt:lpstr>
      <vt:lpstr>SEXUOLOGICKÁ PROBLEMATIKA V KI</vt:lpstr>
      <vt:lpstr>ZÁVISLOSTI V KI</vt:lpstr>
      <vt:lpstr>PSYCHOPATOLOGIE, RESP. DUŠEVNÍ ONEMOCNĚNÍ</vt:lpstr>
      <vt:lpstr>PRÁCE S DEPRESIVNÍM K A SUICIDIÁLNÍM K</vt:lpstr>
      <vt:lpstr>Sociálně právní otázky , etické otázky, psychohygiena</vt:lpstr>
      <vt:lpstr> PREVENCE VYHOŘENÍ  PSYCHOHYGIENA   SUPERVIZE, INTERVIZE  PRÁCE SE SEBOU   MOŽNOSTI SEBEREFLEXE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KRIZOVÁ INTERVENCE</dc:title>
  <dc:creator>Věra Linhartová</dc:creator>
  <cp:lastModifiedBy>Věra Linhartová</cp:lastModifiedBy>
  <cp:revision>2</cp:revision>
  <dcterms:created xsi:type="dcterms:W3CDTF">2020-03-16T18:51:50Z</dcterms:created>
  <dcterms:modified xsi:type="dcterms:W3CDTF">2020-03-16T19:03:31Z</dcterms:modified>
</cp:coreProperties>
</file>