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65" r:id="rId4"/>
    <p:sldId id="266" r:id="rId5"/>
    <p:sldId id="257" r:id="rId6"/>
    <p:sldId id="258" r:id="rId7"/>
    <p:sldId id="259" r:id="rId8"/>
    <p:sldId id="272" r:id="rId9"/>
    <p:sldId id="262" r:id="rId10"/>
    <p:sldId id="263" r:id="rId11"/>
    <p:sldId id="264" r:id="rId12"/>
    <p:sldId id="267" r:id="rId13"/>
    <p:sldId id="270" r:id="rId14"/>
    <p:sldId id="269" r:id="rId15"/>
    <p:sldId id="268" r:id="rId16"/>
    <p:sldId id="271" r:id="rId17"/>
    <p:sldId id="260" r:id="rId18"/>
  </p:sldIdLst>
  <p:sldSz cx="9144000" cy="6858000" type="screen4x3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14="http://schemas.microsoft.com/office/powerpoint/2010/main" xmlns:pr="smNativeData" dt="1552330737" val="944" revOS="4"/>
      <pr:smFileRevision xmlns="" xmlns:p14="http://schemas.microsoft.com/office/powerpoint/2010/main" xmlns:pr="smNativeData" dt="1552330737" val="101"/>
      <pr:guideOptions xmlns="" xmlns:p14="http://schemas.microsoft.com/office/powerpoint/2010/main" xmlns:pr="smNativeData" dt="1552330737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3" autoAdjust="0"/>
    <p:restoredTop sz="94660"/>
  </p:normalViewPr>
  <p:slideViewPr>
    <p:cSldViewPr snapToObjects="1" showGuides="1">
      <p:cViewPr varScale="1">
        <p:scale>
          <a:sx n="124" d="100"/>
          <a:sy n="124" d="100"/>
        </p:scale>
        <p:origin x="17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2571" y="210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oNAAAINAAAJhYAAAAAAAAmAAAACAAAAAGAAAAAAAAA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AAAAAAmAAAACAAAAAGAAAAAAAAA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7AA1-EFC4-C28C-8A2F-19D934617C4C}" type="datetime1">
              <a:t>12.03.2019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17B0-FEC4-C2E1-8A2F-08B459617C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AIAAAAAAAAA"/>
              </a:ext>
            </a:extLst>
          </p:cNvSpPr>
          <p:nvPr>
            <p:ph idx="1"/>
          </p:nvPr>
        </p:nvSpPr>
        <p:spPr/>
        <p:txBody>
          <a:bodyPr vert="vert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3424-6AC4-C2C2-8A2F-9C977A617CC9}" type="datetime1">
              <a:t>12.03.2019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3128-66C4-C2C7-8A2F-90927F617CC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ABAABwNQAAsCUAAA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DYJwAAsCUAAA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661C-52C4-C290-8A2F-A4C528617CF1}" type="datetime1">
              <a:t>12.03.2019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048E-C0C4-C2F2-8A2F-36A74A617C6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sNAAAINAAAJhYAABAAAAAmAAAACAAAAH1w////////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Podnadpis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H3w////////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18"/>
                <a:ea typeface="Calibri" pitchFamily="2" charset="-18"/>
                <a:cs typeface="Calibri" pitchFamily="2" charset="-18"/>
              </a:defRPr>
            </a:lvl1pPr>
          </a:lstStyle>
          <a:p>
            <a:r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Hxw////////"/>
              </a:ext>
            </a:extLst>
          </p:cNvSpPr>
          <p:nvPr>
            <p:ph type="dt" sz="half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fld id="{29974A71-3FC4-C2BC-8A2F-C9E904617C9C}" type="datetime1">
              <a:t>12.03.2019</a:t>
            </a:fld>
            <a:endParaRPr/>
          </a:p>
        </p:txBody>
      </p:sp>
      <p:sp>
        <p:nvSpPr>
          <p:cNvPr id="5" name="Zástupný symbol pro zápatí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5nUEs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Hxw////////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Zástupný symbol pro číslo snímku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Hxw////////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fld id="{29970C30-7EC4-C2FA-8A2F-88AF42617CD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Kliknutím lze upravit styl.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35AB-E5C4-C2C3-8A2F-13967B617C46}" type="datetime1">
              <a:t>12.03.2019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79F6-B8C4-C28F-8A2F-4EDA37617C1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gQAABwbAABCNAAAfSMAABAAAAAmAAAACAAAAIE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gQAAOERAABCNAAAHBsAABAAAAAmAAAACAAAAIEAAAAAAAAA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s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2475-3BC4-C2D2-8A2F-CD876A617C98}" type="datetime1">
              <a:t>12.03.2019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g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0039-77C4-C2F6-8A2F-81A34E617CD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Kliknutím lze upravit styl.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CoGwAAsCUAABAAAAAmAAAACAAAAAEAAAAAAAAA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mBwAANgJAABwNQAAsCUAAAAAAAAmAAAACAAAAAGAAAAAAAAA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3915-5BC4-C2CF-8A2F-AD9A77617CF8}" type="datetime1">
              <a:t>12.03.2019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08B1-FFC4-C2FE-8A2F-09AB46617C5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Kliknutím lze upravit styl.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HEJAACqGwAAYQ0AABAAAAAmAAAACAAAAIE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GENAACqGwAAsCUAAAAAAAAmAAAACAAAAAGAAAAAAAAA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hwAAHEJAABwNQAAYQ0AAAAAAAAmAAAACAAAAIEAAAAAAAAA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hwAAGENAABwNQAAsCUAAAAAAAAmAAAACAAAAAGAAAAAAAAA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4EBF-F1C4-C2B8-8A2F-07ED00617C52}" type="datetime1">
              <a:t>12.03.2019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1282-CCC4-C2E4-8A2F-3AB15C617C6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Kliknutím lze upravit styl.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09A3-EDC4-C2FF-8A2F-1BAA47617C4E}" type="datetime1">
              <a:t>12.03.2019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7431-7FC4-C282-8A2F-89D73A617CD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UC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4854-1AC4-C2BE-8A2F-ECEB06617CB9}" type="datetime1">
              <a:t>12.03.2019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6AEA-A4C4-C29C-8A2F-52C924617C0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K4BAABSFQAA1AgAABAAAAAmAAAACAAAAIE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/hUAAK4BAABwNQAAsCUAABAAAAAmAAAACAAAAAE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QIAABSFQAAsCUAAAAAAAAmAAAACAAAAAEAAAAAAAAA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178A-C4C4-C2E1-8A2F-32B459617C67}" type="datetime1">
              <a:t>12.03.2019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6E56-18C4-C298-8A2F-EECD20617CB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6940-0EC4-C29F-8A2F-F8CA27617CAD}" type="datetime1">
              <a:t>12.03.2019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4874-3AC4-C2BE-8A2F-CCEB06617C9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gsAAIgdAADGLAAABCEAABAAAAAmAAAACAAAAIE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gsAAMYDAADGLAAAFh0AABAAAAAmAAAACAAAAAE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gsAAAQhAADGLAAA+CUAAAAAAAAmAAAACAAAAAEAAAAAAAAA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18DB-95C4-C2EE-8A2F-63BB56617C36}" type="datetime1">
              <a:t>12.03.2019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0BF6-B8C4-C2FD-8A2F-4EA845617C1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Kliknutím lze upravit styl.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BwNQAAs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423E-70C4-C2B4-8A2F-86E10C617CD3}" type="datetime1">
              <a:t>12.03.2019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480F-41C4-C2BE-8A2F-B7EB06617C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CgAALABAABwNQAAsCUAAB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ABAADYJwAAsCUAAB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58BE-F0C4-C2AE-8A2F-06FB16617C53}" type="datetime1">
              <a:t>12.03.2019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799C-D2C4-C28F-8A2F-24DA37617C7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AAAAAAmAAAACAAAAIG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ERAABCNAAAHBsAAAAAAAAmAAAACAAAAIGAAAAAAAAA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34DE-90C4-C2C2-8A2F-66977A617C33}" type="datetime1">
              <a:t>12.03.2019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6BD8-96C4-C29D-8A2F-60C825617C3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AAAAAAmAAAACAAAAAGAAAAAAAAA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AAAAAAmAAAACAAAAAGAAAAAAAAA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444F-01C4-C2B2-8A2F-F7E70A617CA2}" type="datetime1">
              <a:t>12.03.2019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51DC-92C4-C2A7-8A2F-64F21F617C3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EJAACqGwAAYQ0AAAAAAAAmAAAACAAAAIG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qGwAAsCUAAAAAAAAmAAAACAAAAAGAAAAAAAAA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HEJAABwNQAAYQ0AAAAAAAAmAAAACAAAAIGAAAAAAAAA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GENAABwNQAAsCUAAAAAAAAmAAAACAAAAAGAAAAAAAAA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1712-5CC4-C2E1-8A2F-AAB459617CFF}" type="datetime1">
              <a:t>12.03.2019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T0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JpAH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2274-3AC4-C2D4-8A2F-CC816C617C9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BhOmM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1D92-DCC4-C2EB-8A2F-2ABE53617C7F}" type="datetime1">
              <a:t>12.03.2019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6CD2-9CC4-C29A-8A2F-6ACF22617C3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63B6-F8C4-C295-8A2F-0EC02D617C5B}" type="datetime1">
              <a:t>12.03.2019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7ACD-83C4-C28C-8A2F-75D934617C2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AAAAAAmAAAACAAAAIG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AAAAAAmAAAACAAAAAG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AAAAAAmAAAACAAAAAGAAAAAAAAA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7987-C9C4-C28F-8A2F-3FDA37617C6A}" type="datetime1">
              <a:t>12.03.2019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58C0-8EC4-C2AE-8A2F-78FB16617C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IgdAADGLAAABCEAAAAAAAAmAAAACAAAAIG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YDAADGLAAAFh0AAAAAAAAmAAAACAAAAAG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AQhAADGLAAA+CUAAAAAAAAmAAAACAAAAAGAAAAAAAAA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9769E7-A9C4-C29F-8A2F-5FCA27617C0A}" type="datetime1">
              <a:t>12.03.2019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972C44-0AC4-C2DA-8A2F-FC8F62617C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P//////////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P//////////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P//////////"/>
              </a:ext>
            </a:extLst>
          </p:cNvSpPr>
          <p:nvPr>
            <p:ph type="dt" sz="quarter" idx="2"/>
          </p:nvPr>
        </p:nvSpPr>
        <p:spPr>
          <a:xfrm>
            <a:off x="457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2997526A-24C4-C2A4-8A2F-D2F11C617C87}" type="datetime1">
              <a:t>12.03.2019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356985"/>
            <a:ext cx="2895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976160-2EC4-C297-8A2F-D8C22F617C8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1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QAnk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P//////////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Zástupný symbol pro text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BwNQAAsCUAABAAAAAmAAAACAAAAP//////////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Zástupný symbol pro datum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+zB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P//////////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sz="1200">
                <a:solidFill>
                  <a:srgbClr val="8C8C8C"/>
                </a:solidFill>
              </a:defRPr>
            </a:lvl1pPr>
          </a:lstStyle>
          <a:p>
            <a:fld id="{29972E9B-D5C4-C2D8-8A2F-238D60617C76}" type="datetime1">
              <a:t>12.03.2019</a:t>
            </a:fld>
            <a:endParaRPr/>
          </a:p>
        </p:txBody>
      </p:sp>
      <p:sp>
        <p:nvSpPr>
          <p:cNvPr id="5" name="Zástupný symbol pro zápatí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6" name="Zástupný symbol pro číslo snímku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29971E15-5BC4-C2E8-8A2F-ADBD50617CF8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titleStyle>
    <p:bodyStyle>
      <a:lvl1pPr marL="342900" marR="0" indent="-342900" algn="l" defTabSz="449580">
        <a:lnSpc>
          <a:spcPct val="100000"/>
        </a:lnSpc>
        <a:spcBef>
          <a:spcPts val="765"/>
        </a:spcBef>
        <a:spcAft>
          <a:spcPts val="0"/>
        </a:spcAft>
        <a:buClrTx/>
        <a:buSzTx/>
        <a:buFont typeface="Arial" pitchFamily="2" charset="-18"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742950" marR="0" indent="-285750" algn="l" defTabSz="449580">
        <a:lnSpc>
          <a:spcPct val="100000"/>
        </a:lnSpc>
        <a:spcBef>
          <a:spcPts val="670"/>
        </a:spcBef>
        <a:spcAft>
          <a:spcPts val="0"/>
        </a:spcAft>
        <a:buClrTx/>
        <a:buSzTx/>
        <a:buFont typeface="Arial" pitchFamily="2" charset="-18"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1143000" marR="0" indent="-228600" algn="l" defTabSz="449580">
        <a:lnSpc>
          <a:spcPct val="100000"/>
        </a:lnSpc>
        <a:spcBef>
          <a:spcPts val="575"/>
        </a:spcBef>
        <a:spcAft>
          <a:spcPts val="0"/>
        </a:spcAft>
        <a:buClrTx/>
        <a:buSzTx/>
        <a:buFont typeface="Arial" pitchFamily="2" charset="-18"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600200" marR="0" indent="-228600" algn="l" defTabSz="44958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18"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2057400" marR="0" indent="-228600" algn="l" defTabSz="44958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18"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8a+GXB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LYJAABAOAAAuBgAAAAAAAAmAAAACAAAAAEAAAAAAAAA"/>
              </a:ext>
            </a:extLst>
          </p:cNvSpPr>
          <p:nvPr>
            <p:ph type="ctrTitle"/>
          </p:nvPr>
        </p:nvSpPr>
        <p:spPr>
          <a:xfrm>
            <a:off x="0" y="1578610"/>
            <a:ext cx="9144000" cy="2439670"/>
          </a:xfrm>
        </p:spPr>
        <p:txBody>
          <a:bodyPr/>
          <a:lstStyle/>
          <a:p>
            <a:pPr>
              <a:defRPr b="1"/>
            </a:pPr>
            <a:r>
              <a:rPr sz="8000"/>
              <a:t>Week 4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8a+GXB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AAAAAEAAABAOAAAnwYAAAAAAAAmAAAACAAAAP//////////"/>
              </a:ext>
            </a:extLst>
          </p:cNvSpPr>
          <p:nvPr/>
        </p:nvSpPr>
        <p:spPr>
          <a:xfrm>
            <a:off x="0" y="635"/>
            <a:ext cx="9144000" cy="1075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b="1"/>
            </a:pPr>
            <a:r>
              <a:rPr sz="4800"/>
              <a:t>3) Use your device to find the answer. </a:t>
            </a:r>
            <a:r>
              <a:rPr sz="4800" b="0"/>
              <a:t>Summarise the information and share with the class.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8a+GXB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sZXQ+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H///8AAAAA2zgAADA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151765" y="0"/>
            <a:ext cx="939419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LEObject1"/>
          <p:cNvGraphicFramePr>
            <a:extLst>
              <a:ext uri="smNativeData">
                <pr:smNativeData xmlns="" xmlns:p14="http://schemas.microsoft.com/office/powerpoint/2010/main" xmlns:pr="smNativeData" val="SMDATA_18_8a+GXBMAAAAlAAAAM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1AwAA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CfBgAAQTgAAJoZAAAAAAAAJgAAAAgAAAD//////////w=="/>
              </a:ext>
            </a:extLst>
          </p:cNvGraphicFramePr>
          <p:nvPr/>
        </p:nvGraphicFramePr>
        <p:xfrm>
          <a:off x="0" y="1076325"/>
          <a:ext cx="9144635" cy="308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int.Picture" r:id="rId3" imgW="19050" imgH="19050" progId="Paint.Picture">
                  <p:embed/>
                </p:oleObj>
              </mc:Choice>
              <mc:Fallback>
                <p:oleObj name="Paint.Picture" r:id="rId3" imgW="19050" imgH="19050" progId="Paint.Picture">
                  <p:embed/>
                  <p:pic>
                    <p:nvPicPr>
                      <p:cNvPr id="0" name="OLEObject1" descr="image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6325"/>
                        <a:ext cx="9144635" cy="3085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8a+GXB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sZXQ+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b7//8AAAAAUCAAABQT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717550" y="0"/>
            <a:ext cx="5970270" cy="31013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8a+GXB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BQjhB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f9///7EgAAyB8AABEq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462915" y="3085465"/>
            <a:ext cx="5629275" cy="3752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8a+GXB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BQUFB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cfAAD8////QDgAAG0aAAAA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094605" y="-2540"/>
            <a:ext cx="4049395" cy="42983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4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8a+GXB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sjAAD7EgAANDMAADMqAAAA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5818505" y="3085465"/>
            <a:ext cx="2505075" cy="37744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4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8a+GXB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/////3AAAABAOAAAMCoAAAAAAAAmAAAACAAAAP//////////"/>
              </a:ext>
            </a:extLst>
          </p:cNvSpPr>
          <p:nvPr/>
        </p:nvSpPr>
        <p:spPr>
          <a:xfrm>
            <a:off x="-635" y="71120"/>
            <a:ext cx="9144635" cy="6786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b="1"/>
            </a:pPr>
            <a:r>
              <a:rPr sz="3000"/>
              <a:t>Homework</a:t>
            </a:r>
          </a:p>
          <a:p>
            <a:endParaRPr sz="3000"/>
          </a:p>
          <a:p>
            <a:r>
              <a:rPr sz="2800" b="1"/>
              <a:t>1) Academic Writing</a:t>
            </a:r>
            <a:r>
              <a:rPr sz="2800"/>
              <a:t> - Task 2C</a:t>
            </a:r>
          </a:p>
          <a:p>
            <a:pPr>
              <a:defRPr sz="2800"/>
            </a:pPr>
            <a:endParaRPr sz="2800"/>
          </a:p>
          <a:p>
            <a:pPr>
              <a:defRPr sz="2800"/>
            </a:pPr>
            <a:endParaRPr sz="2800"/>
          </a:p>
          <a:p>
            <a:pPr>
              <a:defRPr sz="2800"/>
            </a:pPr>
            <a:endParaRPr sz="2800"/>
          </a:p>
          <a:p>
            <a:pPr>
              <a:defRPr sz="2800"/>
            </a:pPr>
            <a:endParaRPr sz="2800"/>
          </a:p>
          <a:p>
            <a:pPr>
              <a:defRPr sz="2800"/>
            </a:pPr>
            <a:endParaRPr sz="2800"/>
          </a:p>
          <a:p>
            <a:pPr>
              <a:defRPr sz="2800"/>
            </a:pPr>
            <a:endParaRPr sz="2800"/>
          </a:p>
          <a:p>
            <a:pPr>
              <a:defRPr sz="2800"/>
            </a:pPr>
            <a:endParaRPr sz="2800"/>
          </a:p>
          <a:p>
            <a:pPr>
              <a:defRPr sz="2800"/>
            </a:pPr>
            <a:endParaRPr sz="2800"/>
          </a:p>
          <a:p>
            <a:endParaRPr sz="2800"/>
          </a:p>
          <a:p>
            <a:r>
              <a:rPr sz="2800" b="1"/>
              <a:t>2) What’s your thesis/dissertation?</a:t>
            </a:r>
            <a:r>
              <a:rPr sz="2800"/>
              <a:t> Come prepared to explain your final project - in English!</a:t>
            </a:r>
          </a:p>
        </p:txBody>
      </p:sp>
      <p:graphicFrame>
        <p:nvGraphicFramePr>
          <p:cNvPr id="3" name="OLEObject1"/>
          <p:cNvGraphicFramePr>
            <a:extLst>
              <a:ext uri="smNativeData">
                <pr:smNativeData xmlns="" xmlns:p14="http://schemas.microsoft.com/office/powerpoint/2010/main" xmlns:pr="smNativeData" val="SMDATA_18_8a+GXBMAAAAlAAAAM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B6DAAA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IHAAB6CwAA8yMAAJgZAAAAAAAAJgAAAAgAAAD//////////w=="/>
              </a:ext>
            </a:extLst>
          </p:cNvGraphicFramePr>
          <p:nvPr/>
        </p:nvGraphicFramePr>
        <p:xfrm>
          <a:off x="1291590" y="1865630"/>
          <a:ext cx="4552315" cy="2294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int.Picture" r:id="rId3" imgW="19050" imgH="19050" progId="Paint.Picture">
                  <p:embed/>
                </p:oleObj>
              </mc:Choice>
              <mc:Fallback>
                <p:oleObj name="Paint.Picture" r:id="rId3" imgW="19050" imgH="19050" progId="Paint.Picture">
                  <p:embed/>
                  <p:pic>
                    <p:nvPicPr>
                      <p:cNvPr id="0" name="OLEObject1" descr="image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590" y="1865630"/>
                        <a:ext cx="4552315" cy="2294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8a+GXB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EHAAAAAAAAsTEAADA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219835" y="0"/>
            <a:ext cx="6858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8a+GXB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0MAAAAAAAA6SsAAPEp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080895" y="0"/>
            <a:ext cx="5057140" cy="68179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="" xmlns:p14="http://schemas.microsoft.com/office/powerpoint/2010/main" xmlns:pr="smNativeData" val="SMDATA_16_8a+GX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AAAAAAAAABAOAAA1CYAABAAAAAmAAAACAAAAP//////////"/>
              </a:ext>
            </a:extLst>
          </p:cNvSpPr>
          <p:nvPr/>
        </p:nvSpPr>
        <p:spPr>
          <a:xfrm>
            <a:off x="0" y="0"/>
            <a:ext cx="9144000" cy="6311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r>
              <a:rPr sz="2800" b="1"/>
              <a:t>Watch the video and answer the questions.</a:t>
            </a:r>
          </a:p>
          <a:p>
            <a:endParaRPr sz="2800" b="1"/>
          </a:p>
          <a:p>
            <a:r>
              <a:rPr sz="2800"/>
              <a:t>1. What is Mare Norstrum?</a:t>
            </a:r>
          </a:p>
          <a:p>
            <a:endParaRPr sz="2800"/>
          </a:p>
          <a:p>
            <a:r>
              <a:rPr sz="2800"/>
              <a:t>2. Why did the UK want to stop it?</a:t>
            </a:r>
          </a:p>
          <a:p>
            <a:endParaRPr sz="2800"/>
          </a:p>
          <a:p>
            <a:r>
              <a:rPr sz="2800"/>
              <a:t>3. What changed the perception of the migrant crisis?</a:t>
            </a:r>
          </a:p>
          <a:p>
            <a:endParaRPr sz="2800"/>
          </a:p>
          <a:p>
            <a:endParaRPr sz="2800"/>
          </a:p>
          <a:p>
            <a:endParaRPr sz="2800"/>
          </a:p>
          <a:p>
            <a:pPr algn="ctr"/>
            <a:r>
              <a:t>Video link: https://www.youtube.com/watch?v=XTQHKnYm_YY</a:t>
            </a:r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="" xmlns:p14="http://schemas.microsoft.com/office/powerpoint/2010/main" xmlns:pr="smNativeData" val="SMDATA_16_8a+GX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AAAAC8AAABAOAAAMCoAABAAAAAmAAAACAAAAP//////////"/>
              </a:ext>
            </a:extLst>
          </p:cNvSpPr>
          <p:nvPr/>
        </p:nvSpPr>
        <p:spPr>
          <a:xfrm>
            <a:off x="0" y="29845"/>
            <a:ext cx="9144000" cy="68281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r>
              <a:rPr sz="2800"/>
              <a:t>The video looks at the facts behind four migration fears: Islam, high birth rates, crime, and the collapse of social systems. Make notes on the facts for each fear.</a:t>
            </a:r>
          </a:p>
          <a:p>
            <a:endParaRPr sz="2800"/>
          </a:p>
          <a:p>
            <a:r>
              <a:rPr sz="2800"/>
              <a:t>1. Islam				2. High birth rates</a:t>
            </a:r>
          </a:p>
          <a:p>
            <a:endParaRPr sz="2800"/>
          </a:p>
          <a:p>
            <a:endParaRPr sz="2800"/>
          </a:p>
          <a:p>
            <a:endParaRPr sz="2800"/>
          </a:p>
          <a:p>
            <a:r>
              <a:rPr sz="2800"/>
              <a:t>3. Crime				4. Collapse of social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="" xmlns:p14="http://schemas.microsoft.com/office/powerpoint/2010/main" xmlns:pr="smNativeData" val="SMDATA_16_8a+GX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AAAAAAAAABAOAAAMCoAAAAAAAAmAAAACAAAAP//////////"/>
              </a:ext>
            </a:extLst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r>
              <a:rPr sz="2800" dirty="0"/>
              <a:t>This video was made in 2015. Has the situation changed since then? </a:t>
            </a:r>
          </a:p>
          <a:p>
            <a:endParaRPr sz="2800" dirty="0"/>
          </a:p>
          <a:p>
            <a:r>
              <a:rPr sz="2800" dirty="0"/>
              <a:t>The video producers removed it from their YouTube channel (the clip you watched is a re-upload by a different user). Why do you think they did that? Why did someone re-upload it?</a:t>
            </a:r>
          </a:p>
          <a:p>
            <a:pPr>
              <a:defRPr sz="2800"/>
            </a:pPr>
            <a:endParaRPr sz="2800" dirty="0"/>
          </a:p>
          <a:p>
            <a:pPr>
              <a:defRPr sz="2800"/>
            </a:pPr>
            <a:endParaRPr sz="2800" dirty="0"/>
          </a:p>
          <a:p>
            <a:pPr>
              <a:defRPr sz="2800"/>
            </a:pPr>
            <a:r>
              <a:rPr dirty="0"/>
              <a:t>For an explanation see:</a:t>
            </a:r>
          </a:p>
          <a:p>
            <a:pPr>
              <a:defRPr sz="2800"/>
            </a:pPr>
            <a:endParaRPr dirty="0"/>
          </a:p>
          <a:p>
            <a:pPr algn="ctr">
              <a:defRPr sz="2800"/>
            </a:pPr>
            <a:r>
              <a:rPr dirty="0"/>
              <a:t>https://www.youtube.com/watch?v=JtUAAXe_0VI&amp;t=</a:t>
            </a:r>
          </a:p>
          <a:p>
            <a:endParaRPr sz="2800" dirty="0"/>
          </a:p>
          <a:p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3720" y="1419860"/>
            <a:ext cx="83953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Ten </a:t>
            </a:r>
            <a:r>
              <a:rPr lang="cs-CZ" sz="4000" dirty="0" err="1" smtClean="0"/>
              <a:t>million</a:t>
            </a:r>
            <a:r>
              <a:rPr lang="cs-CZ" sz="4000" dirty="0" smtClean="0"/>
              <a:t> </a:t>
            </a:r>
          </a:p>
          <a:p>
            <a:r>
              <a:rPr lang="cs-CZ" sz="4000" dirty="0" err="1" smtClean="0"/>
              <a:t>Six</a:t>
            </a:r>
            <a:r>
              <a:rPr lang="cs-CZ" sz="4000" dirty="0" smtClean="0"/>
              <a:t> </a:t>
            </a:r>
            <a:r>
              <a:rPr lang="cs-CZ" sz="4000" dirty="0" err="1" smtClean="0"/>
              <a:t>hundred</a:t>
            </a:r>
            <a:r>
              <a:rPr lang="cs-CZ" sz="4000" dirty="0" smtClean="0"/>
              <a:t> and </a:t>
            </a:r>
            <a:r>
              <a:rPr lang="cs-CZ" sz="4000" dirty="0" err="1" smtClean="0"/>
              <a:t>thirty</a:t>
            </a:r>
            <a:r>
              <a:rPr lang="cs-CZ" sz="4000" dirty="0" smtClean="0"/>
              <a:t> </a:t>
            </a:r>
            <a:r>
              <a:rPr lang="cs-CZ" sz="4000" dirty="0" err="1" smtClean="0"/>
              <a:t>seven</a:t>
            </a:r>
            <a:r>
              <a:rPr lang="cs-CZ" sz="4000" dirty="0" smtClean="0"/>
              <a:t> </a:t>
            </a:r>
            <a:r>
              <a:rPr lang="cs-CZ" sz="4000" dirty="0" err="1" smtClean="0"/>
              <a:t>thousand</a:t>
            </a:r>
            <a:endParaRPr lang="cs-CZ" sz="4000" dirty="0" smtClean="0"/>
          </a:p>
          <a:p>
            <a:r>
              <a:rPr lang="cs-CZ" sz="4000" dirty="0" err="1" smtClean="0"/>
              <a:t>Eight</a:t>
            </a:r>
            <a:r>
              <a:rPr lang="cs-CZ" sz="4000" dirty="0" smtClean="0"/>
              <a:t> </a:t>
            </a:r>
            <a:r>
              <a:rPr lang="cs-CZ" sz="4000" dirty="0" err="1" smtClean="0"/>
              <a:t>hundred</a:t>
            </a:r>
            <a:endParaRPr lang="cs-CZ" sz="4000" dirty="0" smtClean="0"/>
          </a:p>
          <a:p>
            <a:endParaRPr lang="cs-CZ" sz="4000" dirty="0"/>
          </a:p>
          <a:p>
            <a:endParaRPr lang="cs-CZ" sz="4000" dirty="0" smtClean="0"/>
          </a:p>
          <a:p>
            <a:r>
              <a:rPr lang="en-GB" sz="4000" dirty="0" smtClean="0"/>
              <a:t>0.2 – naught point two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39063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8a+GXB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AAAAAEAAABAOAAAnwYAAAAAAAAmAAAACAAAAP//////////"/>
              </a:ext>
            </a:extLst>
          </p:cNvSpPr>
          <p:nvPr/>
        </p:nvSpPr>
        <p:spPr>
          <a:xfrm>
            <a:off x="0" y="634"/>
            <a:ext cx="9144000" cy="67290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b="1"/>
            </a:pPr>
            <a:r>
              <a:rPr lang="en-GB" sz="2800" dirty="0" smtClean="0"/>
              <a:t>How many foreigners live in the CR?</a:t>
            </a:r>
          </a:p>
          <a:p>
            <a:pPr algn="ctr">
              <a:defRPr b="1"/>
            </a:pPr>
            <a:r>
              <a:rPr lang="en-GB" sz="2800" dirty="0" smtClean="0"/>
              <a:t>(in 2017) </a:t>
            </a:r>
            <a:r>
              <a:rPr lang="en-GB" sz="2800" dirty="0" smtClean="0">
                <a:solidFill>
                  <a:srgbClr val="FF0000"/>
                </a:solidFill>
              </a:rPr>
              <a:t>516,983</a:t>
            </a:r>
          </a:p>
          <a:p>
            <a:pPr>
              <a:defRPr b="1"/>
            </a:pPr>
            <a:r>
              <a:rPr lang="en-GB" sz="2800" dirty="0" smtClean="0"/>
              <a:t>Where do foreigners in the CR come from?</a:t>
            </a:r>
          </a:p>
          <a:p>
            <a:pPr algn="ctr">
              <a:defRPr b="1"/>
            </a:pPr>
            <a:r>
              <a:rPr lang="en-GB" sz="2800" dirty="0" smtClean="0">
                <a:solidFill>
                  <a:srgbClr val="FF0000"/>
                </a:solidFill>
              </a:rPr>
              <a:t>Ukraine, Slovakia, Vietnam</a:t>
            </a:r>
          </a:p>
          <a:p>
            <a:pPr>
              <a:defRPr b="1"/>
            </a:pPr>
            <a:r>
              <a:rPr lang="en-GB" sz="2800" dirty="0" smtClean="0"/>
              <a:t>Which regions do most foreigners live in?</a:t>
            </a:r>
          </a:p>
          <a:p>
            <a:pPr algn="ctr">
              <a:defRPr b="1"/>
            </a:pPr>
            <a:r>
              <a:rPr lang="en-GB" sz="2800" dirty="0" smtClean="0">
                <a:solidFill>
                  <a:srgbClr val="FF0000"/>
                </a:solidFill>
              </a:rPr>
              <a:t>Prague/Central Bohemia/ Brno</a:t>
            </a:r>
          </a:p>
          <a:p>
            <a:pPr>
              <a:defRPr b="1"/>
            </a:pPr>
            <a:r>
              <a:rPr lang="en-GB" sz="2800" dirty="0" smtClean="0"/>
              <a:t>What % of the immigrant population is aged between 20 and 39? </a:t>
            </a:r>
          </a:p>
          <a:p>
            <a:pPr>
              <a:defRPr b="1"/>
            </a:pPr>
            <a:r>
              <a:rPr lang="en-GB" sz="2800" dirty="0" smtClean="0"/>
              <a:t>Are there more male or female immigrants in the CR?</a:t>
            </a:r>
          </a:p>
          <a:p>
            <a:pPr algn="ctr">
              <a:defRPr b="1"/>
            </a:pPr>
            <a:r>
              <a:rPr lang="en-GB" sz="2800" dirty="0" smtClean="0"/>
              <a:t>(in 2015</a:t>
            </a:r>
            <a:r>
              <a:rPr lang="en-GB" sz="2800" dirty="0" smtClean="0">
                <a:solidFill>
                  <a:srgbClr val="FF0000"/>
                </a:solidFill>
              </a:rPr>
              <a:t>) 75% men – aged 14-34</a:t>
            </a:r>
          </a:p>
          <a:p>
            <a:pPr>
              <a:defRPr b="1"/>
            </a:pPr>
            <a:r>
              <a:rPr lang="en-GB" sz="2800" dirty="0" smtClean="0"/>
              <a:t>Do foreigners need a residence permit to stay in the CR?</a:t>
            </a:r>
          </a:p>
          <a:p>
            <a:pPr>
              <a:defRPr b="1"/>
            </a:pPr>
            <a:r>
              <a:rPr lang="en-GB" sz="2800" dirty="0" smtClean="0"/>
              <a:t>EU citizens no, 3</a:t>
            </a:r>
            <a:r>
              <a:rPr lang="en-GB" sz="2800" baseline="30000" dirty="0" smtClean="0"/>
              <a:t>rd</a:t>
            </a:r>
            <a:r>
              <a:rPr lang="en-GB" sz="2800" dirty="0" smtClean="0"/>
              <a:t> country – yes, after 90 days </a:t>
            </a:r>
          </a:p>
          <a:p>
            <a:pPr>
              <a:defRPr b="1"/>
            </a:pPr>
            <a:r>
              <a:rPr lang="en-GB" sz="2800" dirty="0" smtClean="0"/>
              <a:t>How can foreigners get permanent residence? / How can a foreigner get permanent residence? </a:t>
            </a:r>
            <a:r>
              <a:rPr lang="en-GB" sz="2800" dirty="0" smtClean="0">
                <a:solidFill>
                  <a:srgbClr val="FF0000"/>
                </a:solidFill>
              </a:rPr>
              <a:t>EU working/paying tax for at least 3 years to get permanent residency</a:t>
            </a:r>
            <a:r>
              <a:rPr lang="en-GB" sz="2800" dirty="0" smtClean="0"/>
              <a:t>.</a:t>
            </a:r>
          </a:p>
          <a:p>
            <a:pPr>
              <a:defRPr b="1"/>
            </a:pPr>
            <a:endParaRPr lang="en-GB" sz="2800" dirty="0"/>
          </a:p>
          <a:p>
            <a:pPr>
              <a:defRPr b="1"/>
            </a:pPr>
            <a:r>
              <a:rPr lang="en-GB" sz="2800" dirty="0" smtClean="0"/>
              <a:t>9) Can a foreigner get citizenship If they marry a Czech citizen? If a foreigner marries a Czech citizen, can they get Czech citizenship?</a:t>
            </a:r>
          </a:p>
          <a:p>
            <a:pPr>
              <a:defRPr b="1"/>
            </a:pPr>
            <a:r>
              <a:rPr lang="en-GB" sz="2800" dirty="0" smtClean="0"/>
              <a:t>10) Can a foreigner get unemployment benefits?</a:t>
            </a:r>
            <a:endParaRPr lang="en-GB" sz="2800" dirty="0"/>
          </a:p>
          <a:p>
            <a:pPr>
              <a:defRPr b="1"/>
            </a:pPr>
            <a:endParaRPr sz="4400" dirty="0"/>
          </a:p>
          <a:p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8a+GXB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AAAAAEAAABAOAAAnwYAAAAAAAAmAAAACAAAAP//////////"/>
              </a:ext>
            </a:extLst>
          </p:cNvSpPr>
          <p:nvPr/>
        </p:nvSpPr>
        <p:spPr>
          <a:xfrm>
            <a:off x="0" y="635"/>
            <a:ext cx="9144000" cy="1075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b="1"/>
            </a:pPr>
            <a:r>
              <a:rPr sz="4800"/>
              <a:t>2) Make an educated guess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370</Words>
  <Application>Microsoft Office PowerPoint</Application>
  <PresentationFormat>Předvádění na obrazovce (4:3)</PresentationFormat>
  <Paragraphs>63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SimSun</vt:lpstr>
      <vt:lpstr>Arial</vt:lpstr>
      <vt:lpstr>Calibri</vt:lpstr>
      <vt:lpstr>Times New Roman</vt:lpstr>
      <vt:lpstr>Presentation</vt:lpstr>
      <vt:lpstr>Presentation</vt:lpstr>
      <vt:lpstr>Paint.Picture</vt:lpstr>
      <vt:lpstr>Week 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</dc:title>
  <dc:subject/>
  <dc:creator/>
  <cp:keywords/>
  <dc:description/>
  <cp:lastModifiedBy>Richard Džuna</cp:lastModifiedBy>
  <cp:revision>8</cp:revision>
  <dcterms:created xsi:type="dcterms:W3CDTF">2019-03-11T17:41:53Z</dcterms:created>
  <dcterms:modified xsi:type="dcterms:W3CDTF">2019-03-12T08:53:26Z</dcterms:modified>
</cp:coreProperties>
</file>