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sldIdLst>
    <p:sldId id="256" r:id="rId4"/>
    <p:sldId id="262" r:id="rId5"/>
    <p:sldId id="261" r:id="rId6"/>
    <p:sldId id="264" r:id="rId7"/>
    <p:sldId id="266" r:id="rId8"/>
    <p:sldId id="259" r:id="rId9"/>
    <p:sldId id="257" r:id="rId10"/>
    <p:sldId id="263" r:id="rId11"/>
    <p:sldId id="267" r:id="rId12"/>
    <p:sldId id="265" r:id="rId13"/>
    <p:sldId id="258" r:id="rId14"/>
  </p:sldIdLst>
  <p:sldSz cx="9144000" cy="6858000" type="screen4x3"/>
  <p:notesSz cx="6858000" cy="9144000"/>
  <p:defaultTextStyle>
    <a:lvl1pPr marL="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1pPr>
    <a:lvl2pPr marL="457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2pPr>
    <a:lvl3pPr marL="914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3pPr>
    <a:lvl4pPr marL="1371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4pPr>
    <a:lvl5pPr marL="18288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5pPr>
    <a:lvl6pPr marL="22860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6pPr>
    <a:lvl7pPr marL="27432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7pPr>
    <a:lvl8pPr marL="32004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8pPr>
    <a:lvl9pPr marL="3657600" marR="0" indent="0" algn="l" defTabSz="44958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latin typeface="Calibri" pitchFamily="2" charset="-18"/>
        <a:ea typeface="SimSun" charset="0"/>
        <a:cs typeface="Times New Roman" pitchFamily="1" charset="-1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14="http://schemas.microsoft.com/office/powerpoint/2010/main" xmlns:pr="smNativeData" dt="1556560100" val="944" revOS="4"/>
      <pr:smFileRevision xmlns="" xmlns:p14="http://schemas.microsoft.com/office/powerpoint/2010/main" xmlns:pr="smNativeData" dt="1556560100" val="0"/>
      <pr:guideOptions xmlns="" xmlns:p14="http://schemas.microsoft.com/office/powerpoint/2010/main" xmlns:pr="smNativeData" dt="1556560100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4660"/>
  </p:normalViewPr>
  <p:slideViewPr>
    <p:cSldViewPr snapToObjects="1" showGuides="1">
      <p:cViewPr varScale="1">
        <p:scale>
          <a:sx n="124" d="100"/>
          <a:sy n="124" d="100"/>
        </p:scale>
        <p:origin x="184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" d="100"/>
        <a:sy n="17" d="100"/>
      </p:scale>
      <p:origin x="0" y="0"/>
    </p:cViewPr>
  </p:sorterViewPr>
  <p:notesViewPr>
    <p:cSldViewPr snapToObjects="1" showGuides="1">
      <p:cViewPr>
        <p:scale>
          <a:sx n="60" d="100"/>
          <a:sy n="60" d="100"/>
        </p:scale>
        <p:origin x="1370" y="210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oNAAAINAAAJhYAAAAAAAAmAAAACAAAAAGAAAAAAAAA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gAAOgXAADQLwAAsCIAAAAAAAAmAAAACAAAAAGAAAAAAAAA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8F2-BCDA-919E-947C-4ACB2632621F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592D-63DA-91AF-947C-95FA173262C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IAAAAAAAAA"/>
              </a:ext>
            </a:extLst>
          </p:cNvSpPr>
          <p:nvPr>
            <p:ph idx="1"/>
          </p:nvPr>
        </p:nvSpPr>
        <p:spPr/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0116-58DA-91F7-947C-AEA24F3262FB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Q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69DC-92DA-919F-947C-64CA2732623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CgAALABAABwNQAAsCUAAAAAAAAmAAAACAAAAIMAAAAAAAAA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DYJwAAsCUAAAAAAAAmAAAACAAAAAMAAAAAAAAA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C6F-21DA-91EA-947C-D7BF52326282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0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096-D8DA-91E6-947C-2EB35E32627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AQAABoNAAAINAAAJhYAABAAAAAmAAAACAAAAH1w////////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990v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gAAOgXAADQLwAAsCIAABAAAAAmAAAACAAAAH3w////////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Calibri" pitchFamily="2" charset="-18"/>
                <a:cs typeface="Calibri" pitchFamily="2" charset="-18"/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Hxw////////"/>
              </a:ext>
            </a:extLst>
          </p:cNvSpPr>
          <p:nvPr>
            <p:ph type="dt" sz="quarter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fld id="{37C45FA8-E6DA-91A9-947C-10FC11326245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Hxw////////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Hxw////////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fld id="{37C42DE3-ADDA-91DB-947C-5B8E6332620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3C0D-43DA-91CA-947C-B59F723262E0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6233-7DDA-9194-947C-8BC12C3262D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IE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ERAABCNAAAHBsAABAAAAAmAAAACAAAAIEAAAAAAAAA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E08-46DA-9198-947C-B0CD203262E5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67B9-F7DA-9191-947C-01C42932625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sCUAABAAAAAmAAAACAAAAAEAAAAAAAAA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sCUAAAAAAAAmAAAACAAAAAGAAAAAAAAA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52F-61DA-91E3-947C-97B65B3262C2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4A09-47DA-91BC-947C-B1E9043262E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EJAACqGwAAYQ0AABAAAAAmAAAACAAAAIEAAAAAAAAA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qGwAAsCUAAAAAAAAmAAAACAAAAAGAAAAAAAAA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HEJAABwNQAAYQ0AAAAAAAAmAAAACAAAAIEAAAAAAAAA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GENAABwNQAAsCUAAAAAAAAmAAAACAAAAAGAAAAAAAAA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3FD-B3DA-9195-947C-45C02D326210}" type="datetime1">
              <a:t>30.04.2019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7866-28DA-918E-947C-DEDB3632628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5CAE-E0DA-91AA-947C-16FF12326243}" type="datetime1">
              <a:t>30.04.2019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32E3-ADDA-91C4-947C-5B917C32620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Q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4342-0CDA-91B5-947C-FAE00D3262AF}" type="datetime1">
              <a:t>30.04.2019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27FD-B3DA-91D1-947C-45846932621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IE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7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E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AAAAAAmAAAACAAAAAEAAAAAAAAA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59BE-F0DA-91AF-947C-06FA17326253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4FE-B0DA-91F2-947C-46A74A32621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goQA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7951-1FDA-918F-947C-E9DA373262BC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E36-78DA-91F8-947C-8EAD403262D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IgdAADGLAAABCEAABAAAAAmAAAACAAAAIEAAAAAAAAA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MYDAADGLAAAFh0AABAAAAAmAAAACAAAAAEAAAAAAAAA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AQhAADGLAAA+CUAAAAAAAAmAAAACAAAAAEAAAAAAAAA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2082-CCDA-91D6-947C-3A836E32626F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74E-00DA-91E1-947C-F6B4593262A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0gc3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7607-49DA-9180-947C-BFD5383262EA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Fkb2I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55D8-96DA-91A3-947C-60F61B32623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CgAALABAABwNQAAsCUAABAAAAAmAAAACAAAAIMAAAAAAAAA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DYJwAAsCUAABAAAAAmAAAACAAAAAMAAAAAAAAA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RwO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22A2-ECDA-91D4-947C-1A816C32624F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gxQ0I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32E8-A6DA-91C4-947C-50917C32620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AkAAOgGAACgQQAAmBUAABAAAAAmAAAACAAAAP3w////////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6000" b="0" i="0" u="none" strike="noStrike" kern="1" spc="0" baseline="0">
                <a:solidFill>
                  <a:schemeClr val="tx1"/>
                </a:solidFill>
                <a:effectLst/>
                <a:latin typeface="Calibri Light" pitchFamily="2" charset="-18"/>
                <a:ea typeface="Calibri Light" pitchFamily="2" charset="-18"/>
                <a:cs typeface="Calibri Light" pitchFamily="2" charset="-18"/>
              </a:defRPr>
            </a:lvl1pPr>
          </a:lstStyle>
          <a:p>
            <a:r>
              <a:t>Kliknutím lze upravit styl.</a:t>
            </a:r>
          </a:p>
        </p:txBody>
      </p:sp>
      <p:sp>
        <p:nvSpPr>
          <p:cNvPr id="3" name="Podnadpis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AkAACkWAACgQQAAWCAAABAAAAAmAAAACAAAAH3w////////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44958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-18"/>
                <a:ea typeface="Calibri" pitchFamily="2" charset="-18"/>
                <a:cs typeface="Calibri" pitchFamily="2" charset="-18"/>
              </a:defRPr>
            </a:lvl1pPr>
          </a:lstStyle>
          <a:p>
            <a:r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Hxw////////"/>
              </a:ext>
            </a:extLst>
          </p:cNvSpPr>
          <p:nvPr>
            <p:ph type="dt" sz="half" idx="10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fld id="{37C473E9-A7DA-9185-947C-51D03D326204}" type="datetime1">
              <a:t>30.04.2019</a:t>
            </a:fld>
            <a:endParaRPr/>
          </a:p>
        </p:txBody>
      </p:sp>
      <p:sp>
        <p:nvSpPr>
          <p:cNvPr id="5" name="Zástupný symbol pro zápatí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Hxw////////"/>
              </a:ext>
            </a:extLst>
          </p:cNvSpPr>
          <p:nvPr>
            <p:ph type="ftr" sz="quarter" idx="11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" name="Zástupný symbol pro číslo snímku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Hxw////////"/>
              </a:ext>
            </a:extLst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fld id="{37C427B1-FFDA-91D1-947C-09846932625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Kliknutím lze upravit styl.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sLAADYRQAAACY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694-DADA-9190-947C-2CC528326279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0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59F-D1DA-91F3-947C-27A64B32627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UAABwbAACtRQAAfSMAABAAAAAmAAAACAAAAIEAAAAAAAAA"/>
              </a:ext>
            </a:extLst>
          </p:cNvSpPr>
          <p:nvPr>
            <p:ph type="title"/>
          </p:nvPr>
        </p:nvSpPr>
        <p:spPr>
          <a:xfrm>
            <a:off x="963295" y="4406900"/>
            <a:ext cx="10363200" cy="136207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Kliknutím lze upravit styl.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UAAOERAACtRQAAHBsAABAAAAAmAAAACAAAAIEAAAAAAAAA"/>
              </a:ext>
            </a:extLst>
          </p:cNvSpPr>
          <p:nvPr>
            <p:ph idx="1"/>
          </p:nvPr>
        </p:nvSpPr>
        <p:spPr>
          <a:xfrm>
            <a:off x="963295" y="2906395"/>
            <a:ext cx="10363200" cy="1500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3A8-E6DA-91E5-947C-10B05D326245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79BE-F0DA-918F-947C-06DA3732625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Kliknutím lze upravit styl.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NgJAADhJAAAsCUAABAAAAAmAAAACAAAAAEAAAAAAAAA"/>
              </a:ext>
            </a:extLst>
          </p:cNvSpPr>
          <p:nvPr>
            <p:ph sz="half" idx="1"/>
          </p:nvPr>
        </p:nvSpPr>
        <p:spPr>
          <a:xfrm>
            <a:off x="609600" y="1600200"/>
            <a:ext cx="5385435" cy="4526280"/>
          </a:xfrm>
        </p:spPr>
        <p:txBody>
          <a:bodyPr/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yYAANgJAABARwAAsCUAAAAAAAAmAAAACAAAAAGAAAAAAAAA"/>
              </a:ext>
            </a:extLst>
          </p:cNvSpPr>
          <p:nvPr>
            <p:ph sz="half" idx="2"/>
          </p:nvPr>
        </p:nvSpPr>
        <p:spPr>
          <a:xfrm>
            <a:off x="6196965" y="1600200"/>
            <a:ext cx="5385435" cy="4526280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7C8-86DA-9191-947C-70C429326225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3DB3-FDDA-91CB-947C-0B9E7332625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k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Kliknutím lze upravit styl.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HEJAADjJAAAYQ0AABAAAAAmAAAACAAAAIEAAAAAAAAA"/>
              </a:ext>
            </a:extLst>
          </p:cNvSpPr>
          <p:nvPr>
            <p:ph idx="1"/>
          </p:nvPr>
        </p:nvSpPr>
        <p:spPr>
          <a:xfrm>
            <a:off x="609600" y="1534795"/>
            <a:ext cx="5386705" cy="64008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GENAADjJAAAsCUAAAAAAAAmAAAACAAAAAGAAAAAAAAA"/>
              </a:ext>
            </a:extLst>
          </p:cNvSpPr>
          <p:nvPr>
            <p:ph sz="half" idx="2"/>
          </p:nvPr>
        </p:nvSpPr>
        <p:spPr>
          <a:xfrm>
            <a:off x="609600" y="2174875"/>
            <a:ext cx="5386705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hl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SYAAHEJAABARwAAYQ0AAAAAAAAmAAAACAAAAIEAAAAAAAAA"/>
              </a:ext>
            </a:extLst>
          </p:cNvSpPr>
          <p:nvPr>
            <p:ph idx="3"/>
          </p:nvPr>
        </p:nvSpPr>
        <p:spPr>
          <a:xfrm>
            <a:off x="6195695" y="1534795"/>
            <a:ext cx="5386705" cy="64008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SYAAGENAABARwAAsCUAAAAAAAAmAAAACAAAAAGAAAAAAAAA"/>
              </a:ext>
            </a:extLst>
          </p:cNvSpPr>
          <p:nvPr>
            <p:ph sz="half" idx="4"/>
          </p:nvPr>
        </p:nvSpPr>
        <p:spPr>
          <a:xfrm>
            <a:off x="6195695" y="2174875"/>
            <a:ext cx="5386705" cy="3951605"/>
          </a:xfr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425-6BDA-91E2-947C-9DB75A3262C8}" type="datetime1">
              <a:t>30.04.2019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4E4-AADA-91F2-947C-5CA74A32620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Kliknutím lze upravit styl.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426-68DA-91E2-947C-9EB75A3262CB}" type="datetime1">
              <a:t>30.04.2019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EB9-F7DA-91E8-947C-01BD5032625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801-4FDA-91EE-947C-B9BB563262EC}" type="datetime1">
              <a:t>30.04.2019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7121-6FDA-9187-947C-99D23F3262C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AAAAAAmAAAACAAAAIGAAAAAAAAA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numCol="1" anchor="t">
            <a:prstTxWarp prst="textNoShape">
              <a:avLst/>
            </a:prstTxWarp>
          </a:bodyPr>
          <a:lstStyle>
            <a:lvl1pPr algn="l">
              <a:defRPr sz="4000" b="1" cap="all"/>
            </a:lvl1pPr>
          </a:lstStyle>
          <a:p>
            <a:pPr>
              <a:defRPr cap="all"/>
            </a:pPr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ERAABCNAAAHBsAAAAAAAAmAAAACAAAAIGAAAAAAAAA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2E68-26DA-91D8-947C-D08D60326285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2ABE-F0DA-91DC-947C-06896432625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K4BAABtHAAA1AgAABAAAAAmAAAACAAAAIEAAAAAAAAA"/>
              </a:ext>
            </a:extLst>
          </p:cNvSpPr>
          <p:nvPr>
            <p:ph type="title"/>
          </p:nvPr>
        </p:nvSpPr>
        <p:spPr>
          <a:xfrm>
            <a:off x="609600" y="273050"/>
            <a:ext cx="4011295" cy="116205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Kliknutím lze upravit styl.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Ux0AAK4BAABARwAAsCUAABAAAAAmAAAACAAAAAEAAAAAAAAA"/>
              </a:ext>
            </a:extLst>
          </p:cNvSpPr>
          <p:nvPr>
            <p:ph idx="1"/>
          </p:nvPr>
        </p:nvSpPr>
        <p:spPr>
          <a:xfrm>
            <a:off x="4766945" y="273050"/>
            <a:ext cx="6815455" cy="5853430"/>
          </a:xfrm>
        </p:spPr>
        <p:txBody>
          <a:bodyPr/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NQIAABtHAAAsCUAAAAAAAAmAAAACAAAAAEAAAAAAAAA"/>
              </a:ext>
            </a:extLst>
          </p:cNvSpPr>
          <p:nvPr>
            <p:ph sz="half" idx="2"/>
          </p:nvPr>
        </p:nvSpPr>
        <p:spPr>
          <a:xfrm>
            <a:off x="609600" y="1435100"/>
            <a:ext cx="4011295" cy="4691380"/>
          </a:xfrm>
        </p:spPr>
        <p:txBody>
          <a:bodyPr/>
          <a:lstStyle/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42CC-82DA-91B4-947C-74E10C326221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3DBB-F5DA-91CB-947C-039E7332625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sw4AAIgdAACzOwAABCEAABAAAAAmAAAACAAAAIEAAAAAAAAA"/>
              </a:ext>
            </a:extLst>
          </p:cNvSpPr>
          <p:nvPr>
            <p:ph type="title"/>
          </p:nvPr>
        </p:nvSpPr>
        <p:spPr>
          <a:xfrm>
            <a:off x="2389505" y="4800600"/>
            <a:ext cx="7315200" cy="56642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Kliknutím lze upravit styl.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sw4AAMYDAACzOwAAFh0AABAAAAAmAAAACAAAAAEAAAAAAAAA"/>
              </a:ext>
            </a:extLst>
          </p:cNvSpPr>
          <p:nvPr>
            <p:ph idx="1"/>
          </p:nvPr>
        </p:nvSpPr>
        <p:spPr>
          <a:xfrm>
            <a:off x="2389505" y="613410"/>
            <a:ext cx="7315200" cy="4114800"/>
          </a:xfrm>
        </p:spPr>
        <p:txBody>
          <a:bodyPr/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sw4AAAQhAACzOwAA+CUAAAAAAAAmAAAACAAAAAEAAAAAAAAA"/>
              </a:ext>
            </a:extLst>
          </p:cNvSpPr>
          <p:nvPr>
            <p:ph sz="half" idx="2"/>
          </p:nvPr>
        </p:nvSpPr>
        <p:spPr>
          <a:xfrm>
            <a:off x="2389505" y="5367020"/>
            <a:ext cx="7315200" cy="805180"/>
          </a:xfrm>
        </p:spPr>
        <p:txBody>
          <a:bodyPr/>
          <a:lstStyle/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6E7-A9DA-91E0-947C-5FB55832620A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6C44-0ADA-919A-947C-FCCF223262A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Kliknutím lze upravit styl.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sLAADYRQAAACY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5E9A-D4DA-91A8-947C-22FD10326277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173-3DDA-91E7-947C-CBB25F32629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C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DYAALABAABARwAAsCUAABAAAAAmAAAACAAAAIMAAAAAAAAA"/>
              </a:ext>
            </a:extLst>
          </p:cNvSpPr>
          <p:nvPr>
            <p:ph type="title"/>
          </p:nvPr>
        </p:nvSpPr>
        <p:spPr>
          <a:xfrm>
            <a:off x="8839200" y="274320"/>
            <a:ext cx="2743200" cy="5852160"/>
          </a:xfrm>
        </p:spPr>
        <p:txBody>
          <a:bodyPr vert="vert" wrap="square" lIns="91440" tIns="45720" rIns="91440" bIns="45720" numCol="1" anchor="b">
            <a:prstTxWarp prst="textNoShape">
              <a:avLst/>
            </a:prstTxWarp>
          </a:bodyPr>
          <a:lstStyle/>
          <a:p>
            <a:r>
              <a:t>Kliknutím lze upravit styl.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wAMAALABAAAfNQAAsCUAABAAAAAmAAAACAAAAAMAAAAAAAAA"/>
              </a:ext>
            </a:extLst>
          </p:cNvSpPr>
          <p:nvPr>
            <p:ph idx="1"/>
          </p:nvPr>
        </p:nvSpPr>
        <p:spPr>
          <a:xfrm>
            <a:off x="609600" y="274320"/>
            <a:ext cx="8025765" cy="5852160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0609-47DA-91F0-947C-B1A5483262E4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E68-26DA-91E8-947C-D0BD5032628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CoGwAAsCUAAAAAAAAmAAAACAAAAAGAAAAAAAAA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mBwAANgJAABwNQAAsCUAAAAAAAAmAAAACAAAAAGAAAAAAAAA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0BA1-EFDA-91FD-947C-19A84532624C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DA9-E7DA-91EB-947C-11BE53326244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EJAACqGwAAYQ0AAAAAAAAmAAAACAAAAIGAAAAAAAAA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qGwAAsCUAAAAAAAAmAAAACAAAAAGAAAAAAAAA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HEJAABwNQAAYQ0AAAAAAAAmAAAACAAAAIGAAAAAAAAA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hwAAGENAABwNQAAsCUAAAAAAAAmAAAACAAAAAGAAAAAAAAA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8AB-E5DA-91EE-947C-13BB56326246}" type="datetime1">
              <a:t>30.04.2019</a:t>
            </a:fld>
            <a:endParaR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5F2-BCDA-91F3-947C-4AA64B32621F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6DA1-EFDA-919B-947C-19CE2332624C}" type="datetime1">
              <a:t>30.04.2019</a:t>
            </a:fld>
            <a:endParaR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185E-10DA-91EE-947C-E6BB563262B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2AF8-B6DA-91DC-947C-408964326215}" type="datetime1">
              <a:t>30.04.2019</a:t>
            </a:fld>
            <a:endParaR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021C-52DA-91F4-947C-A4A14C3262F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AAAAAAmAAAACAAAAIGAAAAAAAAA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AAAAAAmAAAACAAAAAGAAAAAAAAA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AAAAAAmAAAACAAAAAGAAAAAAAAA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7AF-E1DA-91E1-947C-17B459326242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k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B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35EA-A4DA-91C3-947C-52967B32620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IgdAADGLAAABCEAAAAAAAAmAAAACAAAAIGAAAAAAAAA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numCol="1"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MYDAADGLAAAFh0AAAAAAAAmAAAACAAAAAGAAAAAAAAA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gsAAAQhAADGLAAA+CUAAAAAAAAmAAAACAAAAAGAAAAAAAAA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AAAAAAAAAAA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fld id="{37C4194C-02DA-91EF-947C-F4BA573262A1}" type="datetime1">
              <a:t>30.04.2019</a:t>
            </a:fld>
            <a:endParaR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fld id="{37C4204F-01DA-91D6-947C-F7836E3262A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AAAAAAmAAAACAAAAP//////////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AAAAAAmAAAACAAAAP//////////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AAAAAAmAAAACAAAAP//////////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37C4177E-30DA-91E1-947C-C6B459326293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AAAAAAmAAAACAAAAP//////////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AAAAAAmAAAACAAAAP//////////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C43E76-38DA-91C8-947C-CE9D7032629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5146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9718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429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886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5pPr>
      <a:lvl6pPr marL="22860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6pPr>
      <a:lvl7pPr marL="2743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7pPr>
      <a:lvl8pPr marL="3200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8pPr>
      <a:lvl9pPr marL="3657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SimSun" charset="0"/>
          <a:cs typeface="Times New Roman" pitchFamily="1" charset="-18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ABAABwNQAAuAgAABAAAAAmAAAACAAAAP//////////"/>
              </a:ext>
            </a:extLst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cH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gJAABwNQAAsCUAABAAAAAmAAAACAAAAP//////////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BsnAADwDwAAWSkAABAAAAAmAAAACAAAAP//////////"/>
              </a:ext>
            </a:extLst>
          </p:cNvSpPr>
          <p:nvPr>
            <p:ph type="dt" sz="quarter" idx="2"/>
          </p:nvPr>
        </p:nvSpPr>
        <p:spPr>
          <a:xfrm>
            <a:off x="457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7C4678C-C2DA-9191-947C-34C429326261}" type="datetime1">
              <a:t>30.04.2019</a:t>
            </a:fld>
            <a:endParaR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990v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BMAABsnAAAIJQAAWSkAABAAAAAmAAAACAAAAP//////////"/>
              </a:ext>
            </a:extLst>
          </p:cNvSpPr>
          <p:nvPr>
            <p:ph type="ftr" sz="quarter" idx="3"/>
          </p:nvPr>
        </p:nvSpPr>
        <p:spPr>
          <a:xfrm>
            <a:off x="3124200" y="6356985"/>
            <a:ext cx="2895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v7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CgAABsnAABwNQAAWSkAABAAAAAmAAAACAAAAP//////////"/>
              </a:ext>
            </a:extLst>
          </p:cNvSpPr>
          <p:nvPr>
            <p:ph type="sldNum" sz="quarter" idx="4"/>
          </p:nvPr>
        </p:nvSpPr>
        <p:spPr>
          <a:xfrm>
            <a:off x="6553200" y="6356985"/>
            <a:ext cx="2133600" cy="3644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C430CD-83DA-91C6-947C-75937E326220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marR="0" indent="0" algn="ctr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titleStyle>
    <p:bodyStyle>
      <a:lvl1pPr marL="342900" marR="0" indent="-3429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742950" marR="0" indent="-28575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11430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6002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2057400" marR="0" indent="-228600" algn="l" defTabSz="44958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iAaws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P//////////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r>
              <a:t>Kliknutím lze upravit styl.</a:t>
            </a:r>
          </a:p>
        </p:txBody>
      </p:sp>
      <p:sp>
        <p:nvSpPr>
          <p:cNvPr id="3" name="Zástupný symbol pro text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sLAADYRQAAACYAABAAAAAmAAAACAAAAP//////////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r>
              <a:t>Upravte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4" name="Zástupný symbol pro datum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iAaws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P//////////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>
              <a:defRPr sz="1200">
                <a:solidFill>
                  <a:srgbClr val="8C8C8C"/>
                </a:solidFill>
              </a:defRPr>
            </a:lvl1pPr>
          </a:lstStyle>
          <a:p>
            <a:fld id="{37C4467B-35DA-91B0-947C-C3E508326296}" type="datetime1">
              <a:t>30.04.2019</a:t>
            </a:fld>
            <a:endParaRPr/>
          </a:p>
        </p:txBody>
      </p:sp>
      <p:sp>
        <p:nvSpPr>
          <p:cNvPr id="5" name="Zástupný symbol pro zápatí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P//////////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C8C8C"/>
                </a:solidFill>
              </a:defRPr>
            </a:lvl1pPr>
          </a:lstStyle>
          <a:p>
            <a:endParaRPr/>
          </a:p>
        </p:txBody>
      </p:sp>
      <p:sp>
        <p:nvSpPr>
          <p:cNvPr id="6" name="Zástupný symbol pro číslo snímku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P//////////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C8C8C"/>
                </a:solidFill>
              </a:defRPr>
            </a:lvl1pPr>
          </a:lstStyle>
          <a:p>
            <a:fld id="{37C40DB6-F8DA-91FB-947C-0EAE4332625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marR="0" indent="0" algn="l" defTabSz="449580">
        <a:lnSpc>
          <a:spcPct val="9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1"/>
          </a:solidFill>
          <a:effectLst/>
          <a:latin typeface="Calibri Light" pitchFamily="2" charset="-18"/>
          <a:ea typeface="Calibri Light" pitchFamily="2" charset="-18"/>
          <a:cs typeface="Calibri Light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titleStyle>
    <p:bodyStyle>
      <a:lvl1pPr marL="228600" marR="0" indent="-228600" algn="l" defTabSz="44958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-18"/>
        <a:buChar char="•"/>
        <a:tabLst/>
        <a:defRPr sz="2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685800" marR="0" indent="-228600" algn="l" defTabSz="44958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18"/>
        <a:buChar char="•"/>
        <a:tabLst/>
        <a:defRPr sz="24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1143000" marR="0" indent="-228600" algn="l" defTabSz="44958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18"/>
        <a:buChar char="•"/>
        <a:tabLst/>
        <a:defRPr sz="20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600200" marR="0" indent="-228600" algn="l" defTabSz="44958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18"/>
        <a:buChar char="•"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2057400" marR="0" indent="-228600" algn="l" defTabSz="44958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-18"/>
        <a:buChar char="•"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bodyStyle>
    <p:otherStyle>
      <a:lvl1pPr marL="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1pPr>
      <a:lvl2pPr marL="4572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2pPr>
      <a:lvl3pPr marL="9144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3pPr>
      <a:lvl4pPr marL="13716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4pPr>
      <a:lvl5pPr marL="1828800" marR="0" indent="0" algn="l" defTabSz="44958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-18"/>
          <a:ea typeface="Calibri" pitchFamily="2" charset="-18"/>
          <a:cs typeface="Calibri" pitchFamily="2" charset="-18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5DjHXBMAAAAlAAAAZAAAAA8B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OAQAABoNAAAINAAAJhYAAAAAAAAmAAAACAAAAAAAAAAAAAAA"/>
              </a:ext>
            </a:extLst>
          </p:cNvSpPr>
          <p:nvPr>
            <p:ph type="ctrTitle"/>
          </p:nvPr>
        </p:nvSpPr>
        <p:spPr/>
        <p:txBody>
          <a:bodyPr/>
          <a:lstStyle/>
          <a:p>
            <a:pPr>
              <a:defRPr b="1"/>
            </a:pPr>
            <a:r>
              <a:rPr sz="8000"/>
              <a:t>Week 11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Brainstorm your structure.</a:t>
            </a:r>
          </a:p>
          <a:p>
            <a:endParaRPr lang="en-GB" dirty="0"/>
          </a:p>
          <a:p>
            <a:r>
              <a:rPr lang="en-GB" dirty="0" smtClean="0"/>
              <a:t>Add – possible themes/topics</a:t>
            </a:r>
          </a:p>
          <a:p>
            <a:r>
              <a:rPr lang="en-GB" dirty="0" smtClean="0"/>
              <a:t>	-  academic vocabulary</a:t>
            </a:r>
          </a:p>
          <a:p>
            <a:endParaRPr lang="en-GB" dirty="0" smtClean="0"/>
          </a:p>
          <a:p>
            <a:r>
              <a:rPr lang="en-GB" dirty="0" smtClean="0"/>
              <a:t>Think about your range of tenses. Can you get a conditional in there? What about passive sentences?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1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>
            <a:extLst>
              <a:ext uri="smNativeData">
                <pr:smNativeData xmlns="" xmlns:p14="http://schemas.microsoft.com/office/powerpoint/2010/main" xmlns:pr="smNativeData" val="SMDATA_16_5DjHX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7///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A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 b="1"/>
            </a:pPr>
            <a:r>
              <a:rPr sz="2800"/>
              <a:t>Homework</a:t>
            </a:r>
          </a:p>
          <a:p>
            <a:endParaRPr sz="2800"/>
          </a:p>
          <a:p>
            <a:pPr>
              <a:defRPr sz="2800" u="sng"/>
            </a:pPr>
            <a:r>
              <a:t>Next week 7/5, we’ll be watching ...</a:t>
            </a:r>
          </a:p>
          <a:p>
            <a:pPr>
              <a:defRPr sz="2800"/>
            </a:pPr>
            <a:endParaRPr/>
          </a:p>
          <a:p>
            <a:pPr>
              <a:defRPr sz="2800"/>
            </a:pPr>
            <a:r>
              <a:t>Abstract/dissertation presentations - supported by data/statistic/sources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MCoAAA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 algn="ctr">
              <a:defRPr b="1" i="1"/>
            </a:pPr>
            <a:r>
              <a:rPr sz="12800"/>
              <a:t>SPEED ROUND</a:t>
            </a:r>
          </a:p>
          <a:p>
            <a:pPr algn="ctr">
              <a:defRPr sz="12800" b="1" i="1"/>
            </a:pPr>
            <a:endParaRPr sz="12800"/>
          </a:p>
          <a:p>
            <a:pPr algn="ctr">
              <a:defRPr b="1" i="1"/>
            </a:pPr>
            <a:r>
              <a:rPr sz="3600"/>
              <a:t>WHO ARE THE FASTEST THREE???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AAAAAAAAAABAOAAAMCoAAAAAAAAmAAAACAAAAP//////////"/>
              </a:ext>
            </a:extLst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2800"/>
              <a:t>Pre-test discussion</a:t>
            </a:r>
          </a:p>
          <a:p>
            <a:endParaRPr sz="2800"/>
          </a:p>
          <a:p>
            <a:pPr>
              <a:defRPr sz="2400"/>
            </a:pPr>
            <a:r>
              <a:t>Listening, grammar, reading, vocabulary, and an essay.</a:t>
            </a:r>
          </a:p>
          <a:p>
            <a:pPr>
              <a:defRPr sz="2400"/>
            </a:pPr>
            <a:endParaRPr/>
          </a:p>
          <a:p>
            <a:pPr>
              <a:defRPr sz="2400"/>
            </a:pPr>
            <a:r>
              <a:t>Which element do you feel most confident about?</a:t>
            </a:r>
          </a:p>
          <a:p>
            <a:pPr>
              <a:defRPr sz="2400"/>
            </a:pPr>
            <a:endParaRPr/>
          </a:p>
          <a:p>
            <a:pPr>
              <a:defRPr sz="2400"/>
            </a:pPr>
            <a:r>
              <a:t>Which element are you dreading?</a:t>
            </a:r>
          </a:p>
          <a:p>
            <a:pPr>
              <a:defRPr sz="2400"/>
            </a:pPr>
            <a:endParaRPr/>
          </a:p>
          <a:p>
            <a:pPr>
              <a:defRPr sz="2400"/>
            </a:pPr>
            <a:r>
              <a:t>The grammar will only be made up of questions from the homework:</a:t>
            </a:r>
          </a:p>
          <a:p>
            <a:pPr>
              <a:defRPr sz="2400"/>
            </a:pPr>
            <a:r>
              <a:t>* conditionals - 1,2,3</a:t>
            </a:r>
          </a:p>
          <a:p>
            <a:pPr>
              <a:defRPr sz="2400"/>
            </a:pPr>
            <a:r>
              <a:t>* sentence transformation</a:t>
            </a:r>
          </a:p>
          <a:p>
            <a:pPr>
              <a:defRPr sz="2400"/>
            </a:pPr>
            <a:r>
              <a:t>* word transformation (accept - acceptable - unacceptable - etc)</a:t>
            </a:r>
          </a:p>
          <a:p>
            <a:pPr>
              <a:defRPr sz="2400"/>
            </a:pPr>
            <a:r>
              <a:t>* a/some/any		* prepositional phrases</a:t>
            </a:r>
          </a:p>
          <a:p>
            <a:pPr>
              <a:defRPr sz="2400"/>
            </a:pPr>
            <a:r>
              <a:t>* phrasal verbs		* articles</a:t>
            </a:r>
          </a:p>
          <a:p>
            <a:pPr>
              <a:defRPr sz="2400"/>
            </a:pPr>
            <a:r>
              <a:t>* linking phrases (however, such as, although, etc)</a:t>
            </a:r>
          </a:p>
          <a:p>
            <a:pPr>
              <a:defRPr sz="2400"/>
            </a:pPr>
            <a:endParaRPr/>
          </a:p>
          <a:p>
            <a:pPr>
              <a:defRPr sz="2000"/>
            </a:pPr>
            <a:r>
              <a:rPr sz="2400"/>
              <a:t>Which part of grammar keeps you awake at night?</a:t>
            </a:r>
          </a:p>
          <a:p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4800" dirty="0"/>
              <a:t>Old </a:t>
            </a:r>
            <a:r>
              <a:rPr sz="4800" dirty="0" smtClean="0"/>
              <a:t>Listening</a:t>
            </a:r>
            <a:endParaRPr lang="en-GB" sz="4800" dirty="0" smtClean="0"/>
          </a:p>
          <a:p>
            <a:pPr>
              <a:defRPr b="1"/>
            </a:pPr>
            <a:endParaRPr lang="en-GB" sz="4800" dirty="0"/>
          </a:p>
          <a:p>
            <a:pPr>
              <a:defRPr b="1"/>
            </a:pPr>
            <a:r>
              <a:rPr lang="en-GB" sz="4800" dirty="0" smtClean="0"/>
              <a:t>Listen twice. </a:t>
            </a:r>
          </a:p>
          <a:p>
            <a:pPr>
              <a:defRPr b="1"/>
            </a:pPr>
            <a:endParaRPr lang="en-GB" sz="4800" dirty="0" smtClean="0"/>
          </a:p>
          <a:p>
            <a:pPr>
              <a:defRPr b="1"/>
            </a:pPr>
            <a:r>
              <a:rPr lang="en-GB" sz="4800" dirty="0" smtClean="0"/>
              <a:t>Got the answer? How do you know? </a:t>
            </a:r>
          </a:p>
          <a:p>
            <a:pPr>
              <a:defRPr b="1"/>
            </a:pPr>
            <a:endParaRPr lang="en-GB" sz="4800" dirty="0"/>
          </a:p>
          <a:p>
            <a:pPr>
              <a:defRPr b="1"/>
            </a:pPr>
            <a:r>
              <a:rPr lang="en-GB" sz="4800" dirty="0" smtClean="0"/>
              <a:t>Guessed the answer? Why did you guess that and not another?</a:t>
            </a:r>
            <a:endParaRPr sz="4800" dirty="0"/>
          </a:p>
          <a:p>
            <a:endParaRPr sz="4800" dirty="0"/>
          </a:p>
          <a:p>
            <a:endParaRPr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//////////9BOAAAMSoAAAAAAAAmAAAACAAAAP//////////"/>
              </a:ext>
            </a:extLst>
          </p:cNvSpPr>
          <p:nvPr/>
        </p:nvSpPr>
        <p:spPr>
          <a:xfrm>
            <a:off x="-635" y="-635"/>
            <a:ext cx="9145270" cy="68592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4800" dirty="0"/>
              <a:t>Old </a:t>
            </a:r>
            <a:r>
              <a:rPr lang="en-GB" sz="4800" dirty="0" smtClean="0"/>
              <a:t>Grammar Mix</a:t>
            </a:r>
          </a:p>
          <a:p>
            <a:pPr>
              <a:defRPr b="1"/>
            </a:pPr>
            <a:endParaRPr lang="en-GB" sz="4800" dirty="0"/>
          </a:p>
          <a:p>
            <a:pPr>
              <a:defRPr b="1"/>
            </a:pPr>
            <a:r>
              <a:rPr lang="en-GB" sz="4800" dirty="0" smtClean="0"/>
              <a:t>Read the whole sentence before deciding. </a:t>
            </a:r>
          </a:p>
          <a:p>
            <a:pPr>
              <a:defRPr b="1"/>
            </a:pPr>
            <a:endParaRPr lang="en-GB" sz="4800"/>
          </a:p>
          <a:p>
            <a:pPr>
              <a:defRPr b="1"/>
            </a:pPr>
            <a:r>
              <a:rPr lang="en-GB" sz="4800" smtClean="0"/>
              <a:t>Pay </a:t>
            </a:r>
            <a:r>
              <a:rPr lang="en-GB" sz="4800" dirty="0" smtClean="0"/>
              <a:t>attention to the words either side of </a:t>
            </a:r>
            <a:r>
              <a:rPr lang="en-GB" sz="4800" smtClean="0"/>
              <a:t>the gap.</a:t>
            </a:r>
            <a:endParaRPr lang="en-GB" sz="4800" dirty="0" smtClean="0"/>
          </a:p>
          <a:p>
            <a:pPr>
              <a:defRPr b="1"/>
            </a:pPr>
            <a:endParaRPr lang="en-GB" sz="4800" dirty="0"/>
          </a:p>
          <a:p>
            <a:endParaRPr sz="4800" dirty="0"/>
          </a:p>
          <a:p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25787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BOAAAMSoAAAAAAAAmAAAACAAAAP//////////"/>
              </a:ext>
            </a:extLst>
          </p:cNvSpPr>
          <p:nvPr/>
        </p:nvSpPr>
        <p:spPr>
          <a:xfrm>
            <a:off x="0" y="0"/>
            <a:ext cx="9144635" cy="6858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b="1"/>
            </a:pPr>
            <a:r>
              <a:rPr sz="3600"/>
              <a:t>Academic Writing homework check - task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NwI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BOAAAMSoAAAAAAAAmAAAACAAAAP//////////"/>
              </a:ext>
            </a:extLst>
          </p:cNvSpPr>
          <p:nvPr/>
        </p:nvSpPr>
        <p:spPr>
          <a:xfrm>
            <a:off x="0" y="0"/>
            <a:ext cx="9144635" cy="6858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endParaRPr/>
          </a:p>
        </p:txBody>
      </p:sp>
      <p:graphicFrame>
        <p:nvGraphicFramePr>
          <p:cNvPr id="3" name="OLEObject1"/>
          <p:cNvGraphicFramePr>
            <a:extLst>
              <a:ext uri="smNativeData">
                <pr:smNativeData xmlns="" xmlns:p14="http://schemas.microsoft.com/office/powerpoint/2010/main" xmlns:pr="smNativeData" val="SMDATA_18_5DjHXBMAAAAlAAAAM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EAAAAjAAAABAAAAGQAAAAXAAAAFAAAAAAAAAAAAAAA/38AAP9/AAAAAAAACQAAAAQAAAA6AAAADAAAABAAAAAAAAAAAAAAAAAAAAAAAAAAHgAAAGgAAAAAAAAAAAAAAAAAAAAAAAAAAAAAABAnAAAQJwAAAAAAAAAAAAAAAAAAAAAAAAAAAAAAAAAAAAAAAAAAAAAUAAAAAAAAAMDA/wAAAAAAZAAAADIAAAAAAAAAZAAAAAAAAAB/f38AAA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P////9TAQAAQDgAAKYRAAAAAAAAJgAAAAgAAAD//////////w=="/>
              </a:ext>
            </a:extLst>
          </p:cNvGraphicFramePr>
          <p:nvPr/>
        </p:nvGraphicFramePr>
        <p:xfrm>
          <a:off x="-635" y="215265"/>
          <a:ext cx="9144635" cy="2653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aint.Picture" r:id="rId3" imgW="19050" imgH="19050" progId="Paint.Picture">
                  <p:embed/>
                </p:oleObj>
              </mc:Choice>
              <mc:Fallback>
                <p:oleObj name="Paint.Picture" r:id="rId3" imgW="19050" imgH="19050" progId="Paint.Picture">
                  <p:embed/>
                  <p:pic>
                    <p:nvPicPr>
                      <p:cNvPr id="0" name="OLEObject1" descr="image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35" y="215265"/>
                        <a:ext cx="9144635" cy="2653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1"/>
          <p:cNvSpPr txBox="1">
            <a:extLst>
              <a:ext uri="smNativeData">
                <pr:smNativeData xmlns="" xmlns:p14="http://schemas.microsoft.com/office/powerpoint/2010/main" xmlns:pr="smNativeData" val="SMDATA_16_5DjHXBMAAAAlAAAAE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u+DjBf///wEAAAAAAAAAAAAAAAAAAAAAAAAAAAAAAAAAAAAAAAAAAAAAAAJ/f38AgICAA8zMzADAwP8Af39/AAAAAAAAAAAAAAAAAAAAAAAAAAAAIQAAABgAAAAUAAAAAAAAAAAAAABAOAAAIA4AAAAAAAAmAAAACAAAAP//////////"/>
              </a:ext>
            </a:extLst>
          </p:cNvSpPr>
          <p:nvPr/>
        </p:nvSpPr>
        <p:spPr>
          <a:xfrm>
            <a:off x="0" y="0"/>
            <a:ext cx="9144000" cy="22961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aramond" pitchFamily="1" charset="-18"/>
                <a:ea typeface="Garamond" pitchFamily="1" charset="-18"/>
                <a:cs typeface="Garamond" pitchFamily="1" charset="-18"/>
              </a:defRPr>
            </a:pPr>
            <a:r>
              <a:t>Write about the following topic: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aramond" pitchFamily="1" charset="-18"/>
                <a:ea typeface="Garamond" pitchFamily="1" charset="-18"/>
                <a:cs typeface="Garamond" pitchFamily="1" charset="-18"/>
              </a:defRPr>
            </a:pPr>
            <a:r>
              <a:t/>
            </a:r>
            <a:br/>
            <a:r>
              <a:t>What are the advantages and disadvantages of working as a social worker in the Czech Republic?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099310" algn="l"/>
              </a:tabLst>
              <a:defRPr sz="2800" b="0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aramond" pitchFamily="1" charset="-18"/>
                <a:ea typeface="Garamond" pitchFamily="1" charset="-18"/>
                <a:cs typeface="Garamond" pitchFamily="1" charset="-18"/>
              </a:defRPr>
            </a:pPr>
            <a:r>
              <a:t>	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1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aramond" pitchFamily="1" charset="-18"/>
                <a:ea typeface="Garamond" pitchFamily="1" charset="-18"/>
                <a:cs typeface="Garamond" pitchFamily="1" charset="-18"/>
              </a:defRPr>
            </a:pPr>
            <a:r>
              <a:rPr sz="2800"/>
              <a:t>Write for an educated reader with specialist knowledge of the topic. Express your opinion in a formal way and structure your ideas logically. Write an  introduction, body and conclusion.  You should write 160–200 words. </a:t>
            </a:r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sz="280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sz="2800"/>
          </a:p>
          <a:p>
            <a:pPr marL="0" marR="0" indent="0" algn="l" defTabSz="4495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Calibri" pitchFamily="2" charset="-18"/>
                <a:ea typeface="SimSun" charset="0"/>
                <a:cs typeface="Times New Roman" pitchFamily="1" charset="-18"/>
              </a:defRPr>
            </a:pPr>
            <a:endParaRPr sz="2800"/>
          </a:p>
        </p:txBody>
      </p:sp>
      <p:graphicFrame>
        <p:nvGraphicFramePr>
          <p:cNvPr id="3" name="OLEObject1"/>
          <p:cNvGraphicFramePr>
            <a:extLst>
              <a:ext uri="smNativeData">
                <pr:smNativeData xmlns="" xmlns:p14="http://schemas.microsoft.com/office/powerpoint/2010/main" xmlns:pr="smNativeData" val="SMDATA_18_5DjHXBMAAAAlAAAAMgAAAA8B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EAAAAjAAAABAAAAGQAAAAXAAAAFAAAAAAAAAAAAAAA/38AAP9/AAAAAAAACQAAAAQAAAAwCQAADAAAABAAAAAAAAAAAAAAAAAAAAAAAAAAHgAAAGgAAAAAAAAAAAAAAAAAAAAAAAAAAAAAABAnAAAQJwAAAAAAAAAAAAAAAAAAAAAAAAAAAAAAAAAAAAAAAAAAAAAUAAAAAAAAAMDA/wAAAAAAZAAAADIAAAAAAAAAZAAAAAAAAAB/f38AAAAAACIAAAAYAAAAAAAAAAAAAAAAAAAAAAAAAAAAAAAAAAAAJAAAACQAAAAAAAAABwAAAAAAAAAAAAAAAAAAAAAAAAAAAAAAAAAAAH9/fwAlAAAAWAAAAAAAAAAAAAAAAAAAAAAAAAAAAAAAAAAAAAAAAAAAAAAAAAAAAAAAAAAAAAAAPwAAAAAAAACghgEAAAAAAAAAAAAAAAAADAAAAAEAAAAAAAAAAAAAAAAAAAAfAAAAVAAAALvg4wX///8BAAAAAAAAAAAAAAAAAAAAAAAAAAAAAAAAAAAAAAAAAAAAAAACf39/AICAgAPMzMwAwMD/AH9/fwAAAAAAAAAAAAAAAAD///8AAAAAACEAAAAYAAAAFAAAADIkAABlFwAAFjQAAEknAAAAAAAAJgAAAAgAAAD//////////w=="/>
              </a:ext>
            </a:extLst>
          </p:cNvGraphicFramePr>
          <p:nvPr/>
        </p:nvGraphicFramePr>
        <p:xfrm>
          <a:off x="5883910" y="3803015"/>
          <a:ext cx="2583180" cy="2583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aint.Picture" r:id="rId3" imgW="19050" imgH="19050" progId="Paint.Picture">
                  <p:embed/>
                </p:oleObj>
              </mc:Choice>
              <mc:Fallback>
                <p:oleObj name="Paint.Picture" r:id="rId3" imgW="19050" imgH="19050" progId="Paint.Picture">
                  <p:embed/>
                  <p:pic>
                    <p:nvPicPr>
                      <p:cNvPr id="0" name="OLEObject1" descr="image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910" y="3803015"/>
                        <a:ext cx="2583180" cy="25831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1435" y="128270"/>
            <a:ext cx="90411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Complications</a:t>
            </a:r>
            <a:endParaRPr lang="cs-CZ" dirty="0" smtClean="0"/>
          </a:p>
          <a:p>
            <a:r>
              <a:rPr lang="cs-CZ" dirty="0" err="1" smtClean="0"/>
              <a:t>Difficultis</a:t>
            </a:r>
            <a:endParaRPr lang="cs-CZ" dirty="0" smtClean="0"/>
          </a:p>
          <a:p>
            <a:r>
              <a:rPr lang="cs-CZ" dirty="0" err="1" smtClean="0"/>
              <a:t>Underfunded</a:t>
            </a:r>
            <a:r>
              <a:rPr lang="cs-CZ" dirty="0" smtClean="0"/>
              <a:t> – </a:t>
            </a:r>
            <a:r>
              <a:rPr lang="cs-CZ" dirty="0" err="1" smtClean="0"/>
              <a:t>underfinanced</a:t>
            </a:r>
            <a:endParaRPr lang="cs-CZ" dirty="0" smtClean="0"/>
          </a:p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 smtClean="0"/>
              <a:t>(</a:t>
            </a:r>
            <a:r>
              <a:rPr lang="cs-CZ" dirty="0" err="1" smtClean="0"/>
              <a:t>financial-political-communitz</a:t>
            </a:r>
            <a:r>
              <a:rPr lang="en-GB" dirty="0" smtClean="0"/>
              <a:t>) </a:t>
            </a:r>
            <a:r>
              <a:rPr lang="cs-CZ" dirty="0" smtClean="0"/>
              <a:t>support</a:t>
            </a:r>
            <a:endParaRPr lang="en-GB" dirty="0" smtClean="0"/>
          </a:p>
          <a:p>
            <a:r>
              <a:rPr lang="en-GB" dirty="0" smtClean="0"/>
              <a:t>Suffer from burnout </a:t>
            </a:r>
          </a:p>
          <a:p>
            <a:r>
              <a:rPr lang="en-GB" dirty="0" smtClean="0"/>
              <a:t>Under pressure</a:t>
            </a:r>
          </a:p>
          <a:p>
            <a:r>
              <a:rPr lang="en-GB" dirty="0" smtClean="0"/>
              <a:t>Emotionally / mentally draining</a:t>
            </a:r>
            <a:r>
              <a:rPr lang="cs-CZ" dirty="0" smtClean="0"/>
              <a:t> </a:t>
            </a:r>
            <a:endParaRPr lang="en-GB" dirty="0" smtClean="0"/>
          </a:p>
          <a:p>
            <a:r>
              <a:rPr lang="en-GB" dirty="0" smtClean="0"/>
              <a:t>Poorly paid / low salary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Rewarding</a:t>
            </a:r>
          </a:p>
          <a:p>
            <a:r>
              <a:rPr lang="en-GB" dirty="0" smtClean="0"/>
              <a:t>Job satisfaction / job is very satisfying</a:t>
            </a:r>
          </a:p>
          <a:p>
            <a:r>
              <a:rPr lang="en-GB" dirty="0" smtClean="0"/>
              <a:t>Necessary</a:t>
            </a:r>
          </a:p>
          <a:p>
            <a:r>
              <a:rPr lang="en-GB" dirty="0" smtClean="0"/>
              <a:t>Important</a:t>
            </a:r>
          </a:p>
          <a:p>
            <a:r>
              <a:rPr lang="en-GB" dirty="0" smtClean="0"/>
              <a:t>Making the world a better place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2430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SimSun"/>
        <a:cs typeface="Times New Roman"/>
      </a:majorFont>
      <a:minorFont>
        <a:latin typeface="Calibri"/>
        <a:ea typeface="SimSu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DF7986"/>
        </a:accent3>
        <a:accent4>
          <a:srgbClr val="BF59A6"/>
        </a:accent4>
        <a:accent5>
          <a:srgbClr val="9F39C6"/>
        </a:accent5>
        <a:accent6>
          <a:srgbClr val="7F19E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CACDF"/>
        </a:accent3>
        <a:accent4>
          <a:srgbClr val="9C9CBF"/>
        </a:accent4>
        <a:accent5>
          <a:srgbClr val="7C7C9F"/>
        </a:accent5>
        <a:accent6>
          <a:srgbClr val="5C5C7F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6DA6DF"/>
        </a:accent3>
        <a:accent4>
          <a:srgbClr val="4D86BF"/>
        </a:accent4>
        <a:accent5>
          <a:srgbClr val="2D669F"/>
        </a:accent5>
        <a:accent6>
          <a:srgbClr val="0D467F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ACAC"/>
        </a:accent3>
        <a:accent4>
          <a:srgbClr val="738C8C"/>
        </a:accent4>
        <a:accent5>
          <a:srgbClr val="936C6C"/>
        </a:accent5>
        <a:accent6>
          <a:srgbClr val="B34C4C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6D8FA7"/>
        </a:accent3>
        <a:accent4>
          <a:srgbClr val="8DAF87"/>
        </a:accent4>
        <a:accent5>
          <a:srgbClr val="ADCF67"/>
        </a:accent5>
        <a:accent6>
          <a:srgbClr val="CDEF47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9E9980"/>
        </a:accent3>
        <a:accent4>
          <a:srgbClr val="7EB9A0"/>
        </a:accent4>
        <a:accent5>
          <a:srgbClr val="5EC9C0"/>
        </a:accent5>
        <a:accent6>
          <a:srgbClr val="3EE9E0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209020"/>
        </a:accent3>
        <a:accent4>
          <a:srgbClr val="407040"/>
        </a:accent4>
        <a:accent5>
          <a:srgbClr val="605060"/>
        </a:accent5>
        <a:accent6>
          <a:srgbClr val="80308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666A6B"/>
        </a:accent3>
        <a:accent4>
          <a:srgbClr val="864A8B"/>
        </a:accent4>
        <a:accent5>
          <a:srgbClr val="A62AAB"/>
        </a:accent5>
        <a:accent6>
          <a:srgbClr val="C60ACB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07E88"/>
        </a:accent3>
        <a:accent4>
          <a:srgbClr val="C05E68"/>
        </a:accent4>
        <a:accent5>
          <a:srgbClr val="E03E48"/>
        </a:accent5>
        <a:accent6>
          <a:srgbClr val="FF1E2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8686DF"/>
        </a:accent3>
        <a:accent4>
          <a:srgbClr val="A6A6BF"/>
        </a:accent4>
        <a:accent5>
          <a:srgbClr val="C6C69F"/>
        </a:accent5>
        <a:accent6>
          <a:srgbClr val="E6E67F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8F7F4F"/>
        </a:accent3>
        <a:accent4>
          <a:srgbClr val="6F9F6F"/>
        </a:accent4>
        <a:accent5>
          <a:srgbClr val="4FBF8F"/>
        </a:accent5>
        <a:accent6>
          <a:srgbClr val="2FDFAF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198</Words>
  <Application>Microsoft Office PowerPoint</Application>
  <PresentationFormat>Předvádění na obrazovce (4:3)</PresentationFormat>
  <Paragraphs>66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1" baseType="lpstr">
      <vt:lpstr>SimSun</vt:lpstr>
      <vt:lpstr>Arial</vt:lpstr>
      <vt:lpstr>Calibri</vt:lpstr>
      <vt:lpstr>Calibri Light</vt:lpstr>
      <vt:lpstr>Garamond</vt:lpstr>
      <vt:lpstr>Times New Roman</vt:lpstr>
      <vt:lpstr>Presentation</vt:lpstr>
      <vt:lpstr>Presentation</vt:lpstr>
      <vt:lpstr>Presentation</vt:lpstr>
      <vt:lpstr>Paint.Picture</vt:lpstr>
      <vt:lpstr>Week 11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</dc:title>
  <dc:subject/>
  <dc:creator/>
  <cp:keywords/>
  <dc:description/>
  <cp:lastModifiedBy>Lektor</cp:lastModifiedBy>
  <cp:revision>2</cp:revision>
  <dcterms:created xsi:type="dcterms:W3CDTF">2019-04-29T16:24:56Z</dcterms:created>
  <dcterms:modified xsi:type="dcterms:W3CDTF">2019-04-30T07:32:48Z</dcterms:modified>
</cp:coreProperties>
</file>