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6"/>
  </p:notesMasterIdLst>
  <p:sldIdLst>
    <p:sldId id="256" r:id="rId2"/>
    <p:sldId id="257" r:id="rId3"/>
    <p:sldId id="258" r:id="rId4"/>
    <p:sldId id="259" r:id="rId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57" d="100"/>
          <a:sy n="157" d="100"/>
        </p:scale>
        <p:origin x="-342" y="-1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55867143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8" name="Shape 5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Shape 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Shape 45"/>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Shape 46"/>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Shape 4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Shape 1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Shape 1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Shape 2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Shape 2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Shape 3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Shape 3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Shape 37"/>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Shape 4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www.bbc.com/news/world-europe-34142512"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hyperlink" Target="http://www.unhcr.org/pages/49da0e466.html" TargetMode="External"/><Relationship Id="rId4" Type="http://schemas.openxmlformats.org/officeDocument/2006/relationships/hyperlink" Target="http://www.oed.com/view/Entry/118321?redirectedFrom=migrant#eid"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bbc.com/news/world-europe-34142512"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hyperlink" Target="http://www.unhcr.org/pages/49da0e466.html" TargetMode="External"/><Relationship Id="rId4" Type="http://schemas.openxmlformats.org/officeDocument/2006/relationships/hyperlink" Target="http://www.oed.com/view/Entry/118321?redirectedFrom=migrant#ei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t>migration</a:t>
            </a:r>
            <a:endParaRPr dirty="0"/>
          </a:p>
        </p:txBody>
      </p:sp>
      <p:sp>
        <p:nvSpPr>
          <p:cNvPr id="55" name="Shape 55"/>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word-formation</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a:spLocks noGrp="1"/>
          </p:cNvSpPr>
          <p:nvPr>
            <p:ph type="title"/>
          </p:nvPr>
        </p:nvSpPr>
        <p:spPr>
          <a:xfrm rot="10800000" flipH="1">
            <a:off x="311700" y="309125"/>
            <a:ext cx="8520600" cy="1359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61" name="Shape 61"/>
          <p:cNvSpPr txBox="1">
            <a:spLocks noGrp="1"/>
          </p:cNvSpPr>
          <p:nvPr>
            <p:ph type="body" idx="1"/>
          </p:nvPr>
        </p:nvSpPr>
        <p:spPr>
          <a:xfrm>
            <a:off x="311700" y="611175"/>
            <a:ext cx="8520600" cy="3957600"/>
          </a:xfrm>
          <a:prstGeom prst="rect">
            <a:avLst/>
          </a:prstGeom>
        </p:spPr>
        <p:txBody>
          <a:bodyPr spcFirstLastPara="1" wrap="square" lIns="91425" tIns="91425" rIns="91425" bIns="91425" anchor="t" anchorCtr="0">
            <a:noAutofit/>
          </a:bodyPr>
          <a:lstStyle/>
          <a:p>
            <a:pPr marL="0" lvl="0" indent="0">
              <a:spcBef>
                <a:spcPts val="0"/>
              </a:spcBef>
              <a:spcAft>
                <a:spcPts val="0"/>
              </a:spcAft>
              <a:buClr>
                <a:schemeClr val="dk1"/>
              </a:buClr>
              <a:buSzPts val="1100"/>
              <a:buFont typeface="Arial"/>
              <a:buNone/>
            </a:pPr>
            <a:r>
              <a:rPr lang="en" sz="1400">
                <a:solidFill>
                  <a:schemeClr val="dk1"/>
                </a:solidFill>
                <a:highlight>
                  <a:srgbClr val="FFFFFF"/>
                </a:highlight>
              </a:rPr>
              <a:t>INCLUDE</a:t>
            </a:r>
            <a:endParaRPr sz="1400">
              <a:solidFill>
                <a:schemeClr val="dk1"/>
              </a:solidFill>
              <a:highlight>
                <a:srgbClr val="FFFFFF"/>
              </a:highlight>
            </a:endParaRPr>
          </a:p>
          <a:p>
            <a:pPr marL="0" lvl="0" indent="0">
              <a:spcBef>
                <a:spcPts val="1600"/>
              </a:spcBef>
              <a:spcAft>
                <a:spcPts val="0"/>
              </a:spcAft>
              <a:buClr>
                <a:schemeClr val="dk1"/>
              </a:buClr>
              <a:buSzPts val="1100"/>
              <a:buFont typeface="Arial"/>
              <a:buNone/>
            </a:pPr>
            <a:r>
              <a:rPr lang="en" sz="1400">
                <a:solidFill>
                  <a:schemeClr val="dk1"/>
                </a:solidFill>
                <a:highlight>
                  <a:srgbClr val="FFFFFF"/>
                </a:highlight>
              </a:rPr>
              <a:t>One of the most controverisal isses in the Czech school system is the __________________.</a:t>
            </a:r>
            <a:endParaRPr sz="1400">
              <a:solidFill>
                <a:schemeClr val="dk1"/>
              </a:solidFill>
              <a:highlight>
                <a:srgbClr val="FFFFFF"/>
              </a:highlight>
            </a:endParaRPr>
          </a:p>
          <a:p>
            <a:pPr marL="0" lvl="0" indent="0">
              <a:spcBef>
                <a:spcPts val="1600"/>
              </a:spcBef>
              <a:spcAft>
                <a:spcPts val="0"/>
              </a:spcAft>
              <a:buClr>
                <a:schemeClr val="dk1"/>
              </a:buClr>
              <a:buSzPts val="1100"/>
              <a:buFont typeface="Arial"/>
              <a:buNone/>
            </a:pPr>
            <a:r>
              <a:rPr lang="en" sz="1400">
                <a:solidFill>
                  <a:schemeClr val="dk1"/>
                </a:solidFill>
                <a:highlight>
                  <a:srgbClr val="FFFFFF"/>
                </a:highlight>
              </a:rPr>
              <a:t> MIGRATE</a:t>
            </a:r>
            <a:endParaRPr sz="1400">
              <a:solidFill>
                <a:schemeClr val="dk1"/>
              </a:solidFill>
              <a:highlight>
                <a:srgbClr val="FFFFFF"/>
              </a:highlight>
            </a:endParaRPr>
          </a:p>
          <a:p>
            <a:pPr marL="0" lvl="0" indent="0">
              <a:spcBef>
                <a:spcPts val="1600"/>
              </a:spcBef>
              <a:spcAft>
                <a:spcPts val="0"/>
              </a:spcAft>
              <a:buClr>
                <a:schemeClr val="dk1"/>
              </a:buClr>
              <a:buSzPts val="1100"/>
              <a:buFont typeface="Arial"/>
              <a:buNone/>
            </a:pPr>
            <a:r>
              <a:rPr lang="en" sz="1400">
                <a:solidFill>
                  <a:schemeClr val="dk1"/>
                </a:solidFill>
                <a:highlight>
                  <a:srgbClr val="FFFFFF"/>
                </a:highlight>
              </a:rPr>
              <a:t>As a foreigner, you have to register at the ______________ Office of Ministry of the Interior.</a:t>
            </a:r>
            <a:endParaRPr sz="1400">
              <a:solidFill>
                <a:schemeClr val="dk1"/>
              </a:solidFill>
              <a:highlight>
                <a:srgbClr val="FFFFFF"/>
              </a:highlight>
            </a:endParaRPr>
          </a:p>
          <a:p>
            <a:pPr marL="0" lvl="0" indent="0">
              <a:spcBef>
                <a:spcPts val="1600"/>
              </a:spcBef>
              <a:spcAft>
                <a:spcPts val="0"/>
              </a:spcAft>
              <a:buClr>
                <a:schemeClr val="dk1"/>
              </a:buClr>
              <a:buSzPts val="1100"/>
              <a:buFont typeface="Arial"/>
              <a:buNone/>
            </a:pPr>
            <a:r>
              <a:rPr lang="en" sz="1400">
                <a:solidFill>
                  <a:schemeClr val="dk1"/>
                </a:solidFill>
                <a:highlight>
                  <a:srgbClr val="FFFFFF"/>
                </a:highlight>
              </a:rPr>
              <a:t> ADAPT</a:t>
            </a:r>
            <a:endParaRPr sz="1400">
              <a:solidFill>
                <a:schemeClr val="dk1"/>
              </a:solidFill>
              <a:highlight>
                <a:srgbClr val="FFFFFF"/>
              </a:highlight>
            </a:endParaRPr>
          </a:p>
          <a:p>
            <a:pPr marL="0" lvl="0" indent="0">
              <a:spcBef>
                <a:spcPts val="1600"/>
              </a:spcBef>
              <a:spcAft>
                <a:spcPts val="0"/>
              </a:spcAft>
              <a:buClr>
                <a:schemeClr val="dk1"/>
              </a:buClr>
              <a:buSzPts val="1100"/>
              <a:buFont typeface="Arial"/>
              <a:buNone/>
            </a:pPr>
            <a:r>
              <a:rPr lang="en" sz="1400">
                <a:solidFill>
                  <a:schemeClr val="dk1"/>
                </a:solidFill>
                <a:highlight>
                  <a:srgbClr val="FFFFFF"/>
                </a:highlight>
              </a:rPr>
              <a:t>The Expat Centre might help you with resettling here, including the ______________ issues.</a:t>
            </a:r>
            <a:endParaRPr sz="1400">
              <a:solidFill>
                <a:schemeClr val="dk1"/>
              </a:solidFill>
              <a:highlight>
                <a:srgbClr val="FFFFFF"/>
              </a:highlight>
            </a:endParaRPr>
          </a:p>
          <a:p>
            <a:pPr marL="0" lvl="0" indent="0">
              <a:spcBef>
                <a:spcPts val="1600"/>
              </a:spcBef>
              <a:spcAft>
                <a:spcPts val="0"/>
              </a:spcAft>
              <a:buClr>
                <a:schemeClr val="dk1"/>
              </a:buClr>
              <a:buSzPts val="1100"/>
              <a:buFont typeface="Arial"/>
              <a:buNone/>
            </a:pPr>
            <a:r>
              <a:rPr lang="en" sz="1400">
                <a:solidFill>
                  <a:schemeClr val="dk1"/>
                </a:solidFill>
                <a:highlight>
                  <a:srgbClr val="FFFFFF"/>
                </a:highlight>
              </a:rPr>
              <a:t> TOLERANT</a:t>
            </a:r>
            <a:endParaRPr sz="1400">
              <a:solidFill>
                <a:schemeClr val="dk1"/>
              </a:solidFill>
              <a:highlight>
                <a:srgbClr val="FFFFFF"/>
              </a:highlight>
            </a:endParaRPr>
          </a:p>
          <a:p>
            <a:pPr marL="0" lvl="0" indent="0">
              <a:spcBef>
                <a:spcPts val="1600"/>
              </a:spcBef>
              <a:spcAft>
                <a:spcPts val="0"/>
              </a:spcAft>
              <a:buClr>
                <a:schemeClr val="dk1"/>
              </a:buClr>
              <a:buSzPts val="1100"/>
              <a:buFont typeface="Arial"/>
              <a:buNone/>
            </a:pPr>
            <a:r>
              <a:rPr lang="en" sz="1400">
                <a:solidFill>
                  <a:schemeClr val="dk1"/>
                </a:solidFill>
                <a:highlight>
                  <a:srgbClr val="FFFFFF"/>
                </a:highlight>
              </a:rPr>
              <a:t>I can _______________ the heat, but what I can't stand is this humidity!</a:t>
            </a:r>
            <a:endParaRPr sz="1400">
              <a:solidFill>
                <a:schemeClr val="dk1"/>
              </a:solidFill>
              <a:highlight>
                <a:srgbClr val="FFFFFF"/>
              </a:highlight>
            </a:endParaRPr>
          </a:p>
          <a:p>
            <a:pPr marL="0" lvl="0" indent="0">
              <a:spcBef>
                <a:spcPts val="1600"/>
              </a:spcBef>
              <a:spcAft>
                <a:spcPts val="0"/>
              </a:spcAft>
              <a:buClr>
                <a:schemeClr val="dk1"/>
              </a:buClr>
              <a:buSzPts val="1100"/>
              <a:buFont typeface="Arial"/>
              <a:buNone/>
            </a:pPr>
            <a:r>
              <a:rPr lang="en" sz="1400">
                <a:solidFill>
                  <a:schemeClr val="dk1"/>
                </a:solidFill>
                <a:highlight>
                  <a:srgbClr val="FFFFFF"/>
                </a:highlight>
              </a:rPr>
              <a:t> FREE</a:t>
            </a:r>
            <a:endParaRPr sz="1400">
              <a:solidFill>
                <a:schemeClr val="dk1"/>
              </a:solidFill>
              <a:highlight>
                <a:srgbClr val="FFFFFF"/>
              </a:highlight>
            </a:endParaRPr>
          </a:p>
          <a:p>
            <a:pPr marL="0" lvl="0" indent="0">
              <a:spcBef>
                <a:spcPts val="1600"/>
              </a:spcBef>
              <a:spcAft>
                <a:spcPts val="0"/>
              </a:spcAft>
              <a:buClr>
                <a:schemeClr val="dk1"/>
              </a:buClr>
              <a:buSzPts val="1100"/>
              <a:buFont typeface="Arial"/>
              <a:buNone/>
            </a:pPr>
            <a:r>
              <a:rPr lang="en" sz="1400">
                <a:solidFill>
                  <a:schemeClr val="dk1"/>
                </a:solidFill>
                <a:highlight>
                  <a:srgbClr val="FFFFFF"/>
                </a:highlight>
              </a:rPr>
              <a:t>The __________________ of speech is one of the essential human rights.</a:t>
            </a:r>
            <a:endParaRPr sz="1400">
              <a:solidFill>
                <a:schemeClr val="dk1"/>
              </a:solidFill>
              <a:highlight>
                <a:srgbClr val="FFFFFF"/>
              </a:highlight>
            </a:endParaRPr>
          </a:p>
          <a:p>
            <a:pPr marL="0" lvl="0" indent="0">
              <a:spcBef>
                <a:spcPts val="1600"/>
              </a:spcBef>
              <a:spcAft>
                <a:spcPts val="160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546450" y="4699500"/>
            <a:ext cx="8374500" cy="225300"/>
          </a:xfrm>
          <a:prstGeom prst="rect">
            <a:avLst/>
          </a:prstGeom>
        </p:spPr>
        <p:txBody>
          <a:bodyPr spcFirstLastPara="1" wrap="square" lIns="91425" tIns="91425" rIns="91425" bIns="91425" anchor="t" anchorCtr="0">
            <a:noAutofit/>
          </a:bodyPr>
          <a:lstStyle/>
          <a:p>
            <a:pPr marL="0" lvl="0" indent="0" algn="r" rtl="0">
              <a:lnSpc>
                <a:spcPct val="109090"/>
              </a:lnSpc>
              <a:spcBef>
                <a:spcPts val="0"/>
              </a:spcBef>
              <a:spcAft>
                <a:spcPts val="0"/>
              </a:spcAft>
              <a:buClr>
                <a:schemeClr val="dk1"/>
              </a:buClr>
              <a:buSzPts val="1100"/>
              <a:buFont typeface="Arial"/>
              <a:buNone/>
            </a:pPr>
            <a:r>
              <a:rPr lang="en" sz="800" i="1">
                <a:solidFill>
                  <a:srgbClr val="404040"/>
                </a:solidFill>
                <a:highlight>
                  <a:srgbClr val="FFFFFF"/>
                </a:highlight>
                <a:latin typeface="Times New Roman"/>
                <a:ea typeface="Times New Roman"/>
                <a:cs typeface="Times New Roman"/>
                <a:sym typeface="Times New Roman"/>
              </a:rPr>
              <a:t>Adapted from</a:t>
            </a:r>
            <a:r>
              <a:rPr lang="en" sz="800" i="1">
                <a:solidFill>
                  <a:srgbClr val="404040"/>
                </a:solidFill>
                <a:highlight>
                  <a:srgbClr val="FFFFFF"/>
                </a:highlight>
                <a:uFill>
                  <a:noFill/>
                </a:uFill>
                <a:latin typeface="Times New Roman"/>
                <a:ea typeface="Times New Roman"/>
                <a:cs typeface="Times New Roman"/>
                <a:sym typeface="Times New Roman"/>
                <a:hlinkClick r:id="rId3"/>
              </a:rPr>
              <a:t> </a:t>
            </a:r>
            <a:r>
              <a:rPr lang="en" sz="800" i="1" u="sng">
                <a:solidFill>
                  <a:schemeClr val="hlink"/>
                </a:solidFill>
                <a:highlight>
                  <a:srgbClr val="FFFFFF"/>
                </a:highlight>
                <a:latin typeface="Times New Roman"/>
                <a:ea typeface="Times New Roman"/>
                <a:cs typeface="Times New Roman"/>
                <a:sym typeface="Times New Roman"/>
                <a:hlinkClick r:id="rId3"/>
              </a:rPr>
              <a:t>http://www.bbc.com/news/world-europe-34142512</a:t>
            </a:r>
            <a:r>
              <a:rPr lang="en" sz="800" i="1">
                <a:solidFill>
                  <a:srgbClr val="404040"/>
                </a:solidFill>
                <a:highlight>
                  <a:srgbClr val="FFFFFF"/>
                </a:highlight>
                <a:latin typeface="Times New Roman"/>
                <a:ea typeface="Times New Roman"/>
                <a:cs typeface="Times New Roman"/>
                <a:sym typeface="Times New Roman"/>
              </a:rPr>
              <a:t> (3/9/2015)</a:t>
            </a:r>
            <a:endParaRPr sz="800" i="1">
              <a:solidFill>
                <a:srgbClr val="404040"/>
              </a:solidFill>
              <a:highlight>
                <a:srgbClr val="FFFFFF"/>
              </a:highlight>
              <a:latin typeface="Times New Roman"/>
              <a:ea typeface="Times New Roman"/>
              <a:cs typeface="Times New Roman"/>
              <a:sym typeface="Times New Roman"/>
            </a:endParaRPr>
          </a:p>
          <a:p>
            <a:pPr marL="0" lvl="0" indent="0" algn="r" rtl="0">
              <a:spcBef>
                <a:spcPts val="0"/>
              </a:spcBef>
              <a:spcAft>
                <a:spcPts val="0"/>
              </a:spcAft>
              <a:buNone/>
            </a:pPr>
            <a:endParaRPr/>
          </a:p>
        </p:txBody>
      </p:sp>
      <p:sp>
        <p:nvSpPr>
          <p:cNvPr id="67" name="Shape 67"/>
          <p:cNvSpPr txBox="1">
            <a:spLocks noGrp="1"/>
          </p:cNvSpPr>
          <p:nvPr>
            <p:ph type="body" idx="1"/>
          </p:nvPr>
        </p:nvSpPr>
        <p:spPr>
          <a:xfrm>
            <a:off x="491800" y="396200"/>
            <a:ext cx="8313000" cy="4228200"/>
          </a:xfrm>
          <a:prstGeom prst="rect">
            <a:avLst/>
          </a:prstGeom>
        </p:spPr>
        <p:txBody>
          <a:bodyPr spcFirstLastPara="1" wrap="square" lIns="91425" tIns="91425" rIns="91425" bIns="91425" anchor="t" anchorCtr="0">
            <a:noAutofit/>
          </a:bodyPr>
          <a:lstStyle/>
          <a:p>
            <a:pPr marL="0" lvl="0" indent="0" algn="just" rtl="0">
              <a:lnSpc>
                <a:spcPct val="150000"/>
              </a:lnSpc>
              <a:spcBef>
                <a:spcPts val="0"/>
              </a:spcBef>
              <a:spcAft>
                <a:spcPts val="0"/>
              </a:spcAft>
              <a:buClr>
                <a:schemeClr val="dk1"/>
              </a:buClr>
              <a:buSzPts val="1100"/>
              <a:buFont typeface="Arial"/>
              <a:buNone/>
            </a:pPr>
            <a:r>
              <a:rPr lang="en" sz="1600">
                <a:solidFill>
                  <a:schemeClr val="dk1"/>
                </a:solidFill>
                <a:highlight>
                  <a:srgbClr val="FFFFFF"/>
                </a:highlight>
                <a:latin typeface="Calibri"/>
                <a:ea typeface="Calibri"/>
                <a:cs typeface="Calibri"/>
                <a:sym typeface="Calibri"/>
              </a:rPr>
              <a:t>The word migrant is defined in the </a:t>
            </a:r>
            <a:r>
              <a:rPr lang="en" sz="1600" u="sng">
                <a:solidFill>
                  <a:schemeClr val="dk1"/>
                </a:solidFill>
                <a:highlight>
                  <a:srgbClr val="FFFFFF"/>
                </a:highlight>
                <a:latin typeface="Calibri"/>
                <a:ea typeface="Calibri"/>
                <a:cs typeface="Calibri"/>
                <a:sym typeface="Calibri"/>
                <a:hlinkClick r:id="rId4"/>
              </a:rPr>
              <a:t>Oxford English Dictionary</a:t>
            </a:r>
            <a:r>
              <a:rPr lang="en" sz="1600">
                <a:solidFill>
                  <a:schemeClr val="dk1"/>
                </a:solidFill>
                <a:highlight>
                  <a:srgbClr val="FFFFFF"/>
                </a:highlight>
                <a:latin typeface="Calibri"/>
                <a:ea typeface="Calibri"/>
                <a:cs typeface="Calibri"/>
                <a:sym typeface="Calibri"/>
              </a:rPr>
              <a:t> as "one who moves, either temporarily or </a:t>
            </a:r>
            <a:r>
              <a:rPr lang="en" sz="1600" b="1">
                <a:solidFill>
                  <a:schemeClr val="dk1"/>
                </a:solidFill>
                <a:highlight>
                  <a:srgbClr val="FFFFFF"/>
                </a:highlight>
                <a:latin typeface="Calibri"/>
                <a:ea typeface="Calibri"/>
                <a:cs typeface="Calibri"/>
                <a:sym typeface="Calibri"/>
              </a:rPr>
              <a:t>1. ______________________ (PERMANENT)</a:t>
            </a:r>
            <a:r>
              <a:rPr lang="en" sz="1600">
                <a:solidFill>
                  <a:schemeClr val="dk1"/>
                </a:solidFill>
                <a:highlight>
                  <a:srgbClr val="FFFFFF"/>
                </a:highlight>
                <a:latin typeface="Calibri"/>
                <a:ea typeface="Calibri"/>
                <a:cs typeface="Calibri"/>
                <a:sym typeface="Calibri"/>
              </a:rPr>
              <a:t>, from one place, area, or country of </a:t>
            </a:r>
            <a:r>
              <a:rPr lang="en" sz="1600" b="1">
                <a:solidFill>
                  <a:schemeClr val="dk1"/>
                </a:solidFill>
                <a:highlight>
                  <a:srgbClr val="FFFFFF"/>
                </a:highlight>
                <a:latin typeface="Calibri"/>
                <a:ea typeface="Calibri"/>
                <a:cs typeface="Calibri"/>
                <a:sym typeface="Calibri"/>
              </a:rPr>
              <a:t>2. ______________________ (RESIDE)</a:t>
            </a:r>
            <a:r>
              <a:rPr lang="en" sz="1600">
                <a:solidFill>
                  <a:schemeClr val="dk1"/>
                </a:solidFill>
                <a:highlight>
                  <a:srgbClr val="FFFFFF"/>
                </a:highlight>
                <a:latin typeface="Calibri"/>
                <a:ea typeface="Calibri"/>
                <a:cs typeface="Calibri"/>
                <a:sym typeface="Calibri"/>
              </a:rPr>
              <a:t> to another".</a:t>
            </a:r>
            <a:endParaRPr sz="1600">
              <a:solidFill>
                <a:schemeClr val="dk1"/>
              </a:solidFill>
              <a:highlight>
                <a:srgbClr val="FFFFFF"/>
              </a:highlight>
              <a:latin typeface="Calibri"/>
              <a:ea typeface="Calibri"/>
              <a:cs typeface="Calibri"/>
              <a:sym typeface="Calibri"/>
            </a:endParaRPr>
          </a:p>
          <a:p>
            <a:pPr marL="0" lvl="0" indent="0" algn="just" rtl="0">
              <a:lnSpc>
                <a:spcPct val="150000"/>
              </a:lnSpc>
              <a:spcBef>
                <a:spcPts val="0"/>
              </a:spcBef>
              <a:spcAft>
                <a:spcPts val="0"/>
              </a:spcAft>
              <a:buClr>
                <a:schemeClr val="dk1"/>
              </a:buClr>
              <a:buSzPts val="1100"/>
              <a:buFont typeface="Arial"/>
              <a:buNone/>
            </a:pPr>
            <a:r>
              <a:rPr lang="en" sz="1600">
                <a:solidFill>
                  <a:schemeClr val="dk1"/>
                </a:solidFill>
                <a:highlight>
                  <a:srgbClr val="FFFFFF"/>
                </a:highlight>
                <a:latin typeface="Calibri"/>
                <a:ea typeface="Calibri"/>
                <a:cs typeface="Calibri"/>
                <a:sym typeface="Calibri"/>
              </a:rPr>
              <a:t> </a:t>
            </a:r>
            <a:endParaRPr sz="1600">
              <a:solidFill>
                <a:schemeClr val="dk1"/>
              </a:solidFill>
              <a:highlight>
                <a:srgbClr val="FFFFFF"/>
              </a:highlight>
              <a:latin typeface="Calibri"/>
              <a:ea typeface="Calibri"/>
              <a:cs typeface="Calibri"/>
              <a:sym typeface="Calibri"/>
            </a:endParaRPr>
          </a:p>
          <a:p>
            <a:pPr marL="0" lvl="0" indent="0" algn="just" rtl="0">
              <a:lnSpc>
                <a:spcPct val="150000"/>
              </a:lnSpc>
              <a:spcBef>
                <a:spcPts val="0"/>
              </a:spcBef>
              <a:spcAft>
                <a:spcPts val="0"/>
              </a:spcAft>
              <a:buClr>
                <a:schemeClr val="dk1"/>
              </a:buClr>
              <a:buSzPts val="1100"/>
              <a:buFont typeface="Arial"/>
              <a:buNone/>
            </a:pPr>
            <a:r>
              <a:rPr lang="en" sz="1600">
                <a:solidFill>
                  <a:schemeClr val="dk1"/>
                </a:solidFill>
                <a:highlight>
                  <a:srgbClr val="FFFFFF"/>
                </a:highlight>
                <a:latin typeface="Calibri"/>
                <a:ea typeface="Calibri"/>
                <a:cs typeface="Calibri"/>
                <a:sym typeface="Calibri"/>
              </a:rPr>
              <a:t>A refugee is, according to the </a:t>
            </a:r>
            <a:r>
              <a:rPr lang="en" sz="1600" u="sng">
                <a:solidFill>
                  <a:schemeClr val="dk1"/>
                </a:solidFill>
                <a:highlight>
                  <a:srgbClr val="FFFFFF"/>
                </a:highlight>
                <a:latin typeface="Calibri"/>
                <a:ea typeface="Calibri"/>
                <a:cs typeface="Calibri"/>
                <a:sym typeface="Calibri"/>
                <a:hlinkClick r:id="rId5"/>
              </a:rPr>
              <a:t>1951 Refugee Convention</a:t>
            </a:r>
            <a:r>
              <a:rPr lang="en" sz="1600">
                <a:solidFill>
                  <a:schemeClr val="dk1"/>
                </a:solidFill>
                <a:highlight>
                  <a:srgbClr val="FFFFFF"/>
                </a:highlight>
                <a:latin typeface="Calibri"/>
                <a:ea typeface="Calibri"/>
                <a:cs typeface="Calibri"/>
                <a:sym typeface="Calibri"/>
              </a:rPr>
              <a:t>, any person who "owing to a well-founded fear" of </a:t>
            </a:r>
            <a:r>
              <a:rPr lang="en" sz="1600" b="1">
                <a:solidFill>
                  <a:schemeClr val="dk1"/>
                </a:solidFill>
                <a:highlight>
                  <a:srgbClr val="FFFFFF"/>
                </a:highlight>
                <a:latin typeface="Calibri"/>
                <a:ea typeface="Calibri"/>
                <a:cs typeface="Calibri"/>
                <a:sym typeface="Calibri"/>
              </a:rPr>
              <a:t>3. ______________________  (PERSECUTE</a:t>
            </a:r>
            <a:r>
              <a:rPr lang="en" sz="1600">
                <a:solidFill>
                  <a:schemeClr val="dk1"/>
                </a:solidFill>
                <a:highlight>
                  <a:srgbClr val="FFFFFF"/>
                </a:highlight>
                <a:latin typeface="Calibri"/>
                <a:ea typeface="Calibri"/>
                <a:cs typeface="Calibri"/>
                <a:sym typeface="Calibri"/>
              </a:rPr>
              <a:t>) is outside their country of nationality and "unable" or "unwilling" to seek the protection of that country. To gain the status, one has to go through the legal process of claiming asylum.</a:t>
            </a:r>
            <a:endParaRPr sz="1600">
              <a:solidFill>
                <a:schemeClr val="dk1"/>
              </a:solidFill>
              <a:highlight>
                <a:srgbClr val="FFFFFF"/>
              </a:highlight>
              <a:latin typeface="Calibri"/>
              <a:ea typeface="Calibri"/>
              <a:cs typeface="Calibri"/>
              <a:sym typeface="Calibri"/>
            </a:endParaRPr>
          </a:p>
          <a:p>
            <a:pPr marL="0" lvl="0" indent="0" algn="just" rtl="0">
              <a:lnSpc>
                <a:spcPct val="150000"/>
              </a:lnSpc>
              <a:spcBef>
                <a:spcPts val="1400"/>
              </a:spcBef>
              <a:spcAft>
                <a:spcPts val="0"/>
              </a:spcAft>
              <a:buClr>
                <a:schemeClr val="dk1"/>
              </a:buClr>
              <a:buSzPts val="1100"/>
              <a:buFont typeface="Arial"/>
              <a:buNone/>
            </a:pPr>
            <a:r>
              <a:rPr lang="en" sz="1600">
                <a:solidFill>
                  <a:schemeClr val="dk1"/>
                </a:solidFill>
                <a:highlight>
                  <a:srgbClr val="FFFFFF"/>
                </a:highlight>
                <a:latin typeface="Calibri"/>
                <a:ea typeface="Calibri"/>
                <a:cs typeface="Calibri"/>
                <a:sym typeface="Calibri"/>
              </a:rPr>
              <a:t>The word migrant has </a:t>
            </a:r>
            <a:r>
              <a:rPr lang="en" sz="1600" b="1">
                <a:solidFill>
                  <a:schemeClr val="dk1"/>
                </a:solidFill>
                <a:highlight>
                  <a:srgbClr val="FFFFFF"/>
                </a:highlight>
                <a:latin typeface="Calibri"/>
                <a:ea typeface="Calibri"/>
                <a:cs typeface="Calibri"/>
                <a:sym typeface="Calibri"/>
              </a:rPr>
              <a:t>4. ______________________ (TRADITION)</a:t>
            </a:r>
            <a:r>
              <a:rPr lang="en" sz="1600">
                <a:solidFill>
                  <a:schemeClr val="dk1"/>
                </a:solidFill>
                <a:highlight>
                  <a:srgbClr val="FFFFFF"/>
                </a:highlight>
                <a:latin typeface="Calibri"/>
                <a:ea typeface="Calibri"/>
                <a:cs typeface="Calibri"/>
                <a:sym typeface="Calibri"/>
              </a:rPr>
              <a:t> been considered a neutral term, but some criticise the BBC and other media for using a word they say implies something </a:t>
            </a:r>
            <a:r>
              <a:rPr lang="en" sz="1600" b="1">
                <a:solidFill>
                  <a:schemeClr val="dk1"/>
                </a:solidFill>
                <a:highlight>
                  <a:srgbClr val="FFFFFF"/>
                </a:highlight>
                <a:latin typeface="Calibri"/>
                <a:ea typeface="Calibri"/>
                <a:cs typeface="Calibri"/>
                <a:sym typeface="Calibri"/>
              </a:rPr>
              <a:t>5. ______________________ (VOLUNTEER)</a:t>
            </a:r>
            <a:r>
              <a:rPr lang="en" sz="1600">
                <a:solidFill>
                  <a:schemeClr val="dk1"/>
                </a:solidFill>
                <a:highlight>
                  <a:srgbClr val="FFFFFF"/>
                </a:highlight>
                <a:latin typeface="Calibri"/>
                <a:ea typeface="Calibri"/>
                <a:cs typeface="Calibri"/>
                <a:sym typeface="Calibri"/>
              </a:rPr>
              <a:t> , and should not be applied to people fleeing danger</a:t>
            </a:r>
            <a:r>
              <a:rPr lang="en" sz="1600">
                <a:solidFill>
                  <a:srgbClr val="404040"/>
                </a:solidFill>
                <a:highlight>
                  <a:srgbClr val="FFFFFF"/>
                </a:highlight>
                <a:latin typeface="Calibri"/>
                <a:ea typeface="Calibri"/>
                <a:cs typeface="Calibri"/>
                <a:sym typeface="Calibri"/>
              </a:rPr>
              <a:t>.</a:t>
            </a:r>
            <a:endParaRPr sz="1600">
              <a:solidFill>
                <a:srgbClr val="404040"/>
              </a:solidFill>
              <a:highlight>
                <a:srgbClr val="FFFFFF"/>
              </a:highlight>
              <a:latin typeface="Calibri"/>
              <a:ea typeface="Calibri"/>
              <a:cs typeface="Calibri"/>
              <a:sym typeface="Calibri"/>
            </a:endParaRPr>
          </a:p>
          <a:p>
            <a:pPr marL="0" lvl="0" indent="0" rtl="0">
              <a:spcBef>
                <a:spcPts val="0"/>
              </a:spcBef>
              <a:spcAft>
                <a:spcPts val="160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546450" y="4699500"/>
            <a:ext cx="8374500" cy="225300"/>
          </a:xfrm>
          <a:prstGeom prst="rect">
            <a:avLst/>
          </a:prstGeom>
        </p:spPr>
        <p:txBody>
          <a:bodyPr spcFirstLastPara="1" wrap="square" lIns="91425" tIns="91425" rIns="91425" bIns="91425" anchor="t" anchorCtr="0">
            <a:noAutofit/>
          </a:bodyPr>
          <a:lstStyle/>
          <a:p>
            <a:pPr marL="0" lvl="0" indent="0" algn="r" rtl="0">
              <a:lnSpc>
                <a:spcPct val="109090"/>
              </a:lnSpc>
              <a:spcBef>
                <a:spcPts val="0"/>
              </a:spcBef>
              <a:spcAft>
                <a:spcPts val="0"/>
              </a:spcAft>
              <a:buNone/>
            </a:pPr>
            <a:r>
              <a:rPr lang="en" sz="800" i="1">
                <a:solidFill>
                  <a:srgbClr val="404040"/>
                </a:solidFill>
                <a:highlight>
                  <a:srgbClr val="FFFFFF"/>
                </a:highlight>
                <a:latin typeface="Times New Roman"/>
                <a:ea typeface="Times New Roman"/>
                <a:cs typeface="Times New Roman"/>
                <a:sym typeface="Times New Roman"/>
              </a:rPr>
              <a:t>Adapted from</a:t>
            </a:r>
            <a:r>
              <a:rPr lang="en" sz="800" i="1">
                <a:solidFill>
                  <a:srgbClr val="404040"/>
                </a:solidFill>
                <a:highlight>
                  <a:srgbClr val="FFFFFF"/>
                </a:highlight>
                <a:uFill>
                  <a:noFill/>
                </a:uFill>
                <a:latin typeface="Times New Roman"/>
                <a:ea typeface="Times New Roman"/>
                <a:cs typeface="Times New Roman"/>
                <a:sym typeface="Times New Roman"/>
                <a:hlinkClick r:id="rId3"/>
              </a:rPr>
              <a:t> </a:t>
            </a:r>
            <a:r>
              <a:rPr lang="en" sz="800" i="1" u="sng">
                <a:solidFill>
                  <a:schemeClr val="hlink"/>
                </a:solidFill>
                <a:highlight>
                  <a:srgbClr val="FFFFFF"/>
                </a:highlight>
                <a:latin typeface="Times New Roman"/>
                <a:ea typeface="Times New Roman"/>
                <a:cs typeface="Times New Roman"/>
                <a:sym typeface="Times New Roman"/>
                <a:hlinkClick r:id="rId3"/>
              </a:rPr>
              <a:t>http://www.bbc.com/news/world-europe-34142512</a:t>
            </a:r>
            <a:r>
              <a:rPr lang="en" sz="800" i="1">
                <a:solidFill>
                  <a:srgbClr val="404040"/>
                </a:solidFill>
                <a:highlight>
                  <a:srgbClr val="FFFFFF"/>
                </a:highlight>
                <a:latin typeface="Times New Roman"/>
                <a:ea typeface="Times New Roman"/>
                <a:cs typeface="Times New Roman"/>
                <a:sym typeface="Times New Roman"/>
              </a:rPr>
              <a:t> (3/9/2015)</a:t>
            </a:r>
            <a:endParaRPr sz="800" i="1">
              <a:solidFill>
                <a:srgbClr val="404040"/>
              </a:solidFill>
              <a:highlight>
                <a:srgbClr val="FFFFFF"/>
              </a:highlight>
              <a:latin typeface="Times New Roman"/>
              <a:ea typeface="Times New Roman"/>
              <a:cs typeface="Times New Roman"/>
              <a:sym typeface="Times New Roman"/>
            </a:endParaRPr>
          </a:p>
          <a:p>
            <a:pPr marL="0" lvl="0" indent="0" algn="r" rtl="0">
              <a:spcBef>
                <a:spcPts val="0"/>
              </a:spcBef>
              <a:spcAft>
                <a:spcPts val="0"/>
              </a:spcAft>
              <a:buNone/>
            </a:pPr>
            <a:endParaRPr/>
          </a:p>
        </p:txBody>
      </p:sp>
      <p:sp>
        <p:nvSpPr>
          <p:cNvPr id="73" name="Shape 73"/>
          <p:cNvSpPr txBox="1">
            <a:spLocks noGrp="1"/>
          </p:cNvSpPr>
          <p:nvPr>
            <p:ph type="body" idx="1"/>
          </p:nvPr>
        </p:nvSpPr>
        <p:spPr>
          <a:xfrm>
            <a:off x="491800" y="396200"/>
            <a:ext cx="8313000" cy="4228200"/>
          </a:xfrm>
          <a:prstGeom prst="rect">
            <a:avLst/>
          </a:prstGeom>
        </p:spPr>
        <p:txBody>
          <a:bodyPr spcFirstLastPara="1" wrap="square" lIns="91425" tIns="91425" rIns="91425" bIns="91425" anchor="t" anchorCtr="0">
            <a:noAutofit/>
          </a:bodyPr>
          <a:lstStyle/>
          <a:p>
            <a:pPr marL="0" lvl="0" indent="0" algn="just" rtl="0">
              <a:lnSpc>
                <a:spcPct val="150000"/>
              </a:lnSpc>
              <a:spcBef>
                <a:spcPts val="0"/>
              </a:spcBef>
              <a:spcAft>
                <a:spcPts val="0"/>
              </a:spcAft>
              <a:buNone/>
            </a:pPr>
            <a:r>
              <a:rPr lang="en" sz="1600">
                <a:solidFill>
                  <a:schemeClr val="dk1"/>
                </a:solidFill>
                <a:highlight>
                  <a:srgbClr val="FFFFFF"/>
                </a:highlight>
                <a:latin typeface="Calibri"/>
                <a:ea typeface="Calibri"/>
                <a:cs typeface="Calibri"/>
                <a:sym typeface="Calibri"/>
              </a:rPr>
              <a:t>The word migrant is defined in the </a:t>
            </a:r>
            <a:r>
              <a:rPr lang="en" sz="1600" u="sng">
                <a:solidFill>
                  <a:schemeClr val="dk1"/>
                </a:solidFill>
                <a:highlight>
                  <a:srgbClr val="FFFFFF"/>
                </a:highlight>
                <a:latin typeface="Calibri"/>
                <a:ea typeface="Calibri"/>
                <a:cs typeface="Calibri"/>
                <a:sym typeface="Calibri"/>
                <a:hlinkClick r:id="rId4"/>
              </a:rPr>
              <a:t>Oxford English Dictionary</a:t>
            </a:r>
            <a:r>
              <a:rPr lang="en" sz="1600">
                <a:solidFill>
                  <a:schemeClr val="dk1"/>
                </a:solidFill>
                <a:highlight>
                  <a:srgbClr val="FFFFFF"/>
                </a:highlight>
                <a:latin typeface="Calibri"/>
                <a:ea typeface="Calibri"/>
                <a:cs typeface="Calibri"/>
                <a:sym typeface="Calibri"/>
              </a:rPr>
              <a:t> as "one who moves, either temporarily or </a:t>
            </a:r>
            <a:r>
              <a:rPr lang="en" sz="1600" b="1">
                <a:solidFill>
                  <a:srgbClr val="FF0000"/>
                </a:solidFill>
                <a:highlight>
                  <a:srgbClr val="FFFFFF"/>
                </a:highlight>
                <a:latin typeface="Calibri"/>
                <a:ea typeface="Calibri"/>
                <a:cs typeface="Calibri"/>
                <a:sym typeface="Calibri"/>
              </a:rPr>
              <a:t>1. </a:t>
            </a:r>
            <a:r>
              <a:rPr lang="en" sz="1600" b="1" u="sng">
                <a:solidFill>
                  <a:srgbClr val="FF0000"/>
                </a:solidFill>
                <a:highlight>
                  <a:srgbClr val="FFFFFF"/>
                </a:highlight>
                <a:latin typeface="Calibri"/>
                <a:ea typeface="Calibri"/>
                <a:cs typeface="Calibri"/>
                <a:sym typeface="Calibri"/>
              </a:rPr>
              <a:t>permanently</a:t>
            </a:r>
            <a:r>
              <a:rPr lang="en" sz="1600">
                <a:solidFill>
                  <a:schemeClr val="dk1"/>
                </a:solidFill>
                <a:highlight>
                  <a:srgbClr val="FFFFFF"/>
                </a:highlight>
                <a:latin typeface="Calibri"/>
                <a:ea typeface="Calibri"/>
                <a:cs typeface="Calibri"/>
                <a:sym typeface="Calibri"/>
              </a:rPr>
              <a:t>(</a:t>
            </a:r>
            <a:r>
              <a:rPr lang="en" sz="1600" b="1">
                <a:solidFill>
                  <a:schemeClr val="dk1"/>
                </a:solidFill>
                <a:highlight>
                  <a:srgbClr val="FFFFFF"/>
                </a:highlight>
                <a:latin typeface="Calibri"/>
                <a:ea typeface="Calibri"/>
                <a:cs typeface="Calibri"/>
                <a:sym typeface="Calibri"/>
              </a:rPr>
              <a:t>PERMANENT</a:t>
            </a:r>
            <a:r>
              <a:rPr lang="en" sz="1600">
                <a:solidFill>
                  <a:schemeClr val="dk1"/>
                </a:solidFill>
                <a:highlight>
                  <a:srgbClr val="FFFFFF"/>
                </a:highlight>
                <a:latin typeface="Calibri"/>
                <a:ea typeface="Calibri"/>
                <a:cs typeface="Calibri"/>
                <a:sym typeface="Calibri"/>
              </a:rPr>
              <a:t>), from one place, area, or country of </a:t>
            </a:r>
            <a:r>
              <a:rPr lang="en" sz="1600" b="1" u="sng">
                <a:solidFill>
                  <a:srgbClr val="FF0000"/>
                </a:solidFill>
                <a:highlight>
                  <a:srgbClr val="FFFFFF"/>
                </a:highlight>
                <a:latin typeface="Calibri"/>
                <a:ea typeface="Calibri"/>
                <a:cs typeface="Calibri"/>
                <a:sym typeface="Calibri"/>
              </a:rPr>
              <a:t>2. residence</a:t>
            </a:r>
            <a:r>
              <a:rPr lang="en" sz="1600" b="1">
                <a:solidFill>
                  <a:schemeClr val="dk1"/>
                </a:solidFill>
                <a:highlight>
                  <a:srgbClr val="FFFFFF"/>
                </a:highlight>
                <a:latin typeface="Calibri"/>
                <a:ea typeface="Calibri"/>
                <a:cs typeface="Calibri"/>
                <a:sym typeface="Calibri"/>
              </a:rPr>
              <a:t> (RESIDE) </a:t>
            </a:r>
            <a:r>
              <a:rPr lang="en" sz="1600">
                <a:solidFill>
                  <a:schemeClr val="dk1"/>
                </a:solidFill>
                <a:highlight>
                  <a:srgbClr val="FFFFFF"/>
                </a:highlight>
                <a:latin typeface="Calibri"/>
                <a:ea typeface="Calibri"/>
                <a:cs typeface="Calibri"/>
                <a:sym typeface="Calibri"/>
              </a:rPr>
              <a:t>to another".</a:t>
            </a:r>
            <a:endParaRPr sz="1600">
              <a:solidFill>
                <a:schemeClr val="dk1"/>
              </a:solidFill>
              <a:highlight>
                <a:srgbClr val="FFFFFF"/>
              </a:highlight>
              <a:latin typeface="Calibri"/>
              <a:ea typeface="Calibri"/>
              <a:cs typeface="Calibri"/>
              <a:sym typeface="Calibri"/>
            </a:endParaRPr>
          </a:p>
          <a:p>
            <a:pPr marL="0" lvl="0" indent="0" algn="just" rtl="0">
              <a:lnSpc>
                <a:spcPct val="150000"/>
              </a:lnSpc>
              <a:spcBef>
                <a:spcPts val="0"/>
              </a:spcBef>
              <a:spcAft>
                <a:spcPts val="0"/>
              </a:spcAft>
              <a:buNone/>
            </a:pPr>
            <a:r>
              <a:rPr lang="en" sz="1600">
                <a:solidFill>
                  <a:schemeClr val="dk1"/>
                </a:solidFill>
                <a:highlight>
                  <a:srgbClr val="FFFFFF"/>
                </a:highlight>
                <a:latin typeface="Calibri"/>
                <a:ea typeface="Calibri"/>
                <a:cs typeface="Calibri"/>
                <a:sym typeface="Calibri"/>
              </a:rPr>
              <a:t> </a:t>
            </a:r>
            <a:endParaRPr sz="1600">
              <a:solidFill>
                <a:schemeClr val="dk1"/>
              </a:solidFill>
              <a:highlight>
                <a:srgbClr val="FFFFFF"/>
              </a:highlight>
              <a:latin typeface="Calibri"/>
              <a:ea typeface="Calibri"/>
              <a:cs typeface="Calibri"/>
              <a:sym typeface="Calibri"/>
            </a:endParaRPr>
          </a:p>
          <a:p>
            <a:pPr marL="0" lvl="0" indent="0" algn="just" rtl="0">
              <a:lnSpc>
                <a:spcPct val="150000"/>
              </a:lnSpc>
              <a:spcBef>
                <a:spcPts val="0"/>
              </a:spcBef>
              <a:spcAft>
                <a:spcPts val="0"/>
              </a:spcAft>
              <a:buNone/>
            </a:pPr>
            <a:r>
              <a:rPr lang="en" sz="1600">
                <a:solidFill>
                  <a:schemeClr val="dk1"/>
                </a:solidFill>
                <a:highlight>
                  <a:srgbClr val="FFFFFF"/>
                </a:highlight>
                <a:latin typeface="Calibri"/>
                <a:ea typeface="Calibri"/>
                <a:cs typeface="Calibri"/>
                <a:sym typeface="Calibri"/>
              </a:rPr>
              <a:t>A refugee is, according to the </a:t>
            </a:r>
            <a:r>
              <a:rPr lang="en" sz="1600" u="sng">
                <a:solidFill>
                  <a:schemeClr val="dk1"/>
                </a:solidFill>
                <a:highlight>
                  <a:srgbClr val="FFFFFF"/>
                </a:highlight>
                <a:latin typeface="Calibri"/>
                <a:ea typeface="Calibri"/>
                <a:cs typeface="Calibri"/>
                <a:sym typeface="Calibri"/>
                <a:hlinkClick r:id="rId5"/>
              </a:rPr>
              <a:t>1951 Refugee Convention</a:t>
            </a:r>
            <a:r>
              <a:rPr lang="en" sz="1600">
                <a:solidFill>
                  <a:schemeClr val="dk1"/>
                </a:solidFill>
                <a:highlight>
                  <a:srgbClr val="FFFFFF"/>
                </a:highlight>
                <a:latin typeface="Calibri"/>
                <a:ea typeface="Calibri"/>
                <a:cs typeface="Calibri"/>
                <a:sym typeface="Calibri"/>
              </a:rPr>
              <a:t>, any person who "owing to a well-founded fear" of </a:t>
            </a:r>
            <a:r>
              <a:rPr lang="en" sz="1600" b="1" u="sng">
                <a:solidFill>
                  <a:srgbClr val="FF0000"/>
                </a:solidFill>
                <a:highlight>
                  <a:srgbClr val="FFFFFF"/>
                </a:highlight>
                <a:latin typeface="Calibri"/>
                <a:ea typeface="Calibri"/>
                <a:cs typeface="Calibri"/>
                <a:sym typeface="Calibri"/>
              </a:rPr>
              <a:t>3. persecution</a:t>
            </a:r>
            <a:r>
              <a:rPr lang="en" sz="1600" b="1">
                <a:solidFill>
                  <a:schemeClr val="dk1"/>
                </a:solidFill>
                <a:highlight>
                  <a:srgbClr val="FFFFFF"/>
                </a:highlight>
                <a:latin typeface="Calibri"/>
                <a:ea typeface="Calibri"/>
                <a:cs typeface="Calibri"/>
                <a:sym typeface="Calibri"/>
              </a:rPr>
              <a:t> (PERSECUTE</a:t>
            </a:r>
            <a:r>
              <a:rPr lang="en" sz="1600">
                <a:solidFill>
                  <a:schemeClr val="dk1"/>
                </a:solidFill>
                <a:highlight>
                  <a:srgbClr val="FFFFFF"/>
                </a:highlight>
                <a:latin typeface="Calibri"/>
                <a:ea typeface="Calibri"/>
                <a:cs typeface="Calibri"/>
                <a:sym typeface="Calibri"/>
              </a:rPr>
              <a:t>) is outside their country of nationality and "unable" or "unwilling" to seek the protection of that country. To gain the status, one has to go through the legal process of claiming asylum.</a:t>
            </a:r>
            <a:endParaRPr sz="1600">
              <a:solidFill>
                <a:schemeClr val="dk1"/>
              </a:solidFill>
              <a:highlight>
                <a:srgbClr val="FFFFFF"/>
              </a:highlight>
              <a:latin typeface="Calibri"/>
              <a:ea typeface="Calibri"/>
              <a:cs typeface="Calibri"/>
              <a:sym typeface="Calibri"/>
            </a:endParaRPr>
          </a:p>
          <a:p>
            <a:pPr marL="0" lvl="0" indent="0" algn="just" rtl="0">
              <a:lnSpc>
                <a:spcPct val="150000"/>
              </a:lnSpc>
              <a:spcBef>
                <a:spcPts val="1400"/>
              </a:spcBef>
              <a:spcAft>
                <a:spcPts val="0"/>
              </a:spcAft>
              <a:buNone/>
            </a:pPr>
            <a:r>
              <a:rPr lang="en" sz="1600">
                <a:solidFill>
                  <a:schemeClr val="dk1"/>
                </a:solidFill>
                <a:highlight>
                  <a:srgbClr val="FFFFFF"/>
                </a:highlight>
                <a:latin typeface="Calibri"/>
                <a:ea typeface="Calibri"/>
                <a:cs typeface="Calibri"/>
                <a:sym typeface="Calibri"/>
              </a:rPr>
              <a:t>The word migrant has </a:t>
            </a:r>
            <a:r>
              <a:rPr lang="en" sz="1600" b="1" u="sng">
                <a:solidFill>
                  <a:srgbClr val="FF0000"/>
                </a:solidFill>
                <a:highlight>
                  <a:srgbClr val="FFFFFF"/>
                </a:highlight>
                <a:latin typeface="Calibri"/>
                <a:ea typeface="Calibri"/>
                <a:cs typeface="Calibri"/>
                <a:sym typeface="Calibri"/>
              </a:rPr>
              <a:t>4. traditionally</a:t>
            </a:r>
            <a:r>
              <a:rPr lang="en" sz="1600" b="1">
                <a:solidFill>
                  <a:schemeClr val="dk1"/>
                </a:solidFill>
                <a:highlight>
                  <a:srgbClr val="FFFFFF"/>
                </a:highlight>
                <a:latin typeface="Calibri"/>
                <a:ea typeface="Calibri"/>
                <a:cs typeface="Calibri"/>
                <a:sym typeface="Calibri"/>
              </a:rPr>
              <a:t> (TRADITION)</a:t>
            </a:r>
            <a:r>
              <a:rPr lang="en" sz="1600">
                <a:solidFill>
                  <a:schemeClr val="dk1"/>
                </a:solidFill>
                <a:highlight>
                  <a:srgbClr val="FFFFFF"/>
                </a:highlight>
                <a:latin typeface="Calibri"/>
                <a:ea typeface="Calibri"/>
                <a:cs typeface="Calibri"/>
                <a:sym typeface="Calibri"/>
              </a:rPr>
              <a:t> been considered a neutral term, but some criticise the BBC and other media for using a word they say implies something </a:t>
            </a:r>
            <a:r>
              <a:rPr lang="en" sz="1600" b="1" u="sng">
                <a:solidFill>
                  <a:srgbClr val="FF0000"/>
                </a:solidFill>
                <a:highlight>
                  <a:srgbClr val="FFFFFF"/>
                </a:highlight>
                <a:latin typeface="Calibri"/>
                <a:ea typeface="Calibri"/>
                <a:cs typeface="Calibri"/>
                <a:sym typeface="Calibri"/>
              </a:rPr>
              <a:t>5. voluntary</a:t>
            </a:r>
            <a:r>
              <a:rPr lang="en" sz="1600" b="1">
                <a:solidFill>
                  <a:schemeClr val="dk1"/>
                </a:solidFill>
                <a:highlight>
                  <a:srgbClr val="FFFFFF"/>
                </a:highlight>
                <a:latin typeface="Calibri"/>
                <a:ea typeface="Calibri"/>
                <a:cs typeface="Calibri"/>
                <a:sym typeface="Calibri"/>
              </a:rPr>
              <a:t> (VOLUNTEER)</a:t>
            </a:r>
            <a:r>
              <a:rPr lang="en" sz="1600">
                <a:solidFill>
                  <a:schemeClr val="dk1"/>
                </a:solidFill>
                <a:highlight>
                  <a:srgbClr val="FFFFFF"/>
                </a:highlight>
                <a:latin typeface="Calibri"/>
                <a:ea typeface="Calibri"/>
                <a:cs typeface="Calibri"/>
                <a:sym typeface="Calibri"/>
              </a:rPr>
              <a:t> , and should not be applied to people fleeing danger</a:t>
            </a:r>
            <a:r>
              <a:rPr lang="en" sz="1600">
                <a:solidFill>
                  <a:srgbClr val="404040"/>
                </a:solidFill>
                <a:highlight>
                  <a:srgbClr val="FFFFFF"/>
                </a:highlight>
                <a:latin typeface="Calibri"/>
                <a:ea typeface="Calibri"/>
                <a:cs typeface="Calibri"/>
                <a:sym typeface="Calibri"/>
              </a:rPr>
              <a:t>.</a:t>
            </a:r>
            <a:endParaRPr sz="1600">
              <a:solidFill>
                <a:srgbClr val="404040"/>
              </a:solidFill>
              <a:highlight>
                <a:srgbClr val="FFFFFF"/>
              </a:highlight>
              <a:latin typeface="Calibri"/>
              <a:ea typeface="Calibri"/>
              <a:cs typeface="Calibri"/>
              <a:sym typeface="Calibri"/>
            </a:endParaRPr>
          </a:p>
          <a:p>
            <a:pPr marL="0" lvl="0" indent="0" rtl="0">
              <a:spcBef>
                <a:spcPts val="0"/>
              </a:spcBef>
              <a:spcAft>
                <a:spcPts val="1600"/>
              </a:spcAft>
              <a:buNone/>
            </a:pP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419</Words>
  <Application>Microsoft Office PowerPoint</Application>
  <PresentationFormat>Předvádění na obrazovce (16:9)</PresentationFormat>
  <Paragraphs>22</Paragraphs>
  <Slides>4</Slides>
  <Notes>4</Notes>
  <HiddenSlides>0</HiddenSlides>
  <MMClips>0</MMClips>
  <ScaleCrop>false</ScaleCrop>
  <HeadingPairs>
    <vt:vector size="4" baseType="variant">
      <vt:variant>
        <vt:lpstr>Motiv</vt:lpstr>
      </vt:variant>
      <vt:variant>
        <vt:i4>1</vt:i4>
      </vt:variant>
      <vt:variant>
        <vt:lpstr>Nadpisy snímků</vt:lpstr>
      </vt:variant>
      <vt:variant>
        <vt:i4>4</vt:i4>
      </vt:variant>
    </vt:vector>
  </HeadingPairs>
  <TitlesOfParts>
    <vt:vector size="5" baseType="lpstr">
      <vt:lpstr>Simple Light</vt:lpstr>
      <vt:lpstr>migration</vt:lpstr>
      <vt:lpstr>Prezentace aplikace PowerPoint</vt:lpstr>
      <vt:lpstr>Adapted from http://www.bbc.com/news/world-europe-34142512 (3/9/2015) </vt:lpstr>
      <vt:lpstr>Adapted from http://www.bbc.com/news/world-europe-34142512 (3/9/2015)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migration</dc:title>
  <dc:creator>CJV</dc:creator>
  <cp:lastModifiedBy>CJV</cp:lastModifiedBy>
  <cp:revision>1</cp:revision>
  <dcterms:modified xsi:type="dcterms:W3CDTF">2018-07-03T10:47:08Z</dcterms:modified>
</cp:coreProperties>
</file>