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7" d="100"/>
          <a:sy n="157" d="100"/>
        </p:scale>
        <p:origin x="-282"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9951947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globalisation</a:t>
            </a:r>
            <a:endParaRPr/>
          </a:p>
        </p:txBody>
      </p:sp>
      <p:sp>
        <p:nvSpPr>
          <p:cNvPr id="55" name="Shape 5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16th April 2018</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running dictation</a:t>
            </a:r>
            <a:endParaRPr b="1"/>
          </a:p>
        </p:txBody>
      </p:sp>
      <p:sp>
        <p:nvSpPr>
          <p:cNvPr id="61" name="Shape 6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running dictation</a:t>
            </a:r>
            <a:endParaRPr b="1"/>
          </a:p>
        </p:txBody>
      </p:sp>
      <p:sp>
        <p:nvSpPr>
          <p:cNvPr id="67" name="Shape 6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b="1">
                <a:solidFill>
                  <a:schemeClr val="dk1"/>
                </a:solidFill>
                <a:highlight>
                  <a:srgbClr val="FFFFFF"/>
                </a:highlight>
              </a:rPr>
              <a:t>Global education </a:t>
            </a:r>
            <a:r>
              <a:rPr lang="en">
                <a:solidFill>
                  <a:schemeClr val="dk1"/>
                </a:solidFill>
                <a:highlight>
                  <a:srgbClr val="FFFFFF"/>
                </a:highlight>
              </a:rPr>
              <a:t>is a creative approach of bringing about change in our ______.</a:t>
            </a:r>
            <a:endParaRPr>
              <a:solidFill>
                <a:schemeClr val="dk1"/>
              </a:solidFill>
              <a:highlight>
                <a:srgbClr val="FFFFFF"/>
              </a:highlight>
            </a:endParaRPr>
          </a:p>
          <a:p>
            <a:pPr marL="0" lvl="0" indent="0" algn="just" rtl="0">
              <a:spcBef>
                <a:spcPts val="1700"/>
              </a:spcBef>
              <a:spcAft>
                <a:spcPts val="0"/>
              </a:spcAft>
              <a:buNone/>
            </a:pPr>
            <a:r>
              <a:rPr lang="en" b="1">
                <a:solidFill>
                  <a:schemeClr val="dk1"/>
                </a:solidFill>
                <a:highlight>
                  <a:srgbClr val="FFFFFF"/>
                </a:highlight>
              </a:rPr>
              <a:t>Global education</a:t>
            </a:r>
            <a:r>
              <a:rPr lang="en">
                <a:solidFill>
                  <a:schemeClr val="dk1"/>
                </a:solidFill>
                <a:highlight>
                  <a:srgbClr val="FFFFFF"/>
                </a:highlight>
              </a:rPr>
              <a:t> is an active learning  ______ based on the universal values of tolerance, solidarity, equality, justice,  ______, co-operation and non-violence.</a:t>
            </a:r>
            <a:endParaRPr>
              <a:solidFill>
                <a:schemeClr val="dk1"/>
              </a:solidFill>
              <a:highlight>
                <a:srgbClr val="FFFFFF"/>
              </a:highlight>
            </a:endParaRPr>
          </a:p>
          <a:p>
            <a:pPr marL="0" lvl="0" indent="0" algn="just" rtl="0">
              <a:spcBef>
                <a:spcPts val="1700"/>
              </a:spcBef>
              <a:spcAft>
                <a:spcPts val="0"/>
              </a:spcAft>
              <a:buNone/>
            </a:pPr>
            <a:r>
              <a:rPr lang="en" b="1">
                <a:solidFill>
                  <a:schemeClr val="dk1"/>
                </a:solidFill>
                <a:highlight>
                  <a:srgbClr val="FFFFFF"/>
                </a:highlight>
              </a:rPr>
              <a:t>Global education</a:t>
            </a:r>
            <a:r>
              <a:rPr lang="en">
                <a:solidFill>
                  <a:schemeClr val="dk1"/>
                </a:solidFill>
                <a:highlight>
                  <a:srgbClr val="FFFFFF"/>
                </a:highlight>
              </a:rPr>
              <a:t> begins with raising awareness of global challenges such as poverty or the inequailites caused by the  ______ distribution of resources, environmental degradation, violent conflicts or human rights, thus creating deeper understanding of the  ______ of the underlying causes. It aims to change people‘s  ______ by them reflecting on their own roles in the world. </a:t>
            </a:r>
            <a:r>
              <a:rPr lang="en" b="1">
                <a:solidFill>
                  <a:schemeClr val="dk1"/>
                </a:solidFill>
                <a:highlight>
                  <a:srgbClr val="FFFFFF"/>
                </a:highlight>
              </a:rPr>
              <a:t>Global education motivates and </a:t>
            </a:r>
            <a:r>
              <a:rPr lang="en">
                <a:solidFill>
                  <a:schemeClr val="dk1"/>
                </a:solidFill>
                <a:highlight>
                  <a:srgbClr val="FFFFFF"/>
                </a:highlight>
              </a:rPr>
              <a:t> ______</a:t>
            </a:r>
            <a:r>
              <a:rPr lang="en" b="1">
                <a:solidFill>
                  <a:schemeClr val="dk1"/>
                </a:solidFill>
                <a:highlight>
                  <a:srgbClr val="FFFFFF"/>
                </a:highlight>
              </a:rPr>
              <a:t> people to become active, responsible global citizens.</a:t>
            </a:r>
            <a:endParaRPr b="1">
              <a:solidFill>
                <a:schemeClr val="dk1"/>
              </a:solidFill>
              <a:highlight>
                <a:srgbClr val="FFFFFF"/>
              </a:highlight>
            </a:endParaRPr>
          </a:p>
          <a:p>
            <a:pPr marL="0" lvl="0" indent="0" rtl="0">
              <a:spcBef>
                <a:spcPts val="17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Global education</a:t>
            </a:r>
            <a:endParaRPr b="1"/>
          </a:p>
        </p:txBody>
      </p:sp>
      <p:sp>
        <p:nvSpPr>
          <p:cNvPr id="73" name="Shape 7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b="1">
                <a:solidFill>
                  <a:schemeClr val="dk1"/>
                </a:solidFill>
                <a:highlight>
                  <a:srgbClr val="FFFFFF"/>
                </a:highlight>
              </a:rPr>
              <a:t>Global education </a:t>
            </a:r>
            <a:r>
              <a:rPr lang="en">
                <a:solidFill>
                  <a:schemeClr val="dk1"/>
                </a:solidFill>
                <a:highlight>
                  <a:srgbClr val="FFFFFF"/>
                </a:highlight>
              </a:rPr>
              <a:t>is a creative approach of bringing about change in our society.</a:t>
            </a:r>
            <a:endParaRPr>
              <a:solidFill>
                <a:schemeClr val="dk1"/>
              </a:solidFill>
              <a:highlight>
                <a:srgbClr val="FFFFFF"/>
              </a:highlight>
            </a:endParaRPr>
          </a:p>
          <a:p>
            <a:pPr marL="0" lvl="0" indent="0" algn="just" rtl="0">
              <a:spcBef>
                <a:spcPts val="1700"/>
              </a:spcBef>
              <a:spcAft>
                <a:spcPts val="0"/>
              </a:spcAft>
              <a:buClr>
                <a:schemeClr val="dk1"/>
              </a:buClr>
              <a:buSzPts val="1100"/>
              <a:buFont typeface="Arial"/>
              <a:buNone/>
            </a:pPr>
            <a:r>
              <a:rPr lang="en" b="1">
                <a:solidFill>
                  <a:schemeClr val="dk1"/>
                </a:solidFill>
                <a:highlight>
                  <a:srgbClr val="FFFFFF"/>
                </a:highlight>
              </a:rPr>
              <a:t>Global education</a:t>
            </a:r>
            <a:r>
              <a:rPr lang="en">
                <a:solidFill>
                  <a:schemeClr val="dk1"/>
                </a:solidFill>
                <a:highlight>
                  <a:srgbClr val="FFFFFF"/>
                </a:highlight>
              </a:rPr>
              <a:t> is an active learning process based on the universal values of tolerance, solidarity, equality, justice, inclusion, co-operation and non-violence.</a:t>
            </a:r>
            <a:endParaRPr>
              <a:solidFill>
                <a:schemeClr val="dk1"/>
              </a:solidFill>
              <a:highlight>
                <a:srgbClr val="FFFFFF"/>
              </a:highlight>
            </a:endParaRPr>
          </a:p>
          <a:p>
            <a:pPr marL="0" lvl="0" indent="0" algn="just" rtl="0">
              <a:spcBef>
                <a:spcPts val="1700"/>
              </a:spcBef>
              <a:spcAft>
                <a:spcPts val="0"/>
              </a:spcAft>
              <a:buClr>
                <a:schemeClr val="dk1"/>
              </a:buClr>
              <a:buSzPts val="1100"/>
              <a:buFont typeface="Arial"/>
              <a:buNone/>
            </a:pPr>
            <a:r>
              <a:rPr lang="en" b="1">
                <a:solidFill>
                  <a:schemeClr val="dk1"/>
                </a:solidFill>
                <a:highlight>
                  <a:srgbClr val="FFFFFF"/>
                </a:highlight>
              </a:rPr>
              <a:t>Global education</a:t>
            </a:r>
            <a:r>
              <a:rPr lang="en">
                <a:solidFill>
                  <a:schemeClr val="dk1"/>
                </a:solidFill>
                <a:highlight>
                  <a:srgbClr val="FFFFFF"/>
                </a:highlight>
              </a:rPr>
              <a:t> begins with raising awareness of global challenges such as poverty or the inequailites caused by the uneven distribution of resources, environmental degradation, violent conflicts or human rights, thus creating deeper understanding of the complexity of the underlying causes. It aims to change people‘s attitudes by them reflecting on their own roles in the world. </a:t>
            </a:r>
            <a:r>
              <a:rPr lang="en" b="1">
                <a:solidFill>
                  <a:schemeClr val="dk1"/>
                </a:solidFill>
                <a:highlight>
                  <a:srgbClr val="FFFFFF"/>
                </a:highlight>
              </a:rPr>
              <a:t>Global education motivates and empowers people to become active, responsible global citizens.</a:t>
            </a:r>
            <a:endParaRPr b="1">
              <a:solidFill>
                <a:schemeClr val="dk1"/>
              </a:solidFill>
              <a:highlight>
                <a:srgbClr val="FFFFFF"/>
              </a:highlight>
            </a:endParaRPr>
          </a:p>
          <a:p>
            <a:pPr marL="0" lvl="0" indent="0" rtl="0">
              <a:spcBef>
                <a:spcPts val="17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79" name="Shape 79"/>
          <p:cNvSpPr txBox="1">
            <a:spLocks noGrp="1"/>
          </p:cNvSpPr>
          <p:nvPr>
            <p:ph type="body" idx="1"/>
          </p:nvPr>
        </p:nvSpPr>
        <p:spPr>
          <a:xfrm>
            <a:off x="311700" y="1152475"/>
            <a:ext cx="8520600" cy="37506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endParaRPr/>
          </a:p>
          <a:p>
            <a:pPr marL="0" lvl="0" indent="0" algn="r" rtl="0">
              <a:spcBef>
                <a:spcPts val="1600"/>
              </a:spcBef>
              <a:spcAft>
                <a:spcPts val="0"/>
              </a:spcAft>
              <a:buNone/>
            </a:pPr>
            <a:endParaRPr/>
          </a:p>
          <a:p>
            <a:pPr marL="0" lvl="0" indent="0" algn="r" rtl="0">
              <a:spcBef>
                <a:spcPts val="1600"/>
              </a:spcBef>
              <a:spcAft>
                <a:spcPts val="0"/>
              </a:spcAft>
              <a:buNone/>
            </a:pPr>
            <a:endParaRPr/>
          </a:p>
          <a:p>
            <a:pPr marL="0" lvl="0" indent="0" algn="r">
              <a:spcBef>
                <a:spcPts val="1600"/>
              </a:spcBef>
              <a:spcAft>
                <a:spcPts val="1600"/>
              </a:spcAft>
              <a:buNone/>
            </a:pPr>
            <a:r>
              <a:rPr lang="en" sz="900" i="1"/>
              <a:t>https://www.tutor2u.net/business/reference/factors-that-have-contributed-to-globalisation</a:t>
            </a:r>
            <a:endParaRPr sz="900" i="1"/>
          </a:p>
        </p:txBody>
      </p:sp>
      <p:pic>
        <p:nvPicPr>
          <p:cNvPr id="80" name="Shape 80"/>
          <p:cNvPicPr preferRelativeResize="0"/>
          <p:nvPr/>
        </p:nvPicPr>
        <p:blipFill>
          <a:blip r:embed="rId3">
            <a:alphaModFix/>
          </a:blip>
          <a:stretch>
            <a:fillRect/>
          </a:stretch>
        </p:blipFill>
        <p:spPr>
          <a:xfrm>
            <a:off x="1862978" y="515050"/>
            <a:ext cx="5418050" cy="3873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past tense of modal verbs</a:t>
            </a:r>
            <a:endParaRPr b="1"/>
          </a:p>
        </p:txBody>
      </p:sp>
      <p:sp>
        <p:nvSpPr>
          <p:cNvPr id="86" name="Shape 8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80000"/>
              </a:lnSpc>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past tense of modal verbs</a:t>
            </a:r>
            <a:endParaRPr b="1"/>
          </a:p>
        </p:txBody>
      </p:sp>
      <p:sp>
        <p:nvSpPr>
          <p:cNvPr id="92" name="Shape 9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 John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gone on holiday. I saw him this morning downtown.</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2. Nobody answered the phone at the clinic. It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closed early.</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3. I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revised more for my exams. I think I'll fail!</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4. Sarah looks really pleased with herself. She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passed her driving test this morning.</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5. I didn't know you were going to Phil's party yesterday. You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told me!</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6. I can't believe Jim hasn't arrived yet. He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caught the wrong train.</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7. I don't know where they went on holiday but they bought Euros before they left so they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gone  out of Europe.</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10. His number was busy all night - he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been on the phone continuously for hours.</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11. It </a:t>
            </a:r>
            <a:r>
              <a:rPr lang="en" sz="1200" b="1">
                <a:solidFill>
                  <a:schemeClr val="dk1"/>
                </a:solidFill>
                <a:latin typeface="Verdana"/>
                <a:ea typeface="Verdana"/>
                <a:cs typeface="Verdana"/>
                <a:sym typeface="Verdana"/>
              </a:rPr>
              <a:t>_________</a:t>
            </a:r>
            <a:r>
              <a:rPr lang="en" sz="1200">
                <a:solidFill>
                  <a:schemeClr val="dk1"/>
                </a:solidFill>
                <a:latin typeface="Verdana"/>
                <a:ea typeface="Verdana"/>
                <a:cs typeface="Verdana"/>
                <a:sym typeface="Verdana"/>
              </a:rPr>
              <a:t> been Mickey I saw at the party. He didn't recognise me at all.</a:t>
            </a:r>
            <a:endParaRPr sz="1200">
              <a:solidFill>
                <a:schemeClr val="dk1"/>
              </a:solidFill>
              <a:latin typeface="Verdana"/>
              <a:ea typeface="Verdana"/>
              <a:cs typeface="Verdana"/>
              <a:sym typeface="Verdana"/>
            </a:endParaRPr>
          </a:p>
          <a:p>
            <a:pPr marL="0" lvl="0" indent="0" rtl="0">
              <a:spcBef>
                <a:spcPts val="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past tense of modal verbs</a:t>
            </a:r>
            <a:endParaRPr b="1"/>
          </a:p>
        </p:txBody>
      </p:sp>
      <p:sp>
        <p:nvSpPr>
          <p:cNvPr id="98" name="Shape 9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 John </a:t>
            </a:r>
            <a:r>
              <a:rPr lang="en" sz="1200" b="1">
                <a:solidFill>
                  <a:srgbClr val="FF0000"/>
                </a:solidFill>
                <a:latin typeface="Verdana"/>
                <a:ea typeface="Verdana"/>
                <a:cs typeface="Verdana"/>
                <a:sym typeface="Verdana"/>
              </a:rPr>
              <a:t>can´t have</a:t>
            </a:r>
            <a:r>
              <a:rPr lang="en" sz="1200">
                <a:solidFill>
                  <a:schemeClr val="dk1"/>
                </a:solidFill>
                <a:latin typeface="Verdana"/>
                <a:ea typeface="Verdana"/>
                <a:cs typeface="Verdana"/>
                <a:sym typeface="Verdana"/>
              </a:rPr>
              <a:t> gone on holiday. I saw him this morning downtown.</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2. Nobody answered the phone at the clinic. It </a:t>
            </a:r>
            <a:r>
              <a:rPr lang="en" sz="1200" b="1">
                <a:solidFill>
                  <a:srgbClr val="FF0000"/>
                </a:solidFill>
                <a:latin typeface="Verdana"/>
                <a:ea typeface="Verdana"/>
                <a:cs typeface="Verdana"/>
                <a:sym typeface="Verdana"/>
              </a:rPr>
              <a:t>must have</a:t>
            </a:r>
            <a:r>
              <a:rPr lang="en" sz="1200">
                <a:solidFill>
                  <a:schemeClr val="dk1"/>
                </a:solidFill>
                <a:latin typeface="Verdana"/>
                <a:ea typeface="Verdana"/>
                <a:cs typeface="Verdana"/>
                <a:sym typeface="Verdana"/>
              </a:rPr>
              <a:t> closed early.</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3. I </a:t>
            </a:r>
            <a:r>
              <a:rPr lang="en" sz="1200" b="1">
                <a:solidFill>
                  <a:srgbClr val="FF0000"/>
                </a:solidFill>
                <a:latin typeface="Verdana"/>
                <a:ea typeface="Verdana"/>
                <a:cs typeface="Verdana"/>
                <a:sym typeface="Verdana"/>
              </a:rPr>
              <a:t>should have</a:t>
            </a:r>
            <a:r>
              <a:rPr lang="en" sz="1200">
                <a:solidFill>
                  <a:schemeClr val="dk1"/>
                </a:solidFill>
                <a:latin typeface="Verdana"/>
                <a:ea typeface="Verdana"/>
                <a:cs typeface="Verdana"/>
                <a:sym typeface="Verdana"/>
              </a:rPr>
              <a:t> revised more for my exams. I think I'll fail!</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4. Sarah looks really pleased with herself. She </a:t>
            </a:r>
            <a:r>
              <a:rPr lang="en" sz="1200" b="1">
                <a:solidFill>
                  <a:srgbClr val="FF0000"/>
                </a:solidFill>
                <a:latin typeface="Verdana"/>
                <a:ea typeface="Verdana"/>
                <a:cs typeface="Verdana"/>
                <a:sym typeface="Verdana"/>
              </a:rPr>
              <a:t>must have</a:t>
            </a:r>
            <a:r>
              <a:rPr lang="en" sz="1200">
                <a:solidFill>
                  <a:schemeClr val="dk1"/>
                </a:solidFill>
                <a:latin typeface="Verdana"/>
                <a:ea typeface="Verdana"/>
                <a:cs typeface="Verdana"/>
                <a:sym typeface="Verdana"/>
              </a:rPr>
              <a:t> passed her driving test.</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5. I didn't know you were going to Phil's party yesterday. You </a:t>
            </a:r>
            <a:r>
              <a:rPr lang="en" sz="1200" b="1">
                <a:solidFill>
                  <a:srgbClr val="FF0000"/>
                </a:solidFill>
                <a:latin typeface="Verdana"/>
                <a:ea typeface="Verdana"/>
                <a:cs typeface="Verdana"/>
                <a:sym typeface="Verdana"/>
              </a:rPr>
              <a:t>should have</a:t>
            </a:r>
            <a:r>
              <a:rPr lang="en" sz="1200">
                <a:solidFill>
                  <a:schemeClr val="dk1"/>
                </a:solidFill>
                <a:latin typeface="Verdana"/>
                <a:ea typeface="Verdana"/>
                <a:cs typeface="Verdana"/>
                <a:sym typeface="Verdana"/>
              </a:rPr>
              <a:t> told me!</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6. I can't believe Jim hasn't arrived yet. He</a:t>
            </a:r>
            <a:r>
              <a:rPr lang="en" sz="1200">
                <a:solidFill>
                  <a:srgbClr val="FF0000"/>
                </a:solidFill>
                <a:latin typeface="Verdana"/>
                <a:ea typeface="Verdana"/>
                <a:cs typeface="Verdana"/>
                <a:sym typeface="Verdana"/>
              </a:rPr>
              <a:t> </a:t>
            </a:r>
            <a:r>
              <a:rPr lang="en" sz="1200" b="1">
                <a:solidFill>
                  <a:srgbClr val="FF0000"/>
                </a:solidFill>
                <a:latin typeface="Verdana"/>
                <a:ea typeface="Verdana"/>
                <a:cs typeface="Verdana"/>
                <a:sym typeface="Verdana"/>
              </a:rPr>
              <a:t>must have</a:t>
            </a:r>
            <a:r>
              <a:rPr lang="en" sz="1200">
                <a:solidFill>
                  <a:srgbClr val="FF0000"/>
                </a:solidFill>
                <a:latin typeface="Verdana"/>
                <a:ea typeface="Verdana"/>
                <a:cs typeface="Verdana"/>
                <a:sym typeface="Verdana"/>
              </a:rPr>
              <a:t> </a:t>
            </a:r>
            <a:r>
              <a:rPr lang="en" sz="1200">
                <a:solidFill>
                  <a:schemeClr val="dk1"/>
                </a:solidFill>
                <a:latin typeface="Verdana"/>
                <a:ea typeface="Verdana"/>
                <a:cs typeface="Verdana"/>
                <a:sym typeface="Verdana"/>
              </a:rPr>
              <a:t>caught the wrong train.</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7. I don't know where they went on holiday but they bought Euros before they left so they </a:t>
            </a:r>
            <a:r>
              <a:rPr lang="en" sz="1200" b="1">
                <a:solidFill>
                  <a:srgbClr val="FF0000"/>
                </a:solidFill>
                <a:latin typeface="Verdana"/>
                <a:ea typeface="Verdana"/>
                <a:cs typeface="Verdana"/>
                <a:sym typeface="Verdana"/>
              </a:rPr>
              <a:t>can´t have</a:t>
            </a:r>
            <a:r>
              <a:rPr lang="en" sz="1200">
                <a:solidFill>
                  <a:srgbClr val="FF0000"/>
                </a:solidFill>
                <a:latin typeface="Verdana"/>
                <a:ea typeface="Verdana"/>
                <a:cs typeface="Verdana"/>
                <a:sym typeface="Verdana"/>
              </a:rPr>
              <a:t> </a:t>
            </a:r>
            <a:r>
              <a:rPr lang="en" sz="1200">
                <a:solidFill>
                  <a:schemeClr val="dk1"/>
                </a:solidFill>
                <a:latin typeface="Verdana"/>
                <a:ea typeface="Verdana"/>
                <a:cs typeface="Verdana"/>
                <a:sym typeface="Verdana"/>
              </a:rPr>
              <a:t>gone  out of Europe.</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10. His number was busy all night - he </a:t>
            </a:r>
            <a:r>
              <a:rPr lang="en" sz="1200" b="1">
                <a:solidFill>
                  <a:srgbClr val="FF0000"/>
                </a:solidFill>
                <a:latin typeface="Verdana"/>
                <a:ea typeface="Verdana"/>
                <a:cs typeface="Verdana"/>
                <a:sym typeface="Verdana"/>
              </a:rPr>
              <a:t>must have</a:t>
            </a:r>
            <a:r>
              <a:rPr lang="en" sz="1200">
                <a:solidFill>
                  <a:schemeClr val="dk1"/>
                </a:solidFill>
                <a:latin typeface="Verdana"/>
                <a:ea typeface="Verdana"/>
                <a:cs typeface="Verdana"/>
                <a:sym typeface="Verdana"/>
              </a:rPr>
              <a:t> been on the phone continuously for hours.</a:t>
            </a:r>
            <a:endParaRPr sz="1200">
              <a:solidFill>
                <a:schemeClr val="dk1"/>
              </a:solidFill>
              <a:latin typeface="Verdana"/>
              <a:ea typeface="Verdana"/>
              <a:cs typeface="Verdana"/>
              <a:sym typeface="Verdana"/>
            </a:endParaRPr>
          </a:p>
          <a:p>
            <a:pPr marL="0" lvl="0" indent="0" rtl="0">
              <a:lnSpc>
                <a:spcPct val="180000"/>
              </a:lnSpc>
              <a:spcBef>
                <a:spcPts val="0"/>
              </a:spcBef>
              <a:spcAft>
                <a:spcPts val="0"/>
              </a:spcAft>
              <a:buNone/>
            </a:pPr>
            <a:r>
              <a:rPr lang="en" sz="1200">
                <a:solidFill>
                  <a:schemeClr val="dk1"/>
                </a:solidFill>
                <a:latin typeface="Verdana"/>
                <a:ea typeface="Verdana"/>
                <a:cs typeface="Verdana"/>
                <a:sym typeface="Verdana"/>
              </a:rPr>
              <a:t>11. It </a:t>
            </a:r>
            <a:r>
              <a:rPr lang="en" sz="1200" b="1">
                <a:solidFill>
                  <a:srgbClr val="FF0000"/>
                </a:solidFill>
                <a:latin typeface="Verdana"/>
                <a:ea typeface="Verdana"/>
                <a:cs typeface="Verdana"/>
                <a:sym typeface="Verdana"/>
              </a:rPr>
              <a:t>can´t have</a:t>
            </a:r>
            <a:r>
              <a:rPr lang="en" sz="1200">
                <a:solidFill>
                  <a:schemeClr val="dk1"/>
                </a:solidFill>
                <a:latin typeface="Verdana"/>
                <a:ea typeface="Verdana"/>
                <a:cs typeface="Verdana"/>
                <a:sym typeface="Verdana"/>
              </a:rPr>
              <a:t> been Mickey I saw at the party. He didn't recognise me at all.</a:t>
            </a:r>
            <a:endParaRPr sz="1200">
              <a:solidFill>
                <a:schemeClr val="dk1"/>
              </a:solidFill>
              <a:latin typeface="Verdana"/>
              <a:ea typeface="Verdana"/>
              <a:cs typeface="Verdana"/>
              <a:sym typeface="Verdana"/>
            </a:endParaRPr>
          </a:p>
          <a:p>
            <a:pPr marL="0" lvl="0" indent="0" rtl="0">
              <a:spcBef>
                <a:spcPts val="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4" name="Shape 10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105" name="Shape 105"/>
          <p:cNvPicPr preferRelativeResize="0"/>
          <p:nvPr/>
        </p:nvPicPr>
        <p:blipFill>
          <a:blip r:embed="rId3">
            <a:alphaModFix/>
          </a:blip>
          <a:stretch>
            <a:fillRect/>
          </a:stretch>
        </p:blipFill>
        <p:spPr>
          <a:xfrm>
            <a:off x="1101512" y="762275"/>
            <a:ext cx="6940975" cy="37316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587</Words>
  <Application>Microsoft Office PowerPoint</Application>
  <PresentationFormat>Předvádění na obrazovce (16:9)</PresentationFormat>
  <Paragraphs>36</Paragraphs>
  <Slides>9</Slides>
  <Notes>9</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Simple Light</vt:lpstr>
      <vt:lpstr>globalisation</vt:lpstr>
      <vt:lpstr>running dictation</vt:lpstr>
      <vt:lpstr>running dictation</vt:lpstr>
      <vt:lpstr>Global education</vt:lpstr>
      <vt:lpstr>Prezentace aplikace PowerPoint</vt:lpstr>
      <vt:lpstr>past tense of modal verbs</vt:lpstr>
      <vt:lpstr>past tense of modal verbs</vt:lpstr>
      <vt:lpstr>past tense of modal verbs</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globalisation</dc:title>
  <dc:creator>CJV</dc:creator>
  <cp:lastModifiedBy>CJV</cp:lastModifiedBy>
  <cp:revision>1</cp:revision>
  <dcterms:modified xsi:type="dcterms:W3CDTF">2018-05-07T08:21:19Z</dcterms:modified>
</cp:coreProperties>
</file>