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00B32-F0AE-4D0A-B117-AE9620531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850D2D-F844-4782-B095-FE522D9AE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7DE7AC-901F-4439-8537-732243D91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CE8D90-DB53-475D-8087-C298427B4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C0B0-7C15-470F-A9AB-0B670D2B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95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4F770-4661-4292-AE4E-2B5492D96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288094-85EB-4572-8475-9B078E916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5C4DE0-F46B-4C9E-98A8-420C0BD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F3ACD8-F185-4B10-BAC8-11DAF1B93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A88838-D855-4BC3-A01D-28E7B395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03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D48954-1C27-4CD3-A241-7889F911B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54CB29-99CB-4D5E-95B1-FA8A9347B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B4658B-0B74-4F9F-B310-FEB8D857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2650E1-B746-4163-A69F-42B9A2C1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BBE951-774F-4524-BC6A-2DCA18BB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72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94D2E-0AF2-4B73-BD5E-E61019A3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3ED6B-E442-4667-AA87-9FF1F572F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FDC6BF-BD1E-4213-89C8-A7A31A55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3E9023-A286-40D6-9FBE-EFB564F3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1242CA-5C98-40CC-A10A-69B1D625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98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34B38-C477-490F-90A3-41836F4B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629AB1-F0C3-4BFC-85D4-A637C2B8E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0E4080-2495-4151-99D1-50AE18329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CAB0E0-87DB-42C1-AEAF-EE579F5A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2030BB-38ED-4B27-9286-DCBF7A73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05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C7AE2-6720-4E10-BA0B-E32ED438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54C0A-D962-4168-ABEA-815F2CCEC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1519A2-843D-43A9-8181-AF7B11AEA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ADD2E1-92EC-443B-8EE1-24A3404B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7C6A64-22AC-4692-93E9-A10CAE8B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42ABDC-E371-4D58-8ADA-0EAAD4F01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0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AD903-BDEC-4870-B306-F67A3FF1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78737A-F3AA-4E75-9350-F7F6D139D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A11014-2F8B-47EB-B79E-5487C0B4D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D2A3D0-1CC2-442C-A5BB-923EEB7FC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DA523-5331-4A64-8FAD-EB6936F85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721177A-9FC5-4750-995A-1942F5C8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6E09A4-B82D-44CC-91E5-0384EE40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43D5D8-FC92-4F62-A102-C6927BF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56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C519D-40CB-488C-B9D6-89D0BFB93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568809-20A0-4F0D-ADE2-0EB617FD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5CB9B7-A2E7-449E-974B-FEACD0B1E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7362AC-2DC4-45AD-917F-4CB5D2B88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84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DAA6EE-8971-4338-B51D-7697A04C8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D556D5-B8A8-4D00-AD8C-B513C1594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8FD0E5-8185-44D4-9494-F2D1C1214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0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C7E7D-BCB6-4F30-A801-DEDCA503D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E99828-F83F-435E-BD35-AE11DD0BD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5DA0CE-47A9-4F5D-A50C-4A2726E44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1D0091-9BC5-4DC3-9274-BBC5E8C1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E6877D-0125-426B-922B-D0CC2E3E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2073B6-CD2D-49A4-BF86-86B3D549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54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B193F-4AC9-4A6F-B1DB-F0A653261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82E6672-7DB5-4D19-9132-9664E323C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38A7FA-73B1-4864-8B05-F6BE03A69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81795A-A24F-4A09-A5A9-4E7CAD52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68F0F0-BD3B-4A51-A6F9-ABFC627E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EE3BE9-017F-4493-88D3-A66B8F61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81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AB1F629-1F74-4947-8F6F-0A261F5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F67E2C-AE73-4999-9258-ADB36B64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9C7E44-EB23-46D5-847C-77A23A831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9F46D-6D6C-4F6E-8FAE-430274B8EB7D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55A768-42B7-455E-8B25-9CF0C3A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1B7ECE-2F30-4027-891F-9960798D2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4421-DD73-47CF-B947-6629018A10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02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El verbo </a:t>
            </a:r>
            <a:r>
              <a:rPr lang="sk-SK" sz="6600" b="1" dirty="0">
                <a:solidFill>
                  <a:srgbClr val="FFC000"/>
                </a:solidFill>
              </a:rPr>
              <a:t>gustar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smiley I li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645" y="306705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820" y="3509963"/>
            <a:ext cx="2282825" cy="169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90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1F5A9-9438-42D6-A929-477C1372A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080" y="567107"/>
            <a:ext cx="9144000" cy="1033093"/>
          </a:xfrm>
        </p:spPr>
        <p:txBody>
          <a:bodyPr/>
          <a:lstStyle/>
          <a:p>
            <a:r>
              <a:rPr lang="sk-SK" b="1" dirty="0">
                <a:solidFill>
                  <a:srgbClr val="FFC000"/>
                </a:solidFill>
              </a:rPr>
              <a:t>GUST</a:t>
            </a:r>
            <a:r>
              <a:rPr lang="sk-SK" b="1" u="sng" dirty="0">
                <a:solidFill>
                  <a:srgbClr val="FFC000"/>
                </a:solidFill>
              </a:rPr>
              <a:t>AR</a:t>
            </a:r>
            <a:endParaRPr lang="cs-CZ" u="sng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1FED45-8E5D-4401-B60A-59CE5BF71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7514" y="1867517"/>
            <a:ext cx="2719526" cy="4423376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cs-CZ" sz="3600" dirty="0"/>
              <a:t>Gust</a:t>
            </a:r>
            <a:r>
              <a:rPr lang="cs-CZ" sz="3600" u="sng" dirty="0"/>
              <a:t>o</a:t>
            </a:r>
          </a:p>
          <a:p>
            <a:pPr marL="457200" indent="-457200" algn="l"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as</a:t>
            </a:r>
            <a:endParaRPr lang="cs-CZ" sz="3600" u="sng" dirty="0"/>
          </a:p>
          <a:p>
            <a:pPr marL="457200" indent="-457200" algn="l">
              <a:buAutoNum type="arabicPeriod"/>
            </a:pPr>
            <a:r>
              <a:rPr lang="cs-CZ" sz="3600" dirty="0"/>
              <a:t>Gust</a:t>
            </a:r>
            <a:r>
              <a:rPr lang="cs-CZ" sz="3600" u="sng" dirty="0"/>
              <a:t>a</a:t>
            </a:r>
          </a:p>
          <a:p>
            <a:pPr marL="457200" indent="-457200" algn="l"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amos</a:t>
            </a:r>
            <a:endParaRPr lang="cs-CZ" sz="3600" u="sng" dirty="0"/>
          </a:p>
          <a:p>
            <a:pPr marL="457200" indent="-457200" algn="l"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áis</a:t>
            </a:r>
            <a:endParaRPr lang="cs-CZ" sz="3600" u="sng" dirty="0"/>
          </a:p>
          <a:p>
            <a:pPr marL="457200" indent="-457200" algn="l"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an</a:t>
            </a:r>
            <a:endParaRPr lang="cs-CZ" sz="3600" u="sng" dirty="0"/>
          </a:p>
        </p:txBody>
      </p:sp>
      <p:sp>
        <p:nvSpPr>
          <p:cNvPr id="4" name="Řečová bublina: obdélníkový bublinový popisek se zakulacenými rohy 3">
            <a:extLst>
              <a:ext uri="{FF2B5EF4-FFF2-40B4-BE49-F238E27FC236}">
                <a16:creationId xmlns:a16="http://schemas.microsoft.com/office/drawing/2014/main" id="{D7A1A7F1-A964-41A4-BCDF-B1B83A504BC3}"/>
              </a:ext>
            </a:extLst>
          </p:cNvPr>
          <p:cNvSpPr/>
          <p:nvPr/>
        </p:nvSpPr>
        <p:spPr>
          <a:xfrm>
            <a:off x="8371643" y="390617"/>
            <a:ext cx="3302493" cy="2246051"/>
          </a:xfrm>
          <a:prstGeom prst="wedgeRoundRectCallout">
            <a:avLst>
              <a:gd name="adj1" fmla="val -60080"/>
              <a:gd name="adj2" fmla="val 9214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Kdo se líbí?</a:t>
            </a:r>
          </a:p>
        </p:txBody>
      </p:sp>
    </p:spTree>
    <p:extLst>
      <p:ext uri="{BB962C8B-B14F-4D97-AF65-F5344CB8AC3E}">
        <p14:creationId xmlns:p14="http://schemas.microsoft.com/office/powerpoint/2010/main" val="22040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89B3E-756F-4355-9DB2-EB15F0A0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000" b="1" dirty="0" err="1">
                <a:solidFill>
                  <a:srgbClr val="FFC000"/>
                </a:solidFill>
              </a:rPr>
              <a:t>Pronombres</a:t>
            </a:r>
            <a:endParaRPr lang="cs-CZ" sz="6000" b="1" dirty="0">
              <a:solidFill>
                <a:srgbClr val="FFC000"/>
              </a:solidFill>
            </a:endParaRP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144DF47-60DC-49C6-88BE-97A10A61333B}"/>
              </a:ext>
            </a:extLst>
          </p:cNvPr>
          <p:cNvSpPr txBox="1">
            <a:spLocks/>
          </p:cNvSpPr>
          <p:nvPr/>
        </p:nvSpPr>
        <p:spPr>
          <a:xfrm>
            <a:off x="4897514" y="1690688"/>
            <a:ext cx="2719526" cy="4423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Me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Te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Le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Nos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Os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Les</a:t>
            </a:r>
            <a:endParaRPr lang="cs-CZ" sz="3600" u="sng" dirty="0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AE940ACA-8A74-45F7-B359-E326383D602A}"/>
              </a:ext>
            </a:extLst>
          </p:cNvPr>
          <p:cNvSpPr txBox="1">
            <a:spLocks/>
          </p:cNvSpPr>
          <p:nvPr/>
        </p:nvSpPr>
        <p:spPr>
          <a:xfrm>
            <a:off x="1508094" y="1690688"/>
            <a:ext cx="2719526" cy="4423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Me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Te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Se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Nos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Os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Se</a:t>
            </a:r>
            <a:endParaRPr lang="cs-CZ" sz="3600" u="sng" dirty="0"/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DE6D0FC5-F29F-4D25-A972-4A059CBF4FC9}"/>
              </a:ext>
            </a:extLst>
          </p:cNvPr>
          <p:cNvSpPr/>
          <p:nvPr/>
        </p:nvSpPr>
        <p:spPr>
          <a:xfrm>
            <a:off x="3039862" y="2479089"/>
            <a:ext cx="1461856" cy="189982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Vývojový diagram: postup 6">
            <a:extLst>
              <a:ext uri="{FF2B5EF4-FFF2-40B4-BE49-F238E27FC236}">
                <a16:creationId xmlns:a16="http://schemas.microsoft.com/office/drawing/2014/main" id="{FD385D7C-E21C-43B8-8940-5AEDC4487DAD}"/>
              </a:ext>
            </a:extLst>
          </p:cNvPr>
          <p:cNvSpPr/>
          <p:nvPr/>
        </p:nvSpPr>
        <p:spPr>
          <a:xfrm>
            <a:off x="1233996" y="5628443"/>
            <a:ext cx="1968808" cy="86443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2400" b="1" dirty="0">
                <a:solidFill>
                  <a:prstClr val="black"/>
                </a:solidFill>
              </a:rPr>
              <a:t>Koho?</a:t>
            </a:r>
          </a:p>
          <a:p>
            <a:pPr lvl="0" algn="ctr"/>
            <a:r>
              <a:rPr lang="cs-CZ" sz="2400" b="1" dirty="0">
                <a:solidFill>
                  <a:prstClr val="black"/>
                </a:solidFill>
              </a:rPr>
              <a:t> Co?</a:t>
            </a:r>
          </a:p>
        </p:txBody>
      </p:sp>
      <p:sp>
        <p:nvSpPr>
          <p:cNvPr id="8" name="Vývojový diagram: postup 7">
            <a:extLst>
              <a:ext uri="{FF2B5EF4-FFF2-40B4-BE49-F238E27FC236}">
                <a16:creationId xmlns:a16="http://schemas.microsoft.com/office/drawing/2014/main" id="{06DA99F5-C080-4525-8802-B426772ED619}"/>
              </a:ext>
            </a:extLst>
          </p:cNvPr>
          <p:cNvSpPr/>
          <p:nvPr/>
        </p:nvSpPr>
        <p:spPr>
          <a:xfrm>
            <a:off x="4564602" y="5628443"/>
            <a:ext cx="1968808" cy="86443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Komu? Čemu?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95650B4E-B315-46F6-B9FB-0DDB9F72AF6A}"/>
              </a:ext>
            </a:extLst>
          </p:cNvPr>
          <p:cNvSpPr txBox="1">
            <a:spLocks/>
          </p:cNvSpPr>
          <p:nvPr/>
        </p:nvSpPr>
        <p:spPr>
          <a:xfrm>
            <a:off x="8457460" y="1690688"/>
            <a:ext cx="2719526" cy="4423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Gust</a:t>
            </a:r>
            <a:r>
              <a:rPr lang="cs-CZ" sz="3600" u="sng" dirty="0"/>
              <a:t>o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as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Gust</a:t>
            </a:r>
            <a:r>
              <a:rPr lang="cs-CZ" sz="3600" u="sng" dirty="0"/>
              <a:t>a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amos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áis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Gust</a:t>
            </a:r>
            <a:r>
              <a:rPr lang="cs-CZ" sz="3600" u="sng" dirty="0" err="1"/>
              <a:t>an</a:t>
            </a:r>
            <a:endParaRPr lang="cs-CZ" sz="3600" u="sng" dirty="0"/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540114C6-9968-4C41-96A3-7C1DA867A670}"/>
              </a:ext>
            </a:extLst>
          </p:cNvPr>
          <p:cNvCxnSpPr/>
          <p:nvPr/>
        </p:nvCxnSpPr>
        <p:spPr>
          <a:xfrm flipV="1">
            <a:off x="5956917" y="1997476"/>
            <a:ext cx="2500543" cy="62143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E5503E9C-E6E0-4543-B34F-5DF0E3CB8C20}"/>
              </a:ext>
            </a:extLst>
          </p:cNvPr>
          <p:cNvCxnSpPr/>
          <p:nvPr/>
        </p:nvCxnSpPr>
        <p:spPr>
          <a:xfrm>
            <a:off x="6257277" y="1997476"/>
            <a:ext cx="2200183" cy="62143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EFC4A0E0-B2F1-4425-A64B-666D1CC6A1E2}"/>
              </a:ext>
            </a:extLst>
          </p:cNvPr>
          <p:cNvCxnSpPr/>
          <p:nvPr/>
        </p:nvCxnSpPr>
        <p:spPr>
          <a:xfrm>
            <a:off x="6257277" y="1997476"/>
            <a:ext cx="2200183" cy="118073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522E7D9B-4D01-4AC7-8F9A-0CBF97FBC16D}"/>
              </a:ext>
            </a:extLst>
          </p:cNvPr>
          <p:cNvCxnSpPr/>
          <p:nvPr/>
        </p:nvCxnSpPr>
        <p:spPr>
          <a:xfrm>
            <a:off x="6257277" y="3826276"/>
            <a:ext cx="2200183" cy="64807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0845DB62-3422-4BE8-8E7D-D37FD12495CF}"/>
              </a:ext>
            </a:extLst>
          </p:cNvPr>
          <p:cNvCxnSpPr>
            <a:endCxn id="9" idx="1"/>
          </p:cNvCxnSpPr>
          <p:nvPr/>
        </p:nvCxnSpPr>
        <p:spPr>
          <a:xfrm flipV="1">
            <a:off x="6257277" y="3902376"/>
            <a:ext cx="2200183" cy="122004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53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F39BE-68C4-4692-A241-E830FE2A0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831" y="2103437"/>
            <a:ext cx="1878367" cy="1325563"/>
          </a:xfrm>
        </p:spPr>
        <p:txBody>
          <a:bodyPr/>
          <a:lstStyle/>
          <a:p>
            <a:r>
              <a:rPr lang="sk-SK" b="1" dirty="0">
                <a:solidFill>
                  <a:srgbClr val="FFC000"/>
                </a:solidFill>
              </a:rPr>
              <a:t>GUSTA</a:t>
            </a: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C8C59228-E842-4C1D-8796-D9F943EE740E}"/>
              </a:ext>
            </a:extLst>
          </p:cNvPr>
          <p:cNvSpPr txBox="1">
            <a:spLocks/>
          </p:cNvSpPr>
          <p:nvPr/>
        </p:nvSpPr>
        <p:spPr>
          <a:xfrm>
            <a:off x="1794398" y="1723024"/>
            <a:ext cx="1514383" cy="4423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Me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Te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 err="1"/>
              <a:t>Le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Nos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Os</a:t>
            </a:r>
            <a:endParaRPr lang="cs-CZ" sz="3600" u="sng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3600" dirty="0"/>
              <a:t>Les</a:t>
            </a:r>
            <a:endParaRPr lang="cs-CZ" sz="3600" u="sng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7A334483-7437-47CE-B92C-624477F154C3}"/>
              </a:ext>
            </a:extLst>
          </p:cNvPr>
          <p:cNvSpPr txBox="1">
            <a:spLocks/>
          </p:cNvSpPr>
          <p:nvPr/>
        </p:nvSpPr>
        <p:spPr>
          <a:xfrm>
            <a:off x="3701619" y="4023232"/>
            <a:ext cx="21180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 dirty="0">
                <a:solidFill>
                  <a:srgbClr val="FFC000"/>
                </a:solidFill>
              </a:rPr>
              <a:t>GUSTAN</a:t>
            </a:r>
            <a:endParaRPr lang="cs-CZ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0943BEFE-7301-4B19-936B-32998E79D4C3}"/>
              </a:ext>
            </a:extLst>
          </p:cNvPr>
          <p:cNvCxnSpPr/>
          <p:nvPr/>
        </p:nvCxnSpPr>
        <p:spPr>
          <a:xfrm flipV="1">
            <a:off x="6267635" y="1935332"/>
            <a:ext cx="1802167" cy="74572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BEBC0EBF-AC17-4DA8-A270-286DBE4D966F}"/>
              </a:ext>
            </a:extLst>
          </p:cNvPr>
          <p:cNvCxnSpPr>
            <a:cxnSpLocks/>
          </p:cNvCxnSpPr>
          <p:nvPr/>
        </p:nvCxnSpPr>
        <p:spPr>
          <a:xfrm>
            <a:off x="6267635" y="2728172"/>
            <a:ext cx="1713390" cy="7008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Nadpis 1">
            <a:extLst>
              <a:ext uri="{FF2B5EF4-FFF2-40B4-BE49-F238E27FC236}">
                <a16:creationId xmlns:a16="http://schemas.microsoft.com/office/drawing/2014/main" id="{49D33450-54E9-4E32-846B-B9069329A2A9}"/>
              </a:ext>
            </a:extLst>
          </p:cNvPr>
          <p:cNvSpPr txBox="1">
            <a:spLocks/>
          </p:cNvSpPr>
          <p:nvPr/>
        </p:nvSpPr>
        <p:spPr>
          <a:xfrm>
            <a:off x="8261412" y="1272550"/>
            <a:ext cx="29510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b="1" dirty="0" err="1"/>
              <a:t>Verbo</a:t>
            </a:r>
            <a:r>
              <a:rPr lang="sk-SK" sz="3600" b="1" dirty="0"/>
              <a:t> (INF)</a:t>
            </a:r>
            <a:endParaRPr lang="cs-CZ" sz="3600" dirty="0"/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517BA74B-2CFB-4214-A58E-5F58069977FF}"/>
              </a:ext>
            </a:extLst>
          </p:cNvPr>
          <p:cNvSpPr txBox="1">
            <a:spLocks/>
          </p:cNvSpPr>
          <p:nvPr/>
        </p:nvSpPr>
        <p:spPr>
          <a:xfrm>
            <a:off x="8160798" y="2681056"/>
            <a:ext cx="36198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b="1" dirty="0" err="1"/>
              <a:t>Sustantivo</a:t>
            </a:r>
            <a:r>
              <a:rPr lang="sk-SK" sz="3600" b="1" dirty="0"/>
              <a:t> (</a:t>
            </a:r>
            <a:r>
              <a:rPr lang="sk-SK" sz="3600" b="1" dirty="0" err="1"/>
              <a:t>sg</a:t>
            </a:r>
            <a:r>
              <a:rPr lang="sk-SK" sz="3600" b="1" dirty="0"/>
              <a:t>.)</a:t>
            </a:r>
            <a:endParaRPr lang="cs-CZ" sz="3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45E7BAA-53E0-49D7-86A6-FFD02250C27C}"/>
              </a:ext>
            </a:extLst>
          </p:cNvPr>
          <p:cNvSpPr txBox="1"/>
          <p:nvPr/>
        </p:nvSpPr>
        <p:spPr>
          <a:xfrm>
            <a:off x="8362765" y="2254928"/>
            <a:ext cx="3144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Me</a:t>
            </a:r>
            <a:r>
              <a:rPr lang="cs-CZ" dirty="0"/>
              <a:t> gusta </a:t>
            </a:r>
            <a:r>
              <a:rPr lang="cs-CZ" dirty="0" err="1"/>
              <a:t>bailar</a:t>
            </a:r>
            <a:r>
              <a:rPr lang="cs-CZ" dirty="0"/>
              <a:t>/</a:t>
            </a:r>
            <a:r>
              <a:rPr lang="cs-CZ" dirty="0" err="1"/>
              <a:t>cantar</a:t>
            </a:r>
            <a:r>
              <a:rPr lang="cs-CZ" dirty="0"/>
              <a:t>/</a:t>
            </a:r>
            <a:r>
              <a:rPr lang="cs-CZ" dirty="0" err="1"/>
              <a:t>comer</a:t>
            </a:r>
            <a:r>
              <a:rPr lang="cs-CZ" dirty="0"/>
              <a:t>…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FEE05CB-E467-42B2-9244-373BDF1CAD85}"/>
              </a:ext>
            </a:extLst>
          </p:cNvPr>
          <p:cNvSpPr txBox="1"/>
          <p:nvPr/>
        </p:nvSpPr>
        <p:spPr>
          <a:xfrm>
            <a:off x="8261412" y="3674213"/>
            <a:ext cx="380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Me</a:t>
            </a:r>
            <a:r>
              <a:rPr lang="cs-CZ" dirty="0"/>
              <a:t> gusta la </a:t>
            </a:r>
            <a:r>
              <a:rPr lang="cs-CZ" dirty="0" err="1"/>
              <a:t>fruta</a:t>
            </a:r>
            <a:r>
              <a:rPr lang="cs-CZ" dirty="0"/>
              <a:t>/la </a:t>
            </a:r>
            <a:r>
              <a:rPr lang="cs-CZ" dirty="0" err="1"/>
              <a:t>cerveza</a:t>
            </a:r>
            <a:r>
              <a:rPr lang="cs-CZ" dirty="0"/>
              <a:t>/la playa …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6A2EEBD5-3EF8-4C0E-9DE0-CA1F2AA1A92E}"/>
              </a:ext>
            </a:extLst>
          </p:cNvPr>
          <p:cNvCxnSpPr>
            <a:cxnSpLocks/>
          </p:cNvCxnSpPr>
          <p:nvPr/>
        </p:nvCxnSpPr>
        <p:spPr>
          <a:xfrm>
            <a:off x="6183852" y="4647967"/>
            <a:ext cx="179717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Nadpis 1">
            <a:extLst>
              <a:ext uri="{FF2B5EF4-FFF2-40B4-BE49-F238E27FC236}">
                <a16:creationId xmlns:a16="http://schemas.microsoft.com/office/drawing/2014/main" id="{0807B381-20FE-4022-A42A-082D3722A80A}"/>
              </a:ext>
            </a:extLst>
          </p:cNvPr>
          <p:cNvSpPr txBox="1">
            <a:spLocks/>
          </p:cNvSpPr>
          <p:nvPr/>
        </p:nvSpPr>
        <p:spPr>
          <a:xfrm>
            <a:off x="8160798" y="4004990"/>
            <a:ext cx="36198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b="1" dirty="0" err="1"/>
              <a:t>Sustantivo</a:t>
            </a:r>
            <a:r>
              <a:rPr lang="sk-SK" sz="3600" b="1" dirty="0"/>
              <a:t> (</a:t>
            </a:r>
            <a:r>
              <a:rPr lang="sk-SK" sz="3600" b="1" dirty="0" err="1"/>
              <a:t>plu</a:t>
            </a:r>
            <a:r>
              <a:rPr lang="sk-SK" sz="3600" b="1" dirty="0"/>
              <a:t>.)</a:t>
            </a:r>
            <a:endParaRPr lang="cs-CZ" sz="36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AFB4C15-23D5-45F1-B073-21821D608D1B}"/>
              </a:ext>
            </a:extLst>
          </p:cNvPr>
          <p:cNvSpPr txBox="1"/>
          <p:nvPr/>
        </p:nvSpPr>
        <p:spPr>
          <a:xfrm>
            <a:off x="8160798" y="4999776"/>
            <a:ext cx="3727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gustan</a:t>
            </a:r>
            <a:r>
              <a:rPr lang="cs-CZ" dirty="0"/>
              <a:t> los </a:t>
            </a:r>
            <a:r>
              <a:rPr lang="cs-CZ" dirty="0" err="1"/>
              <a:t>coches</a:t>
            </a:r>
            <a:r>
              <a:rPr lang="cs-CZ" dirty="0"/>
              <a:t>/las </a:t>
            </a:r>
            <a:r>
              <a:rPr lang="cs-CZ" dirty="0" err="1"/>
              <a:t>monta</a:t>
            </a:r>
            <a:r>
              <a:rPr lang="es-ES" dirty="0"/>
              <a:t>ñas</a:t>
            </a:r>
            <a:r>
              <a:rPr lang="cs-CZ" dirty="0"/>
              <a:t> …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D24E718D-E494-436E-8E84-26BDB8B9C4A0}"/>
              </a:ext>
            </a:extLst>
          </p:cNvPr>
          <p:cNvSpPr txBox="1">
            <a:spLocks/>
          </p:cNvSpPr>
          <p:nvPr/>
        </p:nvSpPr>
        <p:spPr>
          <a:xfrm>
            <a:off x="371715" y="2624260"/>
            <a:ext cx="12055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>
                <a:solidFill>
                  <a:srgbClr val="FFC000"/>
                </a:solidFill>
              </a:rPr>
              <a:t>NO</a:t>
            </a:r>
            <a:endParaRPr lang="cs-CZ" b="1" dirty="0">
              <a:solidFill>
                <a:srgbClr val="FFC000"/>
              </a:solidFill>
            </a:endParaRPr>
          </a:p>
        </p:txBody>
      </p:sp>
      <p:pic>
        <p:nvPicPr>
          <p:cNvPr id="1026" name="Picture 2" descr="Thumbs Up Happy Smiley Emoticon Clipart | i2Clipart - Royalty Free ...">
            <a:extLst>
              <a:ext uri="{FF2B5EF4-FFF2-40B4-BE49-F238E27FC236}">
                <a16:creationId xmlns:a16="http://schemas.microsoft.com/office/drawing/2014/main" id="{F17EAD37-1297-4478-A910-7E3001584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260" y="1"/>
            <a:ext cx="1878367" cy="178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umbs Down Emoji (U+1F44E)">
            <a:extLst>
              <a:ext uri="{FF2B5EF4-FFF2-40B4-BE49-F238E27FC236}">
                <a16:creationId xmlns:a16="http://schemas.microsoft.com/office/drawing/2014/main" id="{185F2165-3476-46B9-8D0B-1C37F361C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09" y="329034"/>
            <a:ext cx="1459499" cy="145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22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5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5C71CFD-77B3-4B71-B963-0DF0B0EF15D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335" y="0"/>
            <a:ext cx="828294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8447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91</Words>
  <Application>Microsoft Office PowerPoint</Application>
  <PresentationFormat>Širokoúhlá obrazovka</PresentationFormat>
  <Paragraphs>46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El verbo gustar</vt:lpstr>
      <vt:lpstr>GUSTAR</vt:lpstr>
      <vt:lpstr>Pronombres</vt:lpstr>
      <vt:lpstr>GUSTA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verbo gustar</dc:title>
  <dc:creator>Ivana Janovcová</dc:creator>
  <cp:lastModifiedBy>Ivana Janovcová</cp:lastModifiedBy>
  <cp:revision>8</cp:revision>
  <dcterms:created xsi:type="dcterms:W3CDTF">2020-04-29T19:56:19Z</dcterms:created>
  <dcterms:modified xsi:type="dcterms:W3CDTF">2020-04-29T21:04:53Z</dcterms:modified>
</cp:coreProperties>
</file>