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99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E3D1E7-6B6E-4861-B7E8-76BC9FCE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4FDC03-850D-406B-B748-BD927299B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C660DD-8880-4B02-8918-97D2531AE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734B-2EE9-4B78-9A19-7C4EAB1CAC12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CBA15A-4FB5-4A6B-93AD-5C60E5C73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FB10E0-F368-4952-A330-A6D6B86E3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B5B4-5D53-4D28-9B61-077E37E1F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54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99D40-090A-477D-A763-24D323670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2E3E9AF-B227-4FDD-8E87-1B623F74A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77A036-A0AF-47DA-9DD9-DED57D63F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734B-2EE9-4B78-9A19-7C4EAB1CAC12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5AFD8B-C1C4-4089-B9EB-1D68DC102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FAAB59-A73F-4782-BF9B-EC766F839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B5B4-5D53-4D28-9B61-077E37E1F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0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8DE2995-A0FA-4D11-9051-E95EC7E5C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6E4A53-6424-4C59-9E74-D72952865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240E85-EC35-4BE0-A729-BEBA3A764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734B-2EE9-4B78-9A19-7C4EAB1CAC12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8B0049-B9D2-4408-950D-5922E65D6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84EB19-834B-4F43-9E0C-D2D09B5DA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B5B4-5D53-4D28-9B61-077E37E1F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600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904213-0E42-4207-9C7E-92BACFB3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C1A812-85D5-4178-B62E-B096037D6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47282-2160-4FA9-9635-2286C4BC0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734B-2EE9-4B78-9A19-7C4EAB1CAC12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4C2F9F-AAB7-4684-BA1C-AFDFC2A0F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AC79D0-68A9-4E59-82CF-02845961F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B5B4-5D53-4D28-9B61-077E37E1F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979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8103D-510D-4BB4-BBDB-B941F6A89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7A37D2-B4BE-4756-8FC7-27CEC1E6D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3B83B7-8636-46F5-A2FD-A18F711DA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734B-2EE9-4B78-9A19-7C4EAB1CAC12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26AE34-FB10-4B9B-BB86-55C743E99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55BF98-18D8-4C71-A003-B1256FE6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B5B4-5D53-4D28-9B61-077E37E1F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31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8566F9-741E-4659-A527-5685D40D6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C637DE-F578-4D0D-877D-9A9D311820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FD58AD-93B7-4DF5-A31C-AB2948052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725DC8-25BE-4049-8D53-2649E055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734B-2EE9-4B78-9A19-7C4EAB1CAC12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1327E6-7F5C-4F16-BC57-881ABCD87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159E55-8801-4831-B921-E042C9C20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B5B4-5D53-4D28-9B61-077E37E1F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82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5199E-7AA7-43CE-B5ED-C06C53E52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87D9F5-3DFF-4D5B-BC28-72C11F949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755AC2-2152-449C-ADCB-43C628174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EE518BA-C669-404E-A3F2-3606FD8177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5849618-2A2F-4993-82D3-30CA479F36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5804CA5-7BAF-4A09-9DFC-4CB402DC0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734B-2EE9-4B78-9A19-7C4EAB1CAC12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0C853DA-93E0-4608-AF5D-80E72839E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2955764-1A80-4339-B368-88B247D7B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B5B4-5D53-4D28-9B61-077E37E1F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304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5A3E5F-B7D0-4A06-BBB3-84628F10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3AFCC60-6FA7-4323-A0E5-450DB6CE8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734B-2EE9-4B78-9A19-7C4EAB1CAC12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07742D3-BA71-4373-916B-EC9100AF3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3E6E72-0D92-4BD9-9FCC-9E04E6E46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B5B4-5D53-4D28-9B61-077E37E1F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97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3C94B1C-51FB-432F-9336-17782FD95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734B-2EE9-4B78-9A19-7C4EAB1CAC12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2CF6B89-046A-44FD-9A87-C519C3A8D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566424-754B-44EE-BAE0-0DBD8C8FE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B5B4-5D53-4D28-9B61-077E37E1F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22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00EF7-C45F-4159-B2B5-12F65A360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4692B3-F628-44D2-9E61-82D561F0D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C3A472-E2E3-4562-BAC2-3AF818E9A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E449FE-5B17-4987-BC0E-9462476E6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734B-2EE9-4B78-9A19-7C4EAB1CAC12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D0C410-E4D0-444A-8C3C-3766A00E1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5B1B7A-D585-48B3-9FEB-CBA505395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B5B4-5D53-4D28-9B61-077E37E1F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44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8180A-DE4E-4402-9D40-B43C4948F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77A1B77-7A03-4BB8-B640-78A47DFE49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7E2659-D024-4A8F-95B0-5E0497740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1812DE-4B69-48F4-8052-5F5D4081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734B-2EE9-4B78-9A19-7C4EAB1CAC12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618CCC-87B5-4DD3-81FE-B4585E47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B06689-828B-4CD2-86C0-89C3F58D2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B5B4-5D53-4D28-9B61-077E37E1F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48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74F2237-F7D6-4369-B04D-9EDE9B007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E410C8-40B3-4D44-AB56-9480DC5CD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DD656B-3452-497E-A013-E3F9BC57E1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D734B-2EE9-4B78-9A19-7C4EAB1CAC12}" type="datetimeFigureOut">
              <a:rPr lang="cs-CZ" smtClean="0"/>
              <a:t>15.04.2020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A68382-CE5B-405D-A7AE-ACF88CEFC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874D0F-BCE3-4E99-917E-E5F993A9D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CB5B4-5D53-4D28-9B61-077E37E1F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66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E068E-BF51-424B-92A4-59875B1FCF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 err="1">
                <a:solidFill>
                  <a:srgbClr val="CC0066"/>
                </a:solidFill>
              </a:rPr>
              <a:t>Verbos</a:t>
            </a:r>
            <a:r>
              <a:rPr lang="en-US" sz="9600" b="1" dirty="0">
                <a:solidFill>
                  <a:srgbClr val="CC0066"/>
                </a:solidFill>
              </a:rPr>
              <a:t> </a:t>
            </a:r>
            <a:r>
              <a:rPr lang="en-US" sz="9600" b="1" dirty="0" err="1">
                <a:solidFill>
                  <a:srgbClr val="CC0066"/>
                </a:solidFill>
              </a:rPr>
              <a:t>reflexivos</a:t>
            </a:r>
            <a:endParaRPr lang="cs-CZ" sz="9600" b="1" dirty="0">
              <a:solidFill>
                <a:srgbClr val="CC0066"/>
              </a:solidFill>
            </a:endParaRPr>
          </a:p>
        </p:txBody>
      </p:sp>
      <p:pic>
        <p:nvPicPr>
          <p:cNvPr id="1026" name="Picture 2" descr="para mentes despiertas cons: EL EXPERÍMENTO DEL ESPEJO">
            <a:extLst>
              <a:ext uri="{FF2B5EF4-FFF2-40B4-BE49-F238E27FC236}">
                <a16:creationId xmlns:a16="http://schemas.microsoft.com/office/drawing/2014/main" id="{55ABAD6C-D97C-43B2-83E6-B69F01DE0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962" y="3509963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32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D0EA58-EFF4-4301-8517-5D2EAF1DB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775" y="807408"/>
            <a:ext cx="10515600" cy="1325563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rgbClr val="C00000"/>
                </a:solidFill>
              </a:rPr>
              <a:t>Sujeto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cs-CZ" b="1" dirty="0">
                <a:solidFill>
                  <a:srgbClr val="C00000"/>
                </a:solidFill>
              </a:rPr>
              <a:t>+ </a:t>
            </a:r>
            <a:r>
              <a:rPr lang="cs-CZ" b="1" dirty="0" err="1">
                <a:solidFill>
                  <a:srgbClr val="C00000"/>
                </a:solidFill>
              </a:rPr>
              <a:t>Verbo</a:t>
            </a:r>
            <a:r>
              <a:rPr lang="cs-CZ" b="1" dirty="0">
                <a:solidFill>
                  <a:srgbClr val="C00000"/>
                </a:solidFill>
              </a:rPr>
              <a:t> + Objeto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F6D4A0-9D85-4471-857F-7553A3172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890" y="2232546"/>
            <a:ext cx="10515600" cy="11215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Mi </a:t>
            </a:r>
            <a:r>
              <a:rPr lang="cs-CZ" dirty="0" err="1"/>
              <a:t>madre</a:t>
            </a:r>
            <a:r>
              <a:rPr lang="cs-CZ" dirty="0"/>
              <a:t>  +   </a:t>
            </a:r>
            <a:r>
              <a:rPr lang="cs-CZ" dirty="0" err="1"/>
              <a:t>come</a:t>
            </a:r>
            <a:r>
              <a:rPr lang="cs-CZ" dirty="0"/>
              <a:t>  +  </a:t>
            </a:r>
            <a:r>
              <a:rPr lang="cs-CZ" dirty="0" err="1"/>
              <a:t>verdura</a:t>
            </a:r>
            <a:r>
              <a:rPr lang="cs-CZ" dirty="0"/>
              <a:t>.</a:t>
            </a:r>
          </a:p>
          <a:p>
            <a:pPr marL="0" indent="0" algn="ctr">
              <a:buNone/>
            </a:pPr>
            <a:r>
              <a:rPr lang="cs-CZ" dirty="0" err="1"/>
              <a:t>Yo</a:t>
            </a:r>
            <a:r>
              <a:rPr lang="cs-CZ" dirty="0"/>
              <a:t> + </a:t>
            </a:r>
            <a:r>
              <a:rPr lang="cs-CZ" dirty="0" err="1"/>
              <a:t>baño</a:t>
            </a:r>
            <a:r>
              <a:rPr lang="cs-CZ" dirty="0"/>
              <a:t> + a mi </a:t>
            </a:r>
            <a:r>
              <a:rPr lang="cs-CZ" dirty="0" err="1"/>
              <a:t>hijo</a:t>
            </a:r>
            <a:r>
              <a:rPr lang="cs-CZ" dirty="0"/>
              <a:t>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CB0A0AB-A207-4BBE-A0A0-18EA4F5D2E1D}"/>
              </a:ext>
            </a:extLst>
          </p:cNvPr>
          <p:cNvSpPr txBox="1">
            <a:spLocks/>
          </p:cNvSpPr>
          <p:nvPr/>
        </p:nvSpPr>
        <p:spPr>
          <a:xfrm>
            <a:off x="734026" y="41086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err="1">
                <a:solidFill>
                  <a:srgbClr val="C00000"/>
                </a:solidFill>
              </a:rPr>
              <a:t>Sujeto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cs-CZ" b="1" dirty="0">
                <a:solidFill>
                  <a:srgbClr val="C00000"/>
                </a:solidFill>
              </a:rPr>
              <a:t>+ </a:t>
            </a:r>
            <a:r>
              <a:rPr lang="cs-CZ" b="1" dirty="0" err="1">
                <a:solidFill>
                  <a:srgbClr val="C00000"/>
                </a:solidFill>
              </a:rPr>
              <a:t>Verbo</a:t>
            </a:r>
            <a:r>
              <a:rPr lang="cs-CZ" b="1" dirty="0">
                <a:solidFill>
                  <a:srgbClr val="C00000"/>
                </a:solidFill>
              </a:rPr>
              <a:t> + Objeto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FF30381-786F-4947-B728-8CFE16C7485F}"/>
              </a:ext>
            </a:extLst>
          </p:cNvPr>
          <p:cNvSpPr/>
          <p:nvPr/>
        </p:nvSpPr>
        <p:spPr>
          <a:xfrm>
            <a:off x="447582" y="1160362"/>
            <a:ext cx="2610035" cy="1325563"/>
          </a:xfrm>
          <a:prstGeom prst="rect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err="1"/>
              <a:t>Verbos</a:t>
            </a:r>
            <a:r>
              <a:rPr lang="cs-CZ" sz="2800" b="1" dirty="0"/>
              <a:t> no </a:t>
            </a:r>
            <a:r>
              <a:rPr lang="cs-CZ" sz="2800" b="1" dirty="0" err="1"/>
              <a:t>reflexivos</a:t>
            </a:r>
            <a:endParaRPr lang="cs-CZ" sz="2800" b="1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AA0069E-AE02-4CFC-904A-B5DAC338BC6E}"/>
              </a:ext>
            </a:extLst>
          </p:cNvPr>
          <p:cNvSpPr/>
          <p:nvPr/>
        </p:nvSpPr>
        <p:spPr>
          <a:xfrm>
            <a:off x="329954" y="4149291"/>
            <a:ext cx="2610035" cy="1325563"/>
          </a:xfrm>
          <a:prstGeom prst="rect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err="1"/>
              <a:t>Verbos</a:t>
            </a:r>
            <a:r>
              <a:rPr lang="cs-CZ" sz="2800" b="1" dirty="0"/>
              <a:t> </a:t>
            </a:r>
            <a:r>
              <a:rPr lang="cs-CZ" sz="2800" b="1" dirty="0" err="1"/>
              <a:t>reflexivos</a:t>
            </a:r>
            <a:endParaRPr lang="cs-CZ" sz="2800" b="1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43C34F43-15AB-46B6-8BC7-3374AC806671}"/>
              </a:ext>
            </a:extLst>
          </p:cNvPr>
          <p:cNvSpPr txBox="1">
            <a:spLocks/>
          </p:cNvSpPr>
          <p:nvPr/>
        </p:nvSpPr>
        <p:spPr>
          <a:xfrm>
            <a:off x="329954" y="5566654"/>
            <a:ext cx="10515600" cy="2042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 err="1"/>
              <a:t>Yo</a:t>
            </a:r>
            <a:r>
              <a:rPr lang="cs-CZ" dirty="0"/>
              <a:t>  +  </a:t>
            </a:r>
            <a:r>
              <a:rPr lang="cs-CZ" dirty="0" err="1"/>
              <a:t>me</a:t>
            </a:r>
            <a:r>
              <a:rPr lang="cs-CZ" dirty="0"/>
              <a:t>  + </a:t>
            </a:r>
            <a:r>
              <a:rPr lang="cs-CZ" dirty="0" err="1"/>
              <a:t>baño</a:t>
            </a:r>
            <a:endParaRPr lang="cs-CZ" dirty="0"/>
          </a:p>
          <a:p>
            <a:pPr marL="0" indent="0" algn="ctr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15" name="Šipka: zahnutá dolů 14">
            <a:extLst>
              <a:ext uri="{FF2B5EF4-FFF2-40B4-BE49-F238E27FC236}">
                <a16:creationId xmlns:a16="http://schemas.microsoft.com/office/drawing/2014/main" id="{1D6FF831-6E67-4167-8494-E68112A6FB39}"/>
              </a:ext>
            </a:extLst>
          </p:cNvPr>
          <p:cNvSpPr/>
          <p:nvPr/>
        </p:nvSpPr>
        <p:spPr>
          <a:xfrm flipH="1">
            <a:off x="4182861" y="3825892"/>
            <a:ext cx="3435659" cy="646797"/>
          </a:xfrm>
          <a:prstGeom prst="curvedDownArrow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2050" name="Picture 2" descr="ftestickers #clipart #girl #bathtub #bathtime #cute - Bañarse ...">
            <a:extLst>
              <a:ext uri="{FF2B5EF4-FFF2-40B4-BE49-F238E27FC236}">
                <a16:creationId xmlns:a16="http://schemas.microsoft.com/office/drawing/2014/main" id="{20BE01D1-6C49-4781-9046-59EA3E5FE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025" y="4149290"/>
            <a:ext cx="20097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00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2E848-424B-4665-8AE4-B60CFC53B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- AR, ER, IR + </a:t>
            </a:r>
            <a:r>
              <a:rPr lang="sk-SK" b="1" dirty="0">
                <a:solidFill>
                  <a:srgbClr val="C00000"/>
                </a:solidFill>
              </a:rPr>
              <a:t>SE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879CB78-C1F3-4589-9EF0-18E9519E9931}"/>
              </a:ext>
            </a:extLst>
          </p:cNvPr>
          <p:cNvSpPr txBox="1">
            <a:spLocks/>
          </p:cNvSpPr>
          <p:nvPr/>
        </p:nvSpPr>
        <p:spPr>
          <a:xfrm>
            <a:off x="838200" y="130763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615BAACE-CE34-403B-8206-9B36AEC85017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708738" y="1579897"/>
            <a:ext cx="7016752" cy="4845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93AF33D-84E0-4276-8502-06559767F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7526" y="1586247"/>
            <a:ext cx="5264152" cy="1465264"/>
          </a:xfrm>
          <a:prstGeom prst="rect">
            <a:avLst/>
          </a:prstGeom>
          <a:solidFill>
            <a:srgbClr val="CC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4B40BB8B-7481-450C-BDA3-C18B1335D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3051511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B2AC80E0-B96B-44A8-91F8-8EDD57C51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3580149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46936776-832D-4CEF-9F14-5A2301E3E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4108787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32EE3743-EC37-471E-B2D3-9CAF121C9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4637425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79BA56A8-8DD1-4DDB-BB16-1E4C6EE29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5166063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3FE8ACDF-7F96-45F7-804D-750CC3D00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5694701"/>
            <a:ext cx="1724026" cy="641351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7" name="Line 12">
            <a:extLst>
              <a:ext uri="{FF2B5EF4-FFF2-40B4-BE49-F238E27FC236}">
                <a16:creationId xmlns:a16="http://schemas.microsoft.com/office/drawing/2014/main" id="{E17BA9CA-2CC1-4CD4-B1AF-D1EE8101F0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7526" y="1579897"/>
            <a:ext cx="0" cy="476250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" name="Line 13">
            <a:extLst>
              <a:ext uri="{FF2B5EF4-FFF2-40B4-BE49-F238E27FC236}">
                <a16:creationId xmlns:a16="http://schemas.microsoft.com/office/drawing/2014/main" id="{C83D5208-4D30-4DDB-B1B7-921F008DDB4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0714" y="3032461"/>
            <a:ext cx="0" cy="330994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Line 14">
            <a:extLst>
              <a:ext uri="{FF2B5EF4-FFF2-40B4-BE49-F238E27FC236}">
                <a16:creationId xmlns:a16="http://schemas.microsoft.com/office/drawing/2014/main" id="{FDDA2401-4B35-4FA6-9462-E98EA1816D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3051511"/>
            <a:ext cx="7000877" cy="0"/>
          </a:xfrm>
          <a:prstGeom prst="line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Line 15">
            <a:extLst>
              <a:ext uri="{FF2B5EF4-FFF2-40B4-BE49-F238E27FC236}">
                <a16:creationId xmlns:a16="http://schemas.microsoft.com/office/drawing/2014/main" id="{C97A1E2C-B8FD-477E-B0FE-A132E10BFF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3580149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1" name="Line 16">
            <a:extLst>
              <a:ext uri="{FF2B5EF4-FFF2-40B4-BE49-F238E27FC236}">
                <a16:creationId xmlns:a16="http://schemas.microsoft.com/office/drawing/2014/main" id="{5B17099E-575A-477B-B36F-1400A1F3E3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4108787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" name="Line 17">
            <a:extLst>
              <a:ext uri="{FF2B5EF4-FFF2-40B4-BE49-F238E27FC236}">
                <a16:creationId xmlns:a16="http://schemas.microsoft.com/office/drawing/2014/main" id="{018324D2-AAB8-46F0-B6BB-7D62C9D0BD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4637425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" name="Line 18">
            <a:extLst>
              <a:ext uri="{FF2B5EF4-FFF2-40B4-BE49-F238E27FC236}">
                <a16:creationId xmlns:a16="http://schemas.microsoft.com/office/drawing/2014/main" id="{6CAAE28C-1FC4-4039-BA46-D82E6782E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5166063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" name="Line 19">
            <a:extLst>
              <a:ext uri="{FF2B5EF4-FFF2-40B4-BE49-F238E27FC236}">
                <a16:creationId xmlns:a16="http://schemas.microsoft.com/office/drawing/2014/main" id="{969F9FAA-F771-45C6-9AA9-C2636C85A1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5694701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" name="Line 20">
            <a:extLst>
              <a:ext uri="{FF2B5EF4-FFF2-40B4-BE49-F238E27FC236}">
                <a16:creationId xmlns:a16="http://schemas.microsoft.com/office/drawing/2014/main" id="{7F2EC98D-6FE7-40F7-8C1C-0D28627F5C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3500" y="1586247"/>
            <a:ext cx="0" cy="475615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" name="Line 21">
            <a:extLst>
              <a:ext uri="{FF2B5EF4-FFF2-40B4-BE49-F238E27FC236}">
                <a16:creationId xmlns:a16="http://schemas.microsoft.com/office/drawing/2014/main" id="{1A669602-9873-4582-BDD8-B3DD01B0F9B4}"/>
              </a:ext>
            </a:extLst>
          </p:cNvPr>
          <p:cNvSpPr>
            <a:spLocks noChangeShapeType="1"/>
          </p:cNvSpPr>
          <p:nvPr/>
        </p:nvSpPr>
        <p:spPr bwMode="auto">
          <a:xfrm>
            <a:off x="8701677" y="1579897"/>
            <a:ext cx="0" cy="476250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" name="Line 22">
            <a:extLst>
              <a:ext uri="{FF2B5EF4-FFF2-40B4-BE49-F238E27FC236}">
                <a16:creationId xmlns:a16="http://schemas.microsoft.com/office/drawing/2014/main" id="{16ACC538-9492-416C-A92B-5AA8C69F67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1176" y="1586247"/>
            <a:ext cx="5276852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" name="Line 23">
            <a:extLst>
              <a:ext uri="{FF2B5EF4-FFF2-40B4-BE49-F238E27FC236}">
                <a16:creationId xmlns:a16="http://schemas.microsoft.com/office/drawing/2014/main" id="{6C876138-AA60-4F2D-9462-F12A0DBC29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6336052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" name="Rectangle 24">
            <a:extLst>
              <a:ext uri="{FF2B5EF4-FFF2-40B4-BE49-F238E27FC236}">
                <a16:creationId xmlns:a16="http://schemas.microsoft.com/office/drawing/2014/main" id="{4D58D5D1-27F7-4830-8E2B-86DB7DAF4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5464" y="1895810"/>
            <a:ext cx="3081339" cy="1022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5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BAÑARSE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EDB40957-190E-47BF-B78C-42B7E6137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3091199"/>
            <a:ext cx="366713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4B480EA2-BF2A-41A5-8412-DACE6EA0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7026" y="3092786"/>
            <a:ext cx="69532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ME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7">
            <a:extLst>
              <a:ext uri="{FF2B5EF4-FFF2-40B4-BE49-F238E27FC236}">
                <a16:creationId xmlns:a16="http://schemas.microsoft.com/office/drawing/2014/main" id="{719A8816-17E1-46A0-8A51-4D625ED42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3091199"/>
            <a:ext cx="892175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BAÑ + O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9D310428-F286-4446-BF01-0038BAF1D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3619837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Tú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17EFFCDF-6A2A-4050-85BF-47A065522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876" y="3621424"/>
            <a:ext cx="55562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TE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0">
            <a:extLst>
              <a:ext uri="{FF2B5EF4-FFF2-40B4-BE49-F238E27FC236}">
                <a16:creationId xmlns:a16="http://schemas.microsoft.com/office/drawing/2014/main" id="{FCDDF4FF-0FA2-42F3-95AD-D73220FBE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3619837"/>
            <a:ext cx="1052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BAÑ + AS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1">
            <a:extLst>
              <a:ext uri="{FF2B5EF4-FFF2-40B4-BE49-F238E27FC236}">
                <a16:creationId xmlns:a16="http://schemas.microsoft.com/office/drawing/2014/main" id="{419BD0A9-545F-43BD-8D2B-C45A1FAFE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4148475"/>
            <a:ext cx="31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Él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32">
            <a:extLst>
              <a:ext uri="{FF2B5EF4-FFF2-40B4-BE49-F238E27FC236}">
                <a16:creationId xmlns:a16="http://schemas.microsoft.com/office/drawing/2014/main" id="{D06B5F37-0534-496E-8CFB-EEAD4305F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025" y="4148475"/>
            <a:ext cx="2365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D418A53C-6394-4134-BEBB-90746999F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5450" y="4148475"/>
            <a:ext cx="48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Ella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4">
            <a:extLst>
              <a:ext uri="{FF2B5EF4-FFF2-40B4-BE49-F238E27FC236}">
                <a16:creationId xmlns:a16="http://schemas.microsoft.com/office/drawing/2014/main" id="{99C237DB-BC59-47EA-A82B-8C6746859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2000" y="4148475"/>
            <a:ext cx="2365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5">
            <a:extLst>
              <a:ext uri="{FF2B5EF4-FFF2-40B4-BE49-F238E27FC236}">
                <a16:creationId xmlns:a16="http://schemas.microsoft.com/office/drawing/2014/main" id="{40C3802B-E19A-4776-84E9-BEB7BCC94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0425" y="4148475"/>
            <a:ext cx="725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Usted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7684362D-8252-4E74-B545-776B6F5C3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876" y="4148475"/>
            <a:ext cx="54927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SE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37">
            <a:extLst>
              <a:ext uri="{FF2B5EF4-FFF2-40B4-BE49-F238E27FC236}">
                <a16:creationId xmlns:a16="http://schemas.microsoft.com/office/drawing/2014/main" id="{F7F637B5-042E-45C3-AF8D-C3250B907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4148475"/>
            <a:ext cx="938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BAÑ + A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38">
            <a:extLst>
              <a:ext uri="{FF2B5EF4-FFF2-40B4-BE49-F238E27FC236}">
                <a16:creationId xmlns:a16="http://schemas.microsoft.com/office/drawing/2014/main" id="{E068554F-64CC-4043-A00D-93082909A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4677113"/>
            <a:ext cx="1052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Nosotros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39">
            <a:extLst>
              <a:ext uri="{FF2B5EF4-FFF2-40B4-BE49-F238E27FC236}">
                <a16:creationId xmlns:a16="http://schemas.microsoft.com/office/drawing/2014/main" id="{99C12071-3D34-4A3E-B9F3-EE1D123F5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763" y="4677113"/>
            <a:ext cx="45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/as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0">
            <a:extLst>
              <a:ext uri="{FF2B5EF4-FFF2-40B4-BE49-F238E27FC236}">
                <a16:creationId xmlns:a16="http://schemas.microsoft.com/office/drawing/2014/main" id="{62997C9E-C24C-43B9-87D3-5282993DF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4476" y="4677113"/>
            <a:ext cx="86042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NOS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1">
            <a:extLst>
              <a:ext uri="{FF2B5EF4-FFF2-40B4-BE49-F238E27FC236}">
                <a16:creationId xmlns:a16="http://schemas.microsoft.com/office/drawing/2014/main" id="{C83F4918-4499-4D48-95C7-322F32C3B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4677113"/>
            <a:ext cx="1417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BAÑ + AMOS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2">
            <a:extLst>
              <a:ext uri="{FF2B5EF4-FFF2-40B4-BE49-F238E27FC236}">
                <a16:creationId xmlns:a16="http://schemas.microsoft.com/office/drawing/2014/main" id="{1F5D7464-F85A-4E58-A597-F8BC9D780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5208926"/>
            <a:ext cx="9683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Vosotros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3">
            <a:extLst>
              <a:ext uri="{FF2B5EF4-FFF2-40B4-BE49-F238E27FC236}">
                <a16:creationId xmlns:a16="http://schemas.microsoft.com/office/drawing/2014/main" id="{C6B9661C-A0CF-40A6-BEBC-EC0E7360E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8538" y="5208926"/>
            <a:ext cx="4270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/as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4">
            <a:extLst>
              <a:ext uri="{FF2B5EF4-FFF2-40B4-BE49-F238E27FC236}">
                <a16:creationId xmlns:a16="http://schemas.microsoft.com/office/drawing/2014/main" id="{3F4070F3-FF08-4524-AD54-98B449FFC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126" y="5205751"/>
            <a:ext cx="619125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OS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5">
            <a:extLst>
              <a:ext uri="{FF2B5EF4-FFF2-40B4-BE49-F238E27FC236}">
                <a16:creationId xmlns:a16="http://schemas.microsoft.com/office/drawing/2014/main" id="{EEE4FF63-D883-461C-BA34-20BA0E531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5208926"/>
            <a:ext cx="10366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BAÑ + ÁIS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46">
            <a:extLst>
              <a:ext uri="{FF2B5EF4-FFF2-40B4-BE49-F238E27FC236}">
                <a16:creationId xmlns:a16="http://schemas.microsoft.com/office/drawing/2014/main" id="{A090CEE8-0C57-430D-9751-0D31D0444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5737564"/>
            <a:ext cx="5572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Ellos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47">
            <a:extLst>
              <a:ext uri="{FF2B5EF4-FFF2-40B4-BE49-F238E27FC236}">
                <a16:creationId xmlns:a16="http://schemas.microsoft.com/office/drawing/2014/main" id="{62F333DC-86E0-4A2B-B41E-1CAE6BAA1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25" y="5737564"/>
            <a:ext cx="2206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48">
            <a:extLst>
              <a:ext uri="{FF2B5EF4-FFF2-40B4-BE49-F238E27FC236}">
                <a16:creationId xmlns:a16="http://schemas.microsoft.com/office/drawing/2014/main" id="{616B17C4-A4C5-42E4-9A21-1CEA4C3ED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3738" y="5737564"/>
            <a:ext cx="54768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Ellas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49">
            <a:extLst>
              <a:ext uri="{FF2B5EF4-FFF2-40B4-BE49-F238E27FC236}">
                <a16:creationId xmlns:a16="http://schemas.microsoft.com/office/drawing/2014/main" id="{0CA2B303-2D6E-4BAB-9522-83AE79230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775" y="5737564"/>
            <a:ext cx="2206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50">
            <a:extLst>
              <a:ext uri="{FF2B5EF4-FFF2-40B4-BE49-F238E27FC236}">
                <a16:creationId xmlns:a16="http://schemas.microsoft.com/office/drawing/2014/main" id="{3D43041D-8D4A-4D6A-9DB4-6CC1F74C3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9200" y="5737564"/>
            <a:ext cx="5572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Uste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1">
            <a:extLst>
              <a:ext uri="{FF2B5EF4-FFF2-40B4-BE49-F238E27FC236}">
                <a16:creationId xmlns:a16="http://schemas.microsoft.com/office/drawing/2014/main" id="{787B582A-B5DE-4864-BA39-D167B5BED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6012202"/>
            <a:ext cx="4508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52">
            <a:extLst>
              <a:ext uri="{FF2B5EF4-FFF2-40B4-BE49-F238E27FC236}">
                <a16:creationId xmlns:a16="http://schemas.microsoft.com/office/drawing/2014/main" id="{6BE4B38D-96FF-4F03-BF6C-7735B65A8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876" y="5737564"/>
            <a:ext cx="54927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SE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3">
            <a:extLst>
              <a:ext uri="{FF2B5EF4-FFF2-40B4-BE49-F238E27FC236}">
                <a16:creationId xmlns:a16="http://schemas.microsoft.com/office/drawing/2014/main" id="{04733920-487A-41F3-9012-024BF4619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5737564"/>
            <a:ext cx="10223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BAÑ + AN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65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AB6A11-A9D9-48D1-B4C9-B799CF33C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>
                <a:solidFill>
                  <a:srgbClr val="CC0066"/>
                </a:solidFill>
              </a:rPr>
              <a:t>Otros</a:t>
            </a:r>
            <a:r>
              <a:rPr lang="sk-SK" b="1" dirty="0">
                <a:solidFill>
                  <a:srgbClr val="CC0066"/>
                </a:solidFill>
              </a:rPr>
              <a:t> </a:t>
            </a:r>
            <a:r>
              <a:rPr lang="sk-SK" b="1" dirty="0" err="1">
                <a:solidFill>
                  <a:srgbClr val="CC0066"/>
                </a:solidFill>
              </a:rPr>
              <a:t>verbos</a:t>
            </a:r>
            <a:r>
              <a:rPr lang="sk-SK" b="1" dirty="0">
                <a:solidFill>
                  <a:srgbClr val="CC0066"/>
                </a:solidFill>
              </a:rPr>
              <a:t>:</a:t>
            </a:r>
            <a:endParaRPr lang="cs-CZ" b="1" dirty="0">
              <a:solidFill>
                <a:srgbClr val="CC0066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5C42EC-2991-4658-BE4B-022ED40E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Llamarse</a:t>
            </a:r>
            <a:endParaRPr lang="sk-SK" dirty="0"/>
          </a:p>
          <a:p>
            <a:r>
              <a:rPr lang="sk-SK" dirty="0" err="1"/>
              <a:t>Lavarse</a:t>
            </a:r>
            <a:endParaRPr lang="sk-SK" dirty="0"/>
          </a:p>
          <a:p>
            <a:r>
              <a:rPr lang="sk-SK" dirty="0" err="1"/>
              <a:t>Levantarse</a:t>
            </a:r>
            <a:endParaRPr lang="sk-SK" dirty="0"/>
          </a:p>
          <a:p>
            <a:r>
              <a:rPr lang="sk-SK" dirty="0" err="1"/>
              <a:t>Ducharse</a:t>
            </a:r>
            <a:endParaRPr lang="sk-SK" dirty="0"/>
          </a:p>
          <a:p>
            <a:r>
              <a:rPr lang="sk-SK" dirty="0" err="1"/>
              <a:t>Acostarse</a:t>
            </a:r>
            <a:endParaRPr lang="sk-SK" dirty="0"/>
          </a:p>
          <a:p>
            <a:r>
              <a:rPr lang="sk-SK" dirty="0" err="1"/>
              <a:t>Enamorarse</a:t>
            </a:r>
            <a:endParaRPr lang="sk-SK" dirty="0"/>
          </a:p>
          <a:p>
            <a:r>
              <a:rPr lang="sk-SK" dirty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15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2E848-424B-4665-8AE4-B60CFC53B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- AR, ER, IR + </a:t>
            </a:r>
            <a:r>
              <a:rPr lang="sk-SK" b="1" dirty="0">
                <a:solidFill>
                  <a:srgbClr val="C00000"/>
                </a:solidFill>
              </a:rPr>
              <a:t>SE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879CB78-C1F3-4589-9EF0-18E9519E9931}"/>
              </a:ext>
            </a:extLst>
          </p:cNvPr>
          <p:cNvSpPr txBox="1">
            <a:spLocks/>
          </p:cNvSpPr>
          <p:nvPr/>
        </p:nvSpPr>
        <p:spPr>
          <a:xfrm>
            <a:off x="838200" y="130763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615BAACE-CE34-403B-8206-9B36AEC85017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708738" y="1579897"/>
            <a:ext cx="7016752" cy="4845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93AF33D-84E0-4276-8502-06559767F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7526" y="1586247"/>
            <a:ext cx="5264152" cy="1465264"/>
          </a:xfrm>
          <a:prstGeom prst="rect">
            <a:avLst/>
          </a:prstGeom>
          <a:solidFill>
            <a:srgbClr val="CC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4B40BB8B-7481-450C-BDA3-C18B1335D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3051511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B2AC80E0-B96B-44A8-91F8-8EDD57C51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3580149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46936776-832D-4CEF-9F14-5A2301E3E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4108787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32EE3743-EC37-471E-B2D3-9CAF121C9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4637425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79BA56A8-8DD1-4DDB-BB16-1E4C6EE29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5166063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3FE8ACDF-7F96-45F7-804D-750CC3D00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5694701"/>
            <a:ext cx="1724026" cy="641351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7" name="Line 12">
            <a:extLst>
              <a:ext uri="{FF2B5EF4-FFF2-40B4-BE49-F238E27FC236}">
                <a16:creationId xmlns:a16="http://schemas.microsoft.com/office/drawing/2014/main" id="{E17BA9CA-2CC1-4CD4-B1AF-D1EE8101F0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7526" y="1579897"/>
            <a:ext cx="0" cy="476250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" name="Line 13">
            <a:extLst>
              <a:ext uri="{FF2B5EF4-FFF2-40B4-BE49-F238E27FC236}">
                <a16:creationId xmlns:a16="http://schemas.microsoft.com/office/drawing/2014/main" id="{C83D5208-4D30-4DDB-B1B7-921F008DDB4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0714" y="3032461"/>
            <a:ext cx="0" cy="330994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Line 14">
            <a:extLst>
              <a:ext uri="{FF2B5EF4-FFF2-40B4-BE49-F238E27FC236}">
                <a16:creationId xmlns:a16="http://schemas.microsoft.com/office/drawing/2014/main" id="{FDDA2401-4B35-4FA6-9462-E98EA1816D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3051511"/>
            <a:ext cx="7000877" cy="0"/>
          </a:xfrm>
          <a:prstGeom prst="line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Line 15">
            <a:extLst>
              <a:ext uri="{FF2B5EF4-FFF2-40B4-BE49-F238E27FC236}">
                <a16:creationId xmlns:a16="http://schemas.microsoft.com/office/drawing/2014/main" id="{C97A1E2C-B8FD-477E-B0FE-A132E10BFF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3580149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1" name="Line 16">
            <a:extLst>
              <a:ext uri="{FF2B5EF4-FFF2-40B4-BE49-F238E27FC236}">
                <a16:creationId xmlns:a16="http://schemas.microsoft.com/office/drawing/2014/main" id="{5B17099E-575A-477B-B36F-1400A1F3E3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4108787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" name="Line 17">
            <a:extLst>
              <a:ext uri="{FF2B5EF4-FFF2-40B4-BE49-F238E27FC236}">
                <a16:creationId xmlns:a16="http://schemas.microsoft.com/office/drawing/2014/main" id="{018324D2-AAB8-46F0-B6BB-7D62C9D0BD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4637425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" name="Line 18">
            <a:extLst>
              <a:ext uri="{FF2B5EF4-FFF2-40B4-BE49-F238E27FC236}">
                <a16:creationId xmlns:a16="http://schemas.microsoft.com/office/drawing/2014/main" id="{6CAAE28C-1FC4-4039-BA46-D82E6782E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5166063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" name="Line 19">
            <a:extLst>
              <a:ext uri="{FF2B5EF4-FFF2-40B4-BE49-F238E27FC236}">
                <a16:creationId xmlns:a16="http://schemas.microsoft.com/office/drawing/2014/main" id="{969F9FAA-F771-45C6-9AA9-C2636C85A1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5694701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" name="Line 20">
            <a:extLst>
              <a:ext uri="{FF2B5EF4-FFF2-40B4-BE49-F238E27FC236}">
                <a16:creationId xmlns:a16="http://schemas.microsoft.com/office/drawing/2014/main" id="{7F2EC98D-6FE7-40F7-8C1C-0D28627F5C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3500" y="1586247"/>
            <a:ext cx="0" cy="475615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" name="Line 21">
            <a:extLst>
              <a:ext uri="{FF2B5EF4-FFF2-40B4-BE49-F238E27FC236}">
                <a16:creationId xmlns:a16="http://schemas.microsoft.com/office/drawing/2014/main" id="{1A669602-9873-4582-BDD8-B3DD01B0F9B4}"/>
              </a:ext>
            </a:extLst>
          </p:cNvPr>
          <p:cNvSpPr>
            <a:spLocks noChangeShapeType="1"/>
          </p:cNvSpPr>
          <p:nvPr/>
        </p:nvSpPr>
        <p:spPr bwMode="auto">
          <a:xfrm>
            <a:off x="8701677" y="1579897"/>
            <a:ext cx="0" cy="476250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" name="Line 22">
            <a:extLst>
              <a:ext uri="{FF2B5EF4-FFF2-40B4-BE49-F238E27FC236}">
                <a16:creationId xmlns:a16="http://schemas.microsoft.com/office/drawing/2014/main" id="{16ACC538-9492-416C-A92B-5AA8C69F67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1176" y="1586247"/>
            <a:ext cx="5276852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" name="Line 23">
            <a:extLst>
              <a:ext uri="{FF2B5EF4-FFF2-40B4-BE49-F238E27FC236}">
                <a16:creationId xmlns:a16="http://schemas.microsoft.com/office/drawing/2014/main" id="{6C876138-AA60-4F2D-9462-F12A0DBC29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6336052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" name="Rectangle 24">
            <a:extLst>
              <a:ext uri="{FF2B5EF4-FFF2-40B4-BE49-F238E27FC236}">
                <a16:creationId xmlns:a16="http://schemas.microsoft.com/office/drawing/2014/main" id="{4D58D5D1-27F7-4830-8E2B-86DB7DAF4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5464" y="1895810"/>
            <a:ext cx="17950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5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VERSE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EDB40957-190E-47BF-B78C-42B7E6137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3091199"/>
            <a:ext cx="366713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4B480EA2-BF2A-41A5-8412-DACE6EA0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7026" y="3092786"/>
            <a:ext cx="69532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ME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7">
            <a:extLst>
              <a:ext uri="{FF2B5EF4-FFF2-40B4-BE49-F238E27FC236}">
                <a16:creationId xmlns:a16="http://schemas.microsoft.com/office/drawing/2014/main" id="{719A8816-17E1-46A0-8A51-4D625ED42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3091199"/>
            <a:ext cx="6171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VE + O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9D310428-F286-4446-BF01-0038BAF1D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3619837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Tú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17EFFCDF-6A2A-4050-85BF-47A065522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876" y="3621424"/>
            <a:ext cx="55562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TE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0">
            <a:extLst>
              <a:ext uri="{FF2B5EF4-FFF2-40B4-BE49-F238E27FC236}">
                <a16:creationId xmlns:a16="http://schemas.microsoft.com/office/drawing/2014/main" id="{FCDDF4FF-0FA2-42F3-95AD-D73220FBE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3619837"/>
            <a:ext cx="5684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V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ES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1">
            <a:extLst>
              <a:ext uri="{FF2B5EF4-FFF2-40B4-BE49-F238E27FC236}">
                <a16:creationId xmlns:a16="http://schemas.microsoft.com/office/drawing/2014/main" id="{419BD0A9-545F-43BD-8D2B-C45A1FAFE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4148475"/>
            <a:ext cx="31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Él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32">
            <a:extLst>
              <a:ext uri="{FF2B5EF4-FFF2-40B4-BE49-F238E27FC236}">
                <a16:creationId xmlns:a16="http://schemas.microsoft.com/office/drawing/2014/main" id="{D06B5F37-0534-496E-8CFB-EEAD4305F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025" y="4148475"/>
            <a:ext cx="2365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D418A53C-6394-4134-BEBB-90746999F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5450" y="4148475"/>
            <a:ext cx="48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Ella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4">
            <a:extLst>
              <a:ext uri="{FF2B5EF4-FFF2-40B4-BE49-F238E27FC236}">
                <a16:creationId xmlns:a16="http://schemas.microsoft.com/office/drawing/2014/main" id="{99C237DB-BC59-47EA-A82B-8C6746859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2000" y="4148475"/>
            <a:ext cx="2365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5">
            <a:extLst>
              <a:ext uri="{FF2B5EF4-FFF2-40B4-BE49-F238E27FC236}">
                <a16:creationId xmlns:a16="http://schemas.microsoft.com/office/drawing/2014/main" id="{40C3802B-E19A-4776-84E9-BEB7BCC94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0425" y="4148475"/>
            <a:ext cx="725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Usted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7684362D-8252-4E74-B545-776B6F5C3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876" y="4148475"/>
            <a:ext cx="54927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SE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37">
            <a:extLst>
              <a:ext uri="{FF2B5EF4-FFF2-40B4-BE49-F238E27FC236}">
                <a16:creationId xmlns:a16="http://schemas.microsoft.com/office/drawing/2014/main" id="{F7F637B5-042E-45C3-AF8D-C3250B907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4148475"/>
            <a:ext cx="4648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V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38">
            <a:extLst>
              <a:ext uri="{FF2B5EF4-FFF2-40B4-BE49-F238E27FC236}">
                <a16:creationId xmlns:a16="http://schemas.microsoft.com/office/drawing/2014/main" id="{E068554F-64CC-4043-A00D-93082909A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4677113"/>
            <a:ext cx="1052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Nosotros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39">
            <a:extLst>
              <a:ext uri="{FF2B5EF4-FFF2-40B4-BE49-F238E27FC236}">
                <a16:creationId xmlns:a16="http://schemas.microsoft.com/office/drawing/2014/main" id="{99C12071-3D34-4A3E-B9F3-EE1D123F5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763" y="4677113"/>
            <a:ext cx="45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/as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0">
            <a:extLst>
              <a:ext uri="{FF2B5EF4-FFF2-40B4-BE49-F238E27FC236}">
                <a16:creationId xmlns:a16="http://schemas.microsoft.com/office/drawing/2014/main" id="{62997C9E-C24C-43B9-87D3-5282993DF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4476" y="4677113"/>
            <a:ext cx="86042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NOS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1">
            <a:extLst>
              <a:ext uri="{FF2B5EF4-FFF2-40B4-BE49-F238E27FC236}">
                <a16:creationId xmlns:a16="http://schemas.microsoft.com/office/drawing/2014/main" id="{C83F4918-4499-4D48-95C7-322F32C3B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4677113"/>
            <a:ext cx="9201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V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EMOS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2">
            <a:extLst>
              <a:ext uri="{FF2B5EF4-FFF2-40B4-BE49-F238E27FC236}">
                <a16:creationId xmlns:a16="http://schemas.microsoft.com/office/drawing/2014/main" id="{1F5D7464-F85A-4E58-A597-F8BC9D780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5208926"/>
            <a:ext cx="9683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Vosotros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3">
            <a:extLst>
              <a:ext uri="{FF2B5EF4-FFF2-40B4-BE49-F238E27FC236}">
                <a16:creationId xmlns:a16="http://schemas.microsoft.com/office/drawing/2014/main" id="{C6B9661C-A0CF-40A6-BEBC-EC0E7360E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8538" y="5208926"/>
            <a:ext cx="4270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/as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4">
            <a:extLst>
              <a:ext uri="{FF2B5EF4-FFF2-40B4-BE49-F238E27FC236}">
                <a16:creationId xmlns:a16="http://schemas.microsoft.com/office/drawing/2014/main" id="{3F4070F3-FF08-4524-AD54-98B449FFC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126" y="5205751"/>
            <a:ext cx="619125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OS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5">
            <a:extLst>
              <a:ext uri="{FF2B5EF4-FFF2-40B4-BE49-F238E27FC236}">
                <a16:creationId xmlns:a16="http://schemas.microsoft.com/office/drawing/2014/main" id="{EEE4FF63-D883-461C-BA34-20BA0E531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5208926"/>
            <a:ext cx="62837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V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ÉIS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46">
            <a:extLst>
              <a:ext uri="{FF2B5EF4-FFF2-40B4-BE49-F238E27FC236}">
                <a16:creationId xmlns:a16="http://schemas.microsoft.com/office/drawing/2014/main" id="{A090CEE8-0C57-430D-9751-0D31D0444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5737564"/>
            <a:ext cx="5572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Ellos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47">
            <a:extLst>
              <a:ext uri="{FF2B5EF4-FFF2-40B4-BE49-F238E27FC236}">
                <a16:creationId xmlns:a16="http://schemas.microsoft.com/office/drawing/2014/main" id="{62F333DC-86E0-4A2B-B41E-1CAE6BAA1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25" y="5737564"/>
            <a:ext cx="2206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48">
            <a:extLst>
              <a:ext uri="{FF2B5EF4-FFF2-40B4-BE49-F238E27FC236}">
                <a16:creationId xmlns:a16="http://schemas.microsoft.com/office/drawing/2014/main" id="{616B17C4-A4C5-42E4-9A21-1CEA4C3ED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3738" y="5737564"/>
            <a:ext cx="54768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Ellas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49">
            <a:extLst>
              <a:ext uri="{FF2B5EF4-FFF2-40B4-BE49-F238E27FC236}">
                <a16:creationId xmlns:a16="http://schemas.microsoft.com/office/drawing/2014/main" id="{0CA2B303-2D6E-4BAB-9522-83AE79230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775" y="5737564"/>
            <a:ext cx="2206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50">
            <a:extLst>
              <a:ext uri="{FF2B5EF4-FFF2-40B4-BE49-F238E27FC236}">
                <a16:creationId xmlns:a16="http://schemas.microsoft.com/office/drawing/2014/main" id="{3D43041D-8D4A-4D6A-9DB4-6CC1F74C3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9200" y="5737564"/>
            <a:ext cx="5572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Uste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1">
            <a:extLst>
              <a:ext uri="{FF2B5EF4-FFF2-40B4-BE49-F238E27FC236}">
                <a16:creationId xmlns:a16="http://schemas.microsoft.com/office/drawing/2014/main" id="{787B582A-B5DE-4864-BA39-D167B5BED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6012202"/>
            <a:ext cx="4508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52">
            <a:extLst>
              <a:ext uri="{FF2B5EF4-FFF2-40B4-BE49-F238E27FC236}">
                <a16:creationId xmlns:a16="http://schemas.microsoft.com/office/drawing/2014/main" id="{6BE4B38D-96FF-4F03-BF6C-7735B65A8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876" y="5737564"/>
            <a:ext cx="54927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SE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3">
            <a:extLst>
              <a:ext uri="{FF2B5EF4-FFF2-40B4-BE49-F238E27FC236}">
                <a16:creationId xmlns:a16="http://schemas.microsoft.com/office/drawing/2014/main" id="{04733920-487A-41F3-9012-024BF4619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5737564"/>
            <a:ext cx="6139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V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EN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07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AB6A11-A9D9-48D1-B4C9-B799CF33C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>
                <a:solidFill>
                  <a:srgbClr val="CC0066"/>
                </a:solidFill>
              </a:rPr>
              <a:t>Otros</a:t>
            </a:r>
            <a:r>
              <a:rPr lang="sk-SK" b="1" dirty="0">
                <a:solidFill>
                  <a:srgbClr val="CC0066"/>
                </a:solidFill>
              </a:rPr>
              <a:t> </a:t>
            </a:r>
            <a:r>
              <a:rPr lang="sk-SK" b="1" dirty="0" err="1">
                <a:solidFill>
                  <a:srgbClr val="CC0066"/>
                </a:solidFill>
              </a:rPr>
              <a:t>verbos</a:t>
            </a:r>
            <a:r>
              <a:rPr lang="sk-SK" b="1" dirty="0">
                <a:solidFill>
                  <a:srgbClr val="CC0066"/>
                </a:solidFill>
              </a:rPr>
              <a:t>:</a:t>
            </a:r>
            <a:endParaRPr lang="cs-CZ" b="1" dirty="0">
              <a:solidFill>
                <a:srgbClr val="CC0066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5C42EC-2991-4658-BE4B-022ED40E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Quererse</a:t>
            </a:r>
            <a:endParaRPr lang="sk-SK" dirty="0"/>
          </a:p>
          <a:p>
            <a:r>
              <a:rPr lang="sk-SK" dirty="0" err="1"/>
              <a:t>Perderse</a:t>
            </a:r>
            <a:endParaRPr lang="sk-SK" dirty="0"/>
          </a:p>
          <a:p>
            <a:r>
              <a:rPr lang="sk-SK" dirty="0" err="1"/>
              <a:t>Entretenerse</a:t>
            </a:r>
            <a:endParaRPr lang="sk-SK" dirty="0"/>
          </a:p>
          <a:p>
            <a:r>
              <a:rPr lang="sk-SK" dirty="0"/>
              <a:t>...</a:t>
            </a:r>
            <a:endParaRPr lang="cs-CZ" dirty="0"/>
          </a:p>
        </p:txBody>
      </p:sp>
      <p:sp>
        <p:nvSpPr>
          <p:cNvPr id="4" name="Výbuch: čtrnácticípý 3">
            <a:extLst>
              <a:ext uri="{FF2B5EF4-FFF2-40B4-BE49-F238E27FC236}">
                <a16:creationId xmlns:a16="http://schemas.microsoft.com/office/drawing/2014/main" id="{4FE59762-B6E7-485E-8344-B7705126160F}"/>
              </a:ext>
            </a:extLst>
          </p:cNvPr>
          <p:cNvSpPr/>
          <p:nvPr/>
        </p:nvSpPr>
        <p:spPr>
          <a:xfrm>
            <a:off x="4296792" y="2308071"/>
            <a:ext cx="4651899" cy="4003829"/>
          </a:xfrm>
          <a:prstGeom prst="irregularSeal2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400" b="1" dirty="0"/>
              <a:t>Pozor na zmeny!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1336571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2E848-424B-4665-8AE4-B60CFC53B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- AR, ER, IR + </a:t>
            </a:r>
            <a:r>
              <a:rPr lang="sk-SK" b="1" dirty="0">
                <a:solidFill>
                  <a:srgbClr val="C00000"/>
                </a:solidFill>
              </a:rPr>
              <a:t>SE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879CB78-C1F3-4589-9EF0-18E9519E9931}"/>
              </a:ext>
            </a:extLst>
          </p:cNvPr>
          <p:cNvSpPr txBox="1">
            <a:spLocks/>
          </p:cNvSpPr>
          <p:nvPr/>
        </p:nvSpPr>
        <p:spPr>
          <a:xfrm>
            <a:off x="838200" y="130763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615BAACE-CE34-403B-8206-9B36AEC85017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708738" y="1579897"/>
            <a:ext cx="7016752" cy="4845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93AF33D-84E0-4276-8502-06559767F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7526" y="1586247"/>
            <a:ext cx="5264152" cy="1465264"/>
          </a:xfrm>
          <a:prstGeom prst="rect">
            <a:avLst/>
          </a:prstGeom>
          <a:solidFill>
            <a:srgbClr val="CC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4B40BB8B-7481-450C-BDA3-C18B1335D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3051511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B2AC80E0-B96B-44A8-91F8-8EDD57C51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3580149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46936776-832D-4CEF-9F14-5A2301E3E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4108787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32EE3743-EC37-471E-B2D3-9CAF121C9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4637425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79BA56A8-8DD1-4DDB-BB16-1E4C6EE29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5166063"/>
            <a:ext cx="1724026" cy="528638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3FE8ACDF-7F96-45F7-804D-750CC3D00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500" y="5694701"/>
            <a:ext cx="1724026" cy="641351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7" name="Line 12">
            <a:extLst>
              <a:ext uri="{FF2B5EF4-FFF2-40B4-BE49-F238E27FC236}">
                <a16:creationId xmlns:a16="http://schemas.microsoft.com/office/drawing/2014/main" id="{E17BA9CA-2CC1-4CD4-B1AF-D1EE8101F0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7526" y="1579897"/>
            <a:ext cx="0" cy="476250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" name="Line 13">
            <a:extLst>
              <a:ext uri="{FF2B5EF4-FFF2-40B4-BE49-F238E27FC236}">
                <a16:creationId xmlns:a16="http://schemas.microsoft.com/office/drawing/2014/main" id="{C83D5208-4D30-4DDB-B1B7-921F008DDB4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0714" y="3032461"/>
            <a:ext cx="0" cy="330994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Line 14">
            <a:extLst>
              <a:ext uri="{FF2B5EF4-FFF2-40B4-BE49-F238E27FC236}">
                <a16:creationId xmlns:a16="http://schemas.microsoft.com/office/drawing/2014/main" id="{FDDA2401-4B35-4FA6-9462-E98EA1816D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3051511"/>
            <a:ext cx="7000877" cy="0"/>
          </a:xfrm>
          <a:prstGeom prst="line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Line 15">
            <a:extLst>
              <a:ext uri="{FF2B5EF4-FFF2-40B4-BE49-F238E27FC236}">
                <a16:creationId xmlns:a16="http://schemas.microsoft.com/office/drawing/2014/main" id="{C97A1E2C-B8FD-477E-B0FE-A132E10BFF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3580149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1" name="Line 16">
            <a:extLst>
              <a:ext uri="{FF2B5EF4-FFF2-40B4-BE49-F238E27FC236}">
                <a16:creationId xmlns:a16="http://schemas.microsoft.com/office/drawing/2014/main" id="{5B17099E-575A-477B-B36F-1400A1F3E3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4108787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" name="Line 17">
            <a:extLst>
              <a:ext uri="{FF2B5EF4-FFF2-40B4-BE49-F238E27FC236}">
                <a16:creationId xmlns:a16="http://schemas.microsoft.com/office/drawing/2014/main" id="{018324D2-AAB8-46F0-B6BB-7D62C9D0BD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4637425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" name="Line 18">
            <a:extLst>
              <a:ext uri="{FF2B5EF4-FFF2-40B4-BE49-F238E27FC236}">
                <a16:creationId xmlns:a16="http://schemas.microsoft.com/office/drawing/2014/main" id="{6CAAE28C-1FC4-4039-BA46-D82E6782E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5166063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" name="Line 19">
            <a:extLst>
              <a:ext uri="{FF2B5EF4-FFF2-40B4-BE49-F238E27FC236}">
                <a16:creationId xmlns:a16="http://schemas.microsoft.com/office/drawing/2014/main" id="{969F9FAA-F771-45C6-9AA9-C2636C85A1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5694701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" name="Line 20">
            <a:extLst>
              <a:ext uri="{FF2B5EF4-FFF2-40B4-BE49-F238E27FC236}">
                <a16:creationId xmlns:a16="http://schemas.microsoft.com/office/drawing/2014/main" id="{7F2EC98D-6FE7-40F7-8C1C-0D28627F5C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3500" y="1586247"/>
            <a:ext cx="0" cy="475615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" name="Line 21">
            <a:extLst>
              <a:ext uri="{FF2B5EF4-FFF2-40B4-BE49-F238E27FC236}">
                <a16:creationId xmlns:a16="http://schemas.microsoft.com/office/drawing/2014/main" id="{1A669602-9873-4582-BDD8-B3DD01B0F9B4}"/>
              </a:ext>
            </a:extLst>
          </p:cNvPr>
          <p:cNvSpPr>
            <a:spLocks noChangeShapeType="1"/>
          </p:cNvSpPr>
          <p:nvPr/>
        </p:nvSpPr>
        <p:spPr bwMode="auto">
          <a:xfrm>
            <a:off x="8701677" y="1579897"/>
            <a:ext cx="0" cy="476250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" name="Line 22">
            <a:extLst>
              <a:ext uri="{FF2B5EF4-FFF2-40B4-BE49-F238E27FC236}">
                <a16:creationId xmlns:a16="http://schemas.microsoft.com/office/drawing/2014/main" id="{16ACC538-9492-416C-A92B-5AA8C69F67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1176" y="1586247"/>
            <a:ext cx="5276852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" name="Line 23">
            <a:extLst>
              <a:ext uri="{FF2B5EF4-FFF2-40B4-BE49-F238E27FC236}">
                <a16:creationId xmlns:a16="http://schemas.microsoft.com/office/drawing/2014/main" id="{6C876138-AA60-4F2D-9462-F12A0DBC29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7150" y="6336052"/>
            <a:ext cx="700087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" name="Rectangle 24">
            <a:extLst>
              <a:ext uri="{FF2B5EF4-FFF2-40B4-BE49-F238E27FC236}">
                <a16:creationId xmlns:a16="http://schemas.microsoft.com/office/drawing/2014/main" id="{4D58D5D1-27F7-4830-8E2B-86DB7DAF4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5464" y="1895810"/>
            <a:ext cx="32714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5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ABURRIRSE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EDB40957-190E-47BF-B78C-42B7E6137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3091199"/>
            <a:ext cx="366713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4B480EA2-BF2A-41A5-8412-DACE6EA0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7026" y="3092786"/>
            <a:ext cx="69532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ME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7">
            <a:extLst>
              <a:ext uri="{FF2B5EF4-FFF2-40B4-BE49-F238E27FC236}">
                <a16:creationId xmlns:a16="http://schemas.microsoft.com/office/drawing/2014/main" id="{719A8816-17E1-46A0-8A51-4D625ED42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3091199"/>
            <a:ext cx="1029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ABURR + O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9D310428-F286-4446-BF01-0038BAF1D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3619837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Tú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17EFFCDF-6A2A-4050-85BF-47A065522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876" y="3621424"/>
            <a:ext cx="55562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TE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0">
            <a:extLst>
              <a:ext uri="{FF2B5EF4-FFF2-40B4-BE49-F238E27FC236}">
                <a16:creationId xmlns:a16="http://schemas.microsoft.com/office/drawing/2014/main" id="{FCDDF4FF-0FA2-42F3-95AD-D73220FBE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3619837"/>
            <a:ext cx="11455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ABURR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+ ES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1">
            <a:extLst>
              <a:ext uri="{FF2B5EF4-FFF2-40B4-BE49-F238E27FC236}">
                <a16:creationId xmlns:a16="http://schemas.microsoft.com/office/drawing/2014/main" id="{419BD0A9-545F-43BD-8D2B-C45A1FAFE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4148475"/>
            <a:ext cx="31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Él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32">
            <a:extLst>
              <a:ext uri="{FF2B5EF4-FFF2-40B4-BE49-F238E27FC236}">
                <a16:creationId xmlns:a16="http://schemas.microsoft.com/office/drawing/2014/main" id="{D06B5F37-0534-496E-8CFB-EEAD4305F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025" y="4148475"/>
            <a:ext cx="2365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D418A53C-6394-4134-BEBB-90746999F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5450" y="4148475"/>
            <a:ext cx="48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Ella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4">
            <a:extLst>
              <a:ext uri="{FF2B5EF4-FFF2-40B4-BE49-F238E27FC236}">
                <a16:creationId xmlns:a16="http://schemas.microsoft.com/office/drawing/2014/main" id="{99C237DB-BC59-47EA-A82B-8C6746859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2000" y="4148475"/>
            <a:ext cx="2365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5">
            <a:extLst>
              <a:ext uri="{FF2B5EF4-FFF2-40B4-BE49-F238E27FC236}">
                <a16:creationId xmlns:a16="http://schemas.microsoft.com/office/drawing/2014/main" id="{40C3802B-E19A-4776-84E9-BEB7BCC94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0425" y="4148475"/>
            <a:ext cx="725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Usted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7684362D-8252-4E74-B545-776B6F5C3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876" y="4148475"/>
            <a:ext cx="54927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SE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37">
            <a:extLst>
              <a:ext uri="{FF2B5EF4-FFF2-40B4-BE49-F238E27FC236}">
                <a16:creationId xmlns:a16="http://schemas.microsoft.com/office/drawing/2014/main" id="{F7F637B5-042E-45C3-AF8D-C3250B907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4148475"/>
            <a:ext cx="98905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ABURR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38">
            <a:extLst>
              <a:ext uri="{FF2B5EF4-FFF2-40B4-BE49-F238E27FC236}">
                <a16:creationId xmlns:a16="http://schemas.microsoft.com/office/drawing/2014/main" id="{E068554F-64CC-4043-A00D-93082909A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4677113"/>
            <a:ext cx="1052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Nosotros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39">
            <a:extLst>
              <a:ext uri="{FF2B5EF4-FFF2-40B4-BE49-F238E27FC236}">
                <a16:creationId xmlns:a16="http://schemas.microsoft.com/office/drawing/2014/main" id="{99C12071-3D34-4A3E-B9F3-EE1D123F5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763" y="4677113"/>
            <a:ext cx="45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/as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0">
            <a:extLst>
              <a:ext uri="{FF2B5EF4-FFF2-40B4-BE49-F238E27FC236}">
                <a16:creationId xmlns:a16="http://schemas.microsoft.com/office/drawing/2014/main" id="{62997C9E-C24C-43B9-87D3-5282993DF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4476" y="4677113"/>
            <a:ext cx="86042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NOS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1">
            <a:extLst>
              <a:ext uri="{FF2B5EF4-FFF2-40B4-BE49-F238E27FC236}">
                <a16:creationId xmlns:a16="http://schemas.microsoft.com/office/drawing/2014/main" id="{C83F4918-4499-4D48-95C7-322F32C3B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4677113"/>
            <a:ext cx="13898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ABURR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</a:t>
            </a: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2">
            <a:extLst>
              <a:ext uri="{FF2B5EF4-FFF2-40B4-BE49-F238E27FC236}">
                <a16:creationId xmlns:a16="http://schemas.microsoft.com/office/drawing/2014/main" id="{1F5D7464-F85A-4E58-A597-F8BC9D780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5208926"/>
            <a:ext cx="9683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Vosotros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3">
            <a:extLst>
              <a:ext uri="{FF2B5EF4-FFF2-40B4-BE49-F238E27FC236}">
                <a16:creationId xmlns:a16="http://schemas.microsoft.com/office/drawing/2014/main" id="{C6B9661C-A0CF-40A6-BEBC-EC0E7360E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8538" y="5208926"/>
            <a:ext cx="4270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/as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4">
            <a:extLst>
              <a:ext uri="{FF2B5EF4-FFF2-40B4-BE49-F238E27FC236}">
                <a16:creationId xmlns:a16="http://schemas.microsoft.com/office/drawing/2014/main" id="{3F4070F3-FF08-4524-AD54-98B449FFC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126" y="5205751"/>
            <a:ext cx="619125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OS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5">
            <a:extLst>
              <a:ext uri="{FF2B5EF4-FFF2-40B4-BE49-F238E27FC236}">
                <a16:creationId xmlns:a16="http://schemas.microsoft.com/office/drawing/2014/main" id="{EEE4FF63-D883-461C-BA34-20BA0E531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5208926"/>
            <a:ext cx="10403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ABURR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ÍS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46">
            <a:extLst>
              <a:ext uri="{FF2B5EF4-FFF2-40B4-BE49-F238E27FC236}">
                <a16:creationId xmlns:a16="http://schemas.microsoft.com/office/drawing/2014/main" id="{A090CEE8-0C57-430D-9751-0D31D0444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5737564"/>
            <a:ext cx="5572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Ellos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47">
            <a:extLst>
              <a:ext uri="{FF2B5EF4-FFF2-40B4-BE49-F238E27FC236}">
                <a16:creationId xmlns:a16="http://schemas.microsoft.com/office/drawing/2014/main" id="{62F333DC-86E0-4A2B-B41E-1CAE6BAA1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25" y="5737564"/>
            <a:ext cx="2206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48">
            <a:extLst>
              <a:ext uri="{FF2B5EF4-FFF2-40B4-BE49-F238E27FC236}">
                <a16:creationId xmlns:a16="http://schemas.microsoft.com/office/drawing/2014/main" id="{616B17C4-A4C5-42E4-9A21-1CEA4C3ED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3738" y="5737564"/>
            <a:ext cx="54768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Ellas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49">
            <a:extLst>
              <a:ext uri="{FF2B5EF4-FFF2-40B4-BE49-F238E27FC236}">
                <a16:creationId xmlns:a16="http://schemas.microsoft.com/office/drawing/2014/main" id="{0CA2B303-2D6E-4BAB-9522-83AE79230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775" y="5737564"/>
            <a:ext cx="2206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50">
            <a:extLst>
              <a:ext uri="{FF2B5EF4-FFF2-40B4-BE49-F238E27FC236}">
                <a16:creationId xmlns:a16="http://schemas.microsoft.com/office/drawing/2014/main" id="{3D43041D-8D4A-4D6A-9DB4-6CC1F74C3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9200" y="5737564"/>
            <a:ext cx="5572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Uste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1">
            <a:extLst>
              <a:ext uri="{FF2B5EF4-FFF2-40B4-BE49-F238E27FC236}">
                <a16:creationId xmlns:a16="http://schemas.microsoft.com/office/drawing/2014/main" id="{787B582A-B5DE-4864-BA39-D167B5BED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8750" y="6012202"/>
            <a:ext cx="4508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52">
            <a:extLst>
              <a:ext uri="{FF2B5EF4-FFF2-40B4-BE49-F238E27FC236}">
                <a16:creationId xmlns:a16="http://schemas.microsoft.com/office/drawing/2014/main" id="{6BE4B38D-96FF-4F03-BF6C-7735B65A8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876" y="5737564"/>
            <a:ext cx="549275" cy="54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CC0066"/>
                </a:solidFill>
                <a:effectLst/>
                <a:latin typeface="Calibri" panose="020F0502020204030204" pitchFamily="34" charset="0"/>
              </a:rPr>
              <a:t>SE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3">
            <a:extLst>
              <a:ext uri="{FF2B5EF4-FFF2-40B4-BE49-F238E27FC236}">
                <a16:creationId xmlns:a16="http://schemas.microsoft.com/office/drawing/2014/main" id="{04733920-487A-41F3-9012-024BF4619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964" y="5737564"/>
            <a:ext cx="11381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ABURR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+ EN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83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AB6A11-A9D9-48D1-B4C9-B799CF33C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>
                <a:solidFill>
                  <a:srgbClr val="CC0066"/>
                </a:solidFill>
              </a:rPr>
              <a:t>Otros</a:t>
            </a:r>
            <a:r>
              <a:rPr lang="sk-SK" b="1" dirty="0">
                <a:solidFill>
                  <a:srgbClr val="CC0066"/>
                </a:solidFill>
              </a:rPr>
              <a:t> </a:t>
            </a:r>
            <a:r>
              <a:rPr lang="sk-SK" b="1" dirty="0" err="1">
                <a:solidFill>
                  <a:srgbClr val="CC0066"/>
                </a:solidFill>
              </a:rPr>
              <a:t>verbos</a:t>
            </a:r>
            <a:r>
              <a:rPr lang="sk-SK" b="1" dirty="0">
                <a:solidFill>
                  <a:srgbClr val="CC0066"/>
                </a:solidFill>
              </a:rPr>
              <a:t>:</a:t>
            </a:r>
            <a:endParaRPr lang="cs-CZ" b="1" dirty="0">
              <a:solidFill>
                <a:srgbClr val="CC0066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5C42EC-2991-4658-BE4B-022ED40E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Irse</a:t>
            </a:r>
            <a:endParaRPr lang="sk-SK" dirty="0"/>
          </a:p>
          <a:p>
            <a:r>
              <a:rPr lang="sk-SK" dirty="0" err="1"/>
              <a:t>Dormirse</a:t>
            </a:r>
            <a:endParaRPr lang="sk-SK" dirty="0"/>
          </a:p>
          <a:p>
            <a:r>
              <a:rPr lang="sk-SK" dirty="0" err="1"/>
              <a:t>Reírse</a:t>
            </a:r>
            <a:endParaRPr lang="sk-SK" dirty="0"/>
          </a:p>
          <a:p>
            <a:r>
              <a:rPr lang="sk-SK" dirty="0" err="1"/>
              <a:t>Vestirse</a:t>
            </a:r>
            <a:endParaRPr lang="sk-SK" dirty="0"/>
          </a:p>
          <a:p>
            <a:r>
              <a:rPr lang="sk-SK" dirty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796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91D6A-EC9A-4F40-B3C9-3778FDB56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Verbos</a:t>
            </a:r>
            <a:r>
              <a:rPr lang="sk-SK" b="1" dirty="0"/>
              <a:t> </a:t>
            </a:r>
            <a:r>
              <a:rPr lang="sk-SK" b="1" dirty="0" err="1"/>
              <a:t>reflexivos</a:t>
            </a:r>
            <a:endParaRPr lang="cs-CZ" b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2A2F7D-14D6-48F8-B853-A95E1C11A0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CC0066"/>
                </a:solidFill>
              </a:rPr>
              <a:t>Vyčasované</a:t>
            </a:r>
          </a:p>
          <a:p>
            <a:pPr marL="0" indent="0">
              <a:buNone/>
            </a:pPr>
            <a:endParaRPr lang="sk-SK" b="1" dirty="0">
              <a:solidFill>
                <a:srgbClr val="CC0066"/>
              </a:solidFill>
            </a:endParaRPr>
          </a:p>
          <a:p>
            <a:pPr marL="0" indent="0">
              <a:buNone/>
            </a:pPr>
            <a:r>
              <a:rPr lang="sk-SK" b="1" dirty="0" err="1">
                <a:solidFill>
                  <a:srgbClr val="CC0066"/>
                </a:solidFill>
              </a:rPr>
              <a:t>Me</a:t>
            </a:r>
            <a:r>
              <a:rPr lang="sk-SK" b="1" dirty="0">
                <a:solidFill>
                  <a:srgbClr val="CC0066"/>
                </a:solidFill>
              </a:rPr>
              <a:t> </a:t>
            </a:r>
            <a:r>
              <a:rPr lang="sk-SK" dirty="0" err="1"/>
              <a:t>baño</a:t>
            </a:r>
            <a:endParaRPr lang="sk-SK" dirty="0"/>
          </a:p>
          <a:p>
            <a:pPr marL="0" indent="0">
              <a:buNone/>
            </a:pPr>
            <a:r>
              <a:rPr lang="sk-SK" b="1" dirty="0">
                <a:solidFill>
                  <a:srgbClr val="CC0066"/>
                </a:solidFill>
              </a:rPr>
              <a:t>Te </a:t>
            </a:r>
            <a:r>
              <a:rPr lang="sk-SK" dirty="0" err="1"/>
              <a:t>bañas</a:t>
            </a:r>
            <a:endParaRPr lang="sk-SK" dirty="0"/>
          </a:p>
          <a:p>
            <a:pPr marL="0" indent="0">
              <a:buNone/>
            </a:pPr>
            <a:r>
              <a:rPr lang="sk-SK" b="1" dirty="0">
                <a:solidFill>
                  <a:srgbClr val="CC0066"/>
                </a:solidFill>
              </a:rPr>
              <a:t>Se </a:t>
            </a:r>
            <a:r>
              <a:rPr lang="sk-SK" dirty="0" err="1"/>
              <a:t>baña</a:t>
            </a:r>
            <a:endParaRPr lang="sk-SK" dirty="0"/>
          </a:p>
          <a:p>
            <a:pPr marL="0" indent="0">
              <a:buNone/>
            </a:pPr>
            <a:r>
              <a:rPr lang="sk-SK" b="1" dirty="0">
                <a:solidFill>
                  <a:srgbClr val="CC0066"/>
                </a:solidFill>
              </a:rPr>
              <a:t>Nos </a:t>
            </a:r>
            <a:r>
              <a:rPr lang="sk-SK" dirty="0" err="1"/>
              <a:t>bañamos</a:t>
            </a:r>
            <a:endParaRPr lang="sk-SK" dirty="0"/>
          </a:p>
          <a:p>
            <a:pPr marL="0" indent="0">
              <a:buNone/>
            </a:pPr>
            <a:r>
              <a:rPr lang="sk-SK" b="1" dirty="0">
                <a:solidFill>
                  <a:srgbClr val="CC0066"/>
                </a:solidFill>
              </a:rPr>
              <a:t>Os </a:t>
            </a:r>
            <a:r>
              <a:rPr lang="sk-SK" dirty="0" err="1"/>
              <a:t>bañáis</a:t>
            </a:r>
            <a:endParaRPr lang="sk-SK" dirty="0"/>
          </a:p>
          <a:p>
            <a:pPr marL="0" indent="0">
              <a:buNone/>
            </a:pPr>
            <a:r>
              <a:rPr lang="sk-SK" b="1" dirty="0">
                <a:solidFill>
                  <a:srgbClr val="CC0066"/>
                </a:solidFill>
              </a:rPr>
              <a:t>Se </a:t>
            </a:r>
            <a:r>
              <a:rPr lang="sk-SK" dirty="0" err="1"/>
              <a:t>bañan</a:t>
            </a:r>
            <a:r>
              <a:rPr lang="sk-SK" b="1" dirty="0">
                <a:solidFill>
                  <a:srgbClr val="CC0066"/>
                </a:solidFill>
              </a:rPr>
              <a:t>	</a:t>
            </a:r>
            <a:endParaRPr lang="cs-CZ" b="1" dirty="0">
              <a:solidFill>
                <a:srgbClr val="CC0066"/>
              </a:solidFill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D5F48D2-6AFC-4119-8727-5FD5CC53B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5520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CC0066"/>
                </a:solidFill>
              </a:rPr>
              <a:t>V </a:t>
            </a:r>
            <a:r>
              <a:rPr lang="sk-SK" b="1" dirty="0" err="1">
                <a:solidFill>
                  <a:srgbClr val="CC0066"/>
                </a:solidFill>
              </a:rPr>
              <a:t>infinitivu</a:t>
            </a:r>
            <a:endParaRPr lang="sk-SK" b="1" dirty="0">
              <a:solidFill>
                <a:srgbClr val="CC0066"/>
              </a:solidFill>
            </a:endParaRPr>
          </a:p>
          <a:p>
            <a:pPr marL="0" indent="0">
              <a:buNone/>
            </a:pPr>
            <a:r>
              <a:rPr lang="sk-SK" b="1" i="1" dirty="0" err="1">
                <a:solidFill>
                  <a:srgbClr val="CC0066"/>
                </a:solidFill>
              </a:rPr>
              <a:t>Quiero</a:t>
            </a:r>
            <a:r>
              <a:rPr lang="sk-SK" b="1" i="1" dirty="0">
                <a:solidFill>
                  <a:srgbClr val="CC0066"/>
                </a:solidFill>
              </a:rPr>
              <a:t>, </a:t>
            </a:r>
            <a:r>
              <a:rPr lang="sk-SK" b="1" i="1" dirty="0" err="1">
                <a:solidFill>
                  <a:srgbClr val="CC0066"/>
                </a:solidFill>
              </a:rPr>
              <a:t>Prefiero</a:t>
            </a:r>
            <a:r>
              <a:rPr lang="sk-SK" b="1" i="1" dirty="0">
                <a:solidFill>
                  <a:srgbClr val="CC0066"/>
                </a:solidFill>
              </a:rPr>
              <a:t>, </a:t>
            </a:r>
            <a:r>
              <a:rPr lang="sk-SK" b="1" i="1" dirty="0" err="1">
                <a:solidFill>
                  <a:srgbClr val="CC0066"/>
                </a:solidFill>
              </a:rPr>
              <a:t>Después</a:t>
            </a:r>
            <a:r>
              <a:rPr lang="sk-SK" b="1" i="1" dirty="0">
                <a:solidFill>
                  <a:srgbClr val="CC0066"/>
                </a:solidFill>
              </a:rPr>
              <a:t> de, </a:t>
            </a:r>
            <a:r>
              <a:rPr lang="sk-SK" b="1" i="1" dirty="0" err="1">
                <a:solidFill>
                  <a:srgbClr val="CC0066"/>
                </a:solidFill>
              </a:rPr>
              <a:t>Ir</a:t>
            </a:r>
            <a:r>
              <a:rPr lang="sk-SK" b="1" i="1" dirty="0">
                <a:solidFill>
                  <a:srgbClr val="CC0066"/>
                </a:solidFill>
              </a:rPr>
              <a:t> a...</a:t>
            </a:r>
          </a:p>
          <a:p>
            <a:pPr marL="0" indent="0">
              <a:buNone/>
            </a:pPr>
            <a:r>
              <a:rPr lang="sk-SK" dirty="0" err="1"/>
              <a:t>Bañar</a:t>
            </a:r>
            <a:r>
              <a:rPr lang="sk-SK" b="1" dirty="0" err="1">
                <a:solidFill>
                  <a:srgbClr val="CC0066"/>
                </a:solidFill>
              </a:rPr>
              <a:t>me</a:t>
            </a:r>
            <a:endParaRPr lang="sk-SK" b="1" dirty="0">
              <a:solidFill>
                <a:srgbClr val="CC0066"/>
              </a:solidFill>
            </a:endParaRPr>
          </a:p>
          <a:p>
            <a:pPr marL="0" indent="0">
              <a:buNone/>
            </a:pPr>
            <a:r>
              <a:rPr lang="sk-SK" dirty="0" err="1"/>
              <a:t>Bañar</a:t>
            </a:r>
            <a:r>
              <a:rPr lang="sk-SK" b="1" dirty="0" err="1">
                <a:solidFill>
                  <a:srgbClr val="CC0066"/>
                </a:solidFill>
              </a:rPr>
              <a:t>te</a:t>
            </a:r>
            <a:endParaRPr lang="sk-SK" b="1" dirty="0">
              <a:solidFill>
                <a:srgbClr val="CC0066"/>
              </a:solidFill>
            </a:endParaRPr>
          </a:p>
          <a:p>
            <a:pPr marL="0" indent="0">
              <a:buNone/>
            </a:pPr>
            <a:r>
              <a:rPr lang="sk-SK" dirty="0" err="1"/>
              <a:t>Bañar</a:t>
            </a:r>
            <a:r>
              <a:rPr lang="sk-SK" b="1" dirty="0" err="1">
                <a:solidFill>
                  <a:srgbClr val="CC0066"/>
                </a:solidFill>
              </a:rPr>
              <a:t>se</a:t>
            </a:r>
            <a:endParaRPr lang="sk-SK" b="1" dirty="0">
              <a:solidFill>
                <a:srgbClr val="CC0066"/>
              </a:solidFill>
            </a:endParaRPr>
          </a:p>
          <a:p>
            <a:pPr marL="0" indent="0">
              <a:buNone/>
            </a:pPr>
            <a:r>
              <a:rPr lang="sk-SK" dirty="0" err="1"/>
              <a:t>Bañar</a:t>
            </a:r>
            <a:r>
              <a:rPr lang="sk-SK" b="1" dirty="0" err="1">
                <a:solidFill>
                  <a:srgbClr val="CC0066"/>
                </a:solidFill>
              </a:rPr>
              <a:t>nos</a:t>
            </a:r>
            <a:endParaRPr lang="sk-SK" b="1" dirty="0">
              <a:solidFill>
                <a:srgbClr val="CC0066"/>
              </a:solidFill>
            </a:endParaRPr>
          </a:p>
          <a:p>
            <a:pPr marL="0" indent="0">
              <a:buNone/>
            </a:pPr>
            <a:r>
              <a:rPr lang="sk-SK" dirty="0" err="1"/>
              <a:t>Bañar</a:t>
            </a:r>
            <a:r>
              <a:rPr lang="sk-SK" b="1" dirty="0" err="1">
                <a:solidFill>
                  <a:srgbClr val="CC0066"/>
                </a:solidFill>
              </a:rPr>
              <a:t>os</a:t>
            </a:r>
            <a:endParaRPr lang="sk-SK" b="1" dirty="0">
              <a:solidFill>
                <a:srgbClr val="CC0066"/>
              </a:solidFill>
            </a:endParaRPr>
          </a:p>
          <a:p>
            <a:pPr marL="0" indent="0">
              <a:buNone/>
            </a:pPr>
            <a:r>
              <a:rPr lang="sk-SK" dirty="0" err="1"/>
              <a:t>Bañar</a:t>
            </a:r>
            <a:r>
              <a:rPr lang="sk-SK" b="1" dirty="0" err="1">
                <a:solidFill>
                  <a:srgbClr val="CC0066"/>
                </a:solidFill>
              </a:rPr>
              <a:t>se</a:t>
            </a:r>
            <a:endParaRPr lang="cs-CZ" b="1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3237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257</Words>
  <Application>Microsoft Office PowerPoint</Application>
  <PresentationFormat>Širokoúhlá obrazovka</PresentationFormat>
  <Paragraphs>138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Verbos reflexivos</vt:lpstr>
      <vt:lpstr>Sujeto + Verbo + Objeto </vt:lpstr>
      <vt:lpstr>- AR, ER, IR + SE</vt:lpstr>
      <vt:lpstr>Otros verbos:</vt:lpstr>
      <vt:lpstr>- AR, ER, IR + SE</vt:lpstr>
      <vt:lpstr>Otros verbos:</vt:lpstr>
      <vt:lpstr>- AR, ER, IR + SE</vt:lpstr>
      <vt:lpstr>Otros verbos:</vt:lpstr>
      <vt:lpstr>Verbos reflexivos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Verbos reflexivos</dc:title>
  <dc:creator>Ivana Janovcová</dc:creator>
  <cp:lastModifiedBy>Ivana Janovcová</cp:lastModifiedBy>
  <cp:revision>14</cp:revision>
  <dcterms:created xsi:type="dcterms:W3CDTF">2020-04-15T19:53:57Z</dcterms:created>
  <dcterms:modified xsi:type="dcterms:W3CDTF">2020-04-15T21:18:06Z</dcterms:modified>
</cp:coreProperties>
</file>