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3"/>
  </p:handoutMasterIdLst>
  <p:sldIdLst>
    <p:sldId id="256" r:id="rId2"/>
    <p:sldId id="317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1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5E5C4-290D-4FB7-95A5-3AFBB0ED9FEB}" type="datetimeFigureOut">
              <a:rPr lang="cs-CZ" smtClean="0"/>
              <a:t>04.03.2019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68E71-8D06-4DF1-8AB2-24EFD99B7A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9425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 0008 – </a:t>
            </a:r>
            <a:r>
              <a:rPr lang="en-US" dirty="0" err="1"/>
              <a:t>teorie</a:t>
            </a:r>
            <a:r>
              <a:rPr lang="en-US" dirty="0"/>
              <a:t> </a:t>
            </a:r>
            <a:r>
              <a:rPr lang="en-US" dirty="0" err="1"/>
              <a:t>psti</a:t>
            </a:r>
            <a:br>
              <a:rPr lang="en-US" dirty="0"/>
            </a:br>
            <a:br>
              <a:rPr lang="cs-CZ" dirty="0"/>
            </a:br>
            <a:r>
              <a:rPr lang="cs-CZ" dirty="0"/>
              <a:t>přednáška 02: klasická a geometrická pst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12098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400" dirty="0"/>
                  <a:t>a) </a:t>
                </a:r>
                <a:r>
                  <a:rPr lang="el-GR" sz="2400" dirty="0"/>
                  <a:t>Ω</a:t>
                </a:r>
                <a:r>
                  <a:rPr lang="cs-CZ" sz="2400" dirty="0"/>
                  <a:t> má </a:t>
                </a:r>
                <a:r>
                  <a:rPr lang="en-US" sz="2400" dirty="0"/>
                  <a:t>NE</a:t>
                </a:r>
                <a:r>
                  <a:rPr lang="cs-CZ" sz="2400" dirty="0"/>
                  <a:t>konečně mnoho možných výsledků a</a:t>
                </a:r>
              </a:p>
              <a:p>
                <a:pPr marL="0" indent="0">
                  <a:buNone/>
                </a:pPr>
                <a:r>
                  <a:rPr lang="cs-CZ" sz="2400" dirty="0"/>
                  <a:t>b) všechny tyto výsledky mají stejnou možnost nastat </a:t>
                </a:r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Pak pro pst jevu A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⊆ 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r>
                      <a:rPr lang="el-GR" sz="2400" i="1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400" dirty="0"/>
                  <a:t> platí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4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cs-CZ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 smtClean="0">
                              <a:latin typeface="Cambria Math" panose="02040503050406030204" pitchFamily="18" charset="0"/>
                            </a:rPr>
                            <m:t>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cs-CZ" sz="2400" i="1" smtClean="0">
                              <a:latin typeface="Cambria Math" panose="02040503050406030204" pitchFamily="18" charset="0"/>
                            </a:rPr>
                            <m:t>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l-GR" sz="2400" dirty="0"/>
                            <m:t>Ω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  <a:p>
                <a:pPr marL="0" indent="0">
                  <a:buNone/>
                </a:pPr>
                <a:r>
                  <a:rPr lang="en-US" sz="2400" i="1" dirty="0"/>
                  <a:t>(</a:t>
                </a:r>
                <a:r>
                  <a:rPr lang="en-US" sz="2400" i="1" dirty="0" err="1"/>
                  <a:t>kde</a:t>
                </a:r>
                <a:r>
                  <a:rPr lang="en-US" sz="2400" i="1" dirty="0"/>
                  <a:t> µ je m</a:t>
                </a:r>
                <a:r>
                  <a:rPr lang="cs-CZ" sz="2400" i="1" dirty="0" err="1"/>
                  <a:t>íra</a:t>
                </a:r>
                <a:r>
                  <a:rPr lang="cs-CZ" sz="2400" i="1" dirty="0"/>
                  <a:t> daných množin … podle dimenze množiny je to délka, obsah, objem množiny</a:t>
                </a:r>
                <a:r>
                  <a:rPr lang="en-US" sz="2400" i="1" dirty="0"/>
                  <a:t>)</a:t>
                </a: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 err="1"/>
              <a:t>Ot</a:t>
            </a:r>
            <a:r>
              <a:rPr lang="cs-CZ" dirty="0"/>
              <a:t>.  0</a:t>
            </a:r>
            <a:r>
              <a:rPr lang="en-US" dirty="0"/>
              <a:t>8</a:t>
            </a:r>
            <a:r>
              <a:rPr lang="cs-CZ" dirty="0"/>
              <a:t>: model </a:t>
            </a:r>
            <a:r>
              <a:rPr lang="cs-CZ" dirty="0" err="1"/>
              <a:t>psti</a:t>
            </a:r>
            <a:r>
              <a:rPr lang="cs-CZ" dirty="0"/>
              <a:t> 0</a:t>
            </a:r>
            <a:r>
              <a:rPr lang="en-US" dirty="0"/>
              <a:t>2</a:t>
            </a:r>
            <a:r>
              <a:rPr lang="cs-CZ" dirty="0"/>
              <a:t> – </a:t>
            </a:r>
            <a:r>
              <a:rPr lang="en-US" dirty="0" err="1"/>
              <a:t>geometri</a:t>
            </a:r>
            <a:r>
              <a:rPr lang="cs-CZ" dirty="0" err="1"/>
              <a:t>cká</a:t>
            </a:r>
            <a:r>
              <a:rPr lang="cs-CZ" dirty="0"/>
              <a:t> pst</a:t>
            </a:r>
          </a:p>
        </p:txBody>
      </p:sp>
    </p:spTree>
    <p:extLst>
      <p:ext uri="{BB962C8B-B14F-4D97-AF65-F5344CB8AC3E}">
        <p14:creationId xmlns:p14="http://schemas.microsoft.com/office/powerpoint/2010/main" val="3647071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3829049"/>
            <a:ext cx="10971184" cy="274402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cs-CZ" sz="2400" dirty="0"/>
              <a:t>Předpoklad: přicházíme na zastávku náhodně, nedíváme se na hodinky. Tj. každá možná doba čekání na další tramvaj má stejnou šanci nastat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Ω=?</a:t>
            </a:r>
          </a:p>
          <a:p>
            <a:pPr marL="0" indent="0">
              <a:buNone/>
            </a:pPr>
            <a:r>
              <a:rPr lang="cs-CZ" sz="2400" dirty="0"/>
              <a:t>A … na tramvaj čekáme více než 4 minuty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P(A)=?</a:t>
            </a:r>
            <a:endParaRPr lang="en-US" sz="2400" dirty="0"/>
          </a:p>
          <a:p>
            <a:pPr marL="0" indent="0">
              <a:buNone/>
            </a:pPr>
            <a:r>
              <a:rPr lang="cs-CZ" sz="2400" dirty="0"/>
              <a:t>(nelze počítat podle klasického modelu, protože množiny jsou nekonečné)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Nadpis 4"/>
              <p:cNvSpPr>
                <a:spLocks noGrp="1"/>
              </p:cNvSpPr>
              <p:nvPr>
                <p:ph type="title"/>
              </p:nvPr>
            </p:nvSpPr>
            <p:spPr>
              <a:xfrm>
                <a:off x="808383" y="450574"/>
                <a:ext cx="10573615" cy="967064"/>
              </a:xfrm>
            </p:spPr>
            <p:txBody>
              <a:bodyPr/>
              <a:lstStyle/>
              <a:p>
                <a:r>
                  <a:rPr lang="cs-CZ" dirty="0"/>
                  <a:t>Př.3</a:t>
                </a:r>
                <a:r>
                  <a:rPr lang="en-US" dirty="0"/>
                  <a:t>: </a:t>
                </a:r>
                <a:r>
                  <a:rPr lang="cs-CZ" dirty="0"/>
                  <a:t>Tramvaj jezdí v 7-min intervalech. Jaká je pst, že budeme čekat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cs-CZ" dirty="0"/>
                  <a:t> 4 min?</a:t>
                </a:r>
              </a:p>
            </p:txBody>
          </p:sp>
        </mc:Choice>
        <mc:Fallback xmlns="">
          <p:sp>
            <p:nvSpPr>
              <p:cNvPr id="5" name="Nadpis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08383" y="450574"/>
                <a:ext cx="10573615" cy="96706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6043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900363"/>
                <a:ext cx="10971184" cy="367271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cs-CZ" sz="2400" dirty="0"/>
                  <a:t>Předpoklad: přicházíme na zastávku náhodně, nedíváme se na hodinky. Tj. každá možná doba čekání na další tramvaj má stejnou šanci nastat</a:t>
                </a:r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Ω=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0;7</m:t>
                        </m:r>
                      </m:e>
                    </m:d>
                  </m:oMath>
                </a14:m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A … na tramvaj čekáme </a:t>
                </a:r>
                <a:r>
                  <a:rPr lang="en-US" sz="2400" dirty="0" err="1"/>
                  <a:t>aspo</a:t>
                </a:r>
                <a:r>
                  <a:rPr lang="cs-CZ" sz="2400" dirty="0"/>
                  <a:t>ň 4 minuty, A=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;7</m:t>
                        </m:r>
                      </m:e>
                    </m:d>
                  </m:oMath>
                </a14:m>
                <a:endParaRPr lang="cs-CZ" sz="2400" dirty="0"/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P(A)=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cs-CZ" sz="2400" dirty="0"/>
                          <m:t>Ω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cs-CZ" sz="24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cs-CZ" sz="24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0,4285714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≐</m:t>
                    </m:r>
                  </m:oMath>
                </a14:m>
                <a:r>
                  <a:rPr lang="en-US" sz="2400" dirty="0"/>
                  <a:t> 0,4286.</a:t>
                </a:r>
                <a:endParaRPr lang="cs-CZ" sz="2400" dirty="0"/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900363"/>
                <a:ext cx="10971184" cy="367271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Nadpis 4"/>
              <p:cNvSpPr>
                <a:spLocks noGrp="1"/>
              </p:cNvSpPr>
              <p:nvPr>
                <p:ph type="title"/>
              </p:nvPr>
            </p:nvSpPr>
            <p:spPr>
              <a:xfrm>
                <a:off x="808383" y="450574"/>
                <a:ext cx="10573615" cy="967064"/>
              </a:xfrm>
            </p:spPr>
            <p:txBody>
              <a:bodyPr/>
              <a:lstStyle/>
              <a:p>
                <a:r>
                  <a:rPr lang="cs-CZ" dirty="0"/>
                  <a:t>Př.3</a:t>
                </a:r>
                <a:r>
                  <a:rPr lang="en-US" dirty="0"/>
                  <a:t>: </a:t>
                </a:r>
                <a:r>
                  <a:rPr lang="cs-CZ" dirty="0"/>
                  <a:t>Tramvaj jezdí v 7-min intervalech. Jaká je pst, že budeme čekat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cs-CZ" dirty="0"/>
                  <a:t> 4 min?</a:t>
                </a:r>
              </a:p>
            </p:txBody>
          </p:sp>
        </mc:Choice>
        <mc:Fallback xmlns="">
          <p:sp>
            <p:nvSpPr>
              <p:cNvPr id="5" name="Nadpis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08383" y="450574"/>
                <a:ext cx="10573615" cy="96706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6358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900363"/>
            <a:ext cx="10971184" cy="367271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cs-CZ" sz="2400" dirty="0"/>
              <a:t> Ovšem oba vstávají náhodně, tj. jejich příchod v jakémkoli okamžiku dané hodiny je stejně možný.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Navíc oba odmítají čekat na toho druhého více než 15 minut.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Jaká je pst, že se vůbec Honza a Marek na daném místě setkají?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Př.</a:t>
            </a:r>
            <a:r>
              <a:rPr lang="en-US" dirty="0"/>
              <a:t>4: </a:t>
            </a:r>
            <a:r>
              <a:rPr lang="cs-CZ" dirty="0"/>
              <a:t>Honza a Marek se domluvili na setkání mezi 8 a 9 hod ráno</a:t>
            </a:r>
          </a:p>
        </p:txBody>
      </p:sp>
    </p:spTree>
    <p:extLst>
      <p:ext uri="{BB962C8B-B14F-4D97-AF65-F5344CB8AC3E}">
        <p14:creationId xmlns:p14="http://schemas.microsoft.com/office/powerpoint/2010/main" val="2906471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900363"/>
                <a:ext cx="10971184" cy="367271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cs-CZ" sz="2400" dirty="0"/>
                  <a:t>Pak Ω=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0;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cs-CZ" sz="2400" dirty="0"/>
                  <a:t> x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0;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cs-CZ" sz="2400" dirty="0"/>
                  <a:t> … jedná se o část roviny!!!!</a:t>
                </a:r>
                <a:r>
                  <a:rPr lang="en-US" sz="2400" dirty="0"/>
                  <a:t> </a:t>
                </a:r>
                <a:r>
                  <a:rPr lang="cs-CZ" sz="2400" dirty="0"/>
                  <a:t>Čtverec o straně 1.</a:t>
                </a:r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A … Honza a Marek se setkají; </a:t>
                </a:r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a) Které body v dané části roviny odpovídají jevu A?</a:t>
                </a:r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b) Jedná se o dvoudimenzionální úlohu, P(A)=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cs-CZ" sz="2400" dirty="0"/>
                          <m:t>Ω</m:t>
                        </m:r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cs-CZ" sz="2400" dirty="0"/>
                  <a:t> = … ???,</a:t>
                </a:r>
              </a:p>
              <a:p>
                <a:pPr marL="0" indent="0">
                  <a:buNone/>
                </a:pPr>
                <a:r>
                  <a:rPr lang="cs-CZ" sz="2400" dirty="0"/>
                  <a:t> kde S() je obsah plochy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900363"/>
                <a:ext cx="10971184" cy="367271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Označme: 8</a:t>
            </a:r>
            <a:r>
              <a:rPr lang="en-US" dirty="0"/>
              <a:t>+x … </a:t>
            </a:r>
            <a:r>
              <a:rPr lang="en-US" dirty="0" err="1"/>
              <a:t>doba</a:t>
            </a:r>
            <a:r>
              <a:rPr lang="en-US" dirty="0"/>
              <a:t> p</a:t>
            </a:r>
            <a:r>
              <a:rPr lang="cs-CZ" dirty="0" err="1"/>
              <a:t>řích</a:t>
            </a:r>
            <a:r>
              <a:rPr lang="cs-CZ" dirty="0"/>
              <a:t>. Honzy	</a:t>
            </a:r>
            <a:br>
              <a:rPr lang="cs-CZ" dirty="0"/>
            </a:br>
            <a:r>
              <a:rPr lang="cs-CZ" dirty="0"/>
              <a:t>						8</a:t>
            </a:r>
            <a:r>
              <a:rPr lang="en-US" dirty="0"/>
              <a:t>+y … </a:t>
            </a:r>
            <a:r>
              <a:rPr lang="en-US" dirty="0" err="1"/>
              <a:t>doba</a:t>
            </a:r>
            <a:r>
              <a:rPr lang="en-US" dirty="0"/>
              <a:t> p</a:t>
            </a:r>
            <a:r>
              <a:rPr lang="cs-CZ" dirty="0" err="1"/>
              <a:t>řích</a:t>
            </a:r>
            <a:r>
              <a:rPr lang="cs-CZ" dirty="0"/>
              <a:t>. Marka</a:t>
            </a:r>
          </a:p>
        </p:txBody>
      </p:sp>
    </p:spTree>
    <p:extLst>
      <p:ext uri="{BB962C8B-B14F-4D97-AF65-F5344CB8AC3E}">
        <p14:creationId xmlns:p14="http://schemas.microsoft.com/office/powerpoint/2010/main" val="2030222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8478A183-4E93-464B-BE4A-8FE3F2B868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785" y="2292627"/>
            <a:ext cx="5460430" cy="4114799"/>
          </a:xfr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 err="1"/>
              <a:t>x,y</a:t>
            </a:r>
            <a:r>
              <a:rPr lang="cs-CZ" dirty="0"/>
              <a:t> se nesmí lišit o více než 0,25 hod:</a:t>
            </a:r>
          </a:p>
        </p:txBody>
      </p:sp>
    </p:spTree>
    <p:extLst>
      <p:ext uri="{BB962C8B-B14F-4D97-AF65-F5344CB8AC3E}">
        <p14:creationId xmlns:p14="http://schemas.microsoft.com/office/powerpoint/2010/main" val="4054569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900363"/>
                <a:ext cx="10971184" cy="367271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4000" dirty="0"/>
                  <a:t>P(A)=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4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cs-CZ" sz="4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sz="4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cs-CZ" sz="40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cs-CZ" sz="4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cs-CZ" sz="4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cs-CZ" sz="4000" dirty="0"/>
                          <m:t>Ω</m:t>
                        </m:r>
                        <m:r>
                          <a:rPr lang="cs-CZ" sz="40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cs-CZ" sz="4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4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cs-CZ" sz="40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sz="4000" dirty="0"/>
                  <a:t> = 0,4375.</a:t>
                </a:r>
                <a:endParaRPr lang="cs-CZ" sz="40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900363"/>
                <a:ext cx="10971184" cy="367271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Obsah plochy A lze zjistit podle počtu vyšrafovaných čtverců o hraně 0,25: </a:t>
            </a:r>
          </a:p>
        </p:txBody>
      </p:sp>
    </p:spTree>
    <p:extLst>
      <p:ext uri="{BB962C8B-B14F-4D97-AF65-F5344CB8AC3E}">
        <p14:creationId xmlns:p14="http://schemas.microsoft.com/office/powerpoint/2010/main" val="490393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400" dirty="0"/>
                  <a:t>a) </a:t>
                </a:r>
                <a:r>
                  <a:rPr lang="el-GR" sz="2400" dirty="0"/>
                  <a:t>Ω</a:t>
                </a:r>
                <a:r>
                  <a:rPr lang="cs-CZ" sz="2400" dirty="0"/>
                  <a:t> má konečně mnoho elementárních výsledků, nebo je jich stejně jako přirozených čísel </a:t>
                </a:r>
              </a:p>
              <a:p>
                <a:pPr marL="0" indent="0">
                  <a:buNone/>
                </a:pPr>
                <a:r>
                  <a:rPr lang="cs-CZ" sz="2400" dirty="0"/>
                  <a:t>b) tyto výsledky mají obecně RŮZNOU možnost nastat </a:t>
                </a:r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Pak pro pst jevu A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⊆ 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r>
                      <a:rPr lang="el-GR" sz="2400" i="1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400" dirty="0"/>
                  <a:t> platí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4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cs-CZ" sz="24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⍵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cs-CZ" sz="2400" i="1" smtClean="0">
                              <a:latin typeface="Cambria Math" panose="02040503050406030204" pitchFamily="18" charset="0"/>
                            </a:rPr>
                            <m:t>∊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 smtClean="0">
                                  <a:latin typeface="Cambria Math" panose="02040503050406030204" pitchFamily="18" charset="0"/>
                                </a:rPr>
                                <m:t>⍵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cs-CZ" sz="2400" dirty="0"/>
              </a:p>
              <a:p>
                <a:pPr marL="0" indent="0">
                  <a:buNone/>
                </a:pPr>
                <a:r>
                  <a:rPr lang="en-US" sz="2400" i="1" dirty="0"/>
                  <a:t>(</a:t>
                </a:r>
                <a:r>
                  <a:rPr lang="en-US" sz="2400" i="1" dirty="0" err="1"/>
                  <a:t>kde</a:t>
                </a:r>
                <a:r>
                  <a:rPr lang="en-US" sz="2400" i="1" dirty="0"/>
                  <a:t> p je </a:t>
                </a:r>
                <a:r>
                  <a:rPr lang="en-US" sz="2400" i="1" dirty="0" err="1"/>
                  <a:t>tzv</a:t>
                </a:r>
                <a:r>
                  <a:rPr lang="en-US" sz="2400" i="1" dirty="0"/>
                  <a:t> </a:t>
                </a:r>
                <a:r>
                  <a:rPr lang="cs-CZ" sz="2400" i="1" dirty="0" err="1"/>
                  <a:t>pstní</a:t>
                </a:r>
                <a:r>
                  <a:rPr lang="cs-CZ" sz="2400" i="1" dirty="0"/>
                  <a:t> funkce</a:t>
                </a:r>
                <a:r>
                  <a:rPr lang="en-US" sz="2400" i="1" dirty="0"/>
                  <a:t>)</a:t>
                </a: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 err="1"/>
              <a:t>Ot</a:t>
            </a:r>
            <a:r>
              <a:rPr lang="cs-CZ" dirty="0"/>
              <a:t>.  09: model </a:t>
            </a:r>
            <a:r>
              <a:rPr lang="cs-CZ" dirty="0" err="1"/>
              <a:t>psti</a:t>
            </a:r>
            <a:r>
              <a:rPr lang="cs-CZ" dirty="0"/>
              <a:t> 03 – diskrétní pst</a:t>
            </a:r>
          </a:p>
        </p:txBody>
      </p:sp>
    </p:spTree>
    <p:extLst>
      <p:ext uri="{BB962C8B-B14F-4D97-AF65-F5344CB8AC3E}">
        <p14:creationId xmlns:p14="http://schemas.microsoft.com/office/powerpoint/2010/main" val="2681029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714625"/>
                <a:ext cx="10971184" cy="3858454"/>
              </a:xfrm>
            </p:spPr>
            <p:txBody>
              <a:bodyPr>
                <a:noAutofit/>
              </a:bodyPr>
              <a:lstStyle/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⍵</m:t>
                            </m:r>
                          </m:e>
                          <m:sub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cs-CZ" sz="2400" i="1">
                            <a:latin typeface="Cambria Math" panose="02040503050406030204" pitchFamily="18" charset="0"/>
                          </a:rPr>
                          <m:t>∊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⍵</m:t>
                            </m:r>
                          </m:e>
                          <m:sub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/>
                  <a:t>=1 … axiom </a:t>
                </a:r>
                <a:r>
                  <a:rPr lang="en-US" sz="2400" dirty="0" err="1"/>
                  <a:t>normovanosti</a:t>
                </a:r>
                <a:endParaRPr lang="cs-CZ" sz="2400" dirty="0"/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⍵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/>
                  <a:t> pro ka</a:t>
                </a:r>
                <a:r>
                  <a:rPr lang="cs-CZ" sz="2400" dirty="0" err="1"/>
                  <a:t>ždý</a:t>
                </a:r>
                <a:r>
                  <a:rPr lang="cs-CZ" sz="2400" dirty="0"/>
                  <a:t> elementární výsledek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⍵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sz="2400" dirty="0"/>
                  <a:t>∊</a:t>
                </a:r>
                <a:r>
                  <a:rPr lang="el-GR" sz="2400" dirty="0"/>
                  <a:t>Ω</a:t>
                </a:r>
                <a:r>
                  <a:rPr lang="cs-CZ" sz="2400" dirty="0"/>
                  <a:t> </a:t>
                </a:r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cs-CZ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⍵</m:t>
                            </m:r>
                          </m:e>
                          <m:sub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cs-CZ" sz="2400" i="1">
                            <a:latin typeface="Cambria Math" panose="02040503050406030204" pitchFamily="18" charset="0"/>
                          </a:rPr>
                          <m:t>∊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⍵</m:t>
                            </m:r>
                          </m:e>
                          <m:sub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cs-CZ" sz="2400" dirty="0"/>
                  <a:t>  	(axiom součtu </a:t>
                </a:r>
                <a:r>
                  <a:rPr lang="cs-CZ" sz="2400" dirty="0" err="1"/>
                  <a:t>pstí</a:t>
                </a:r>
                <a:r>
                  <a:rPr lang="cs-CZ" sz="2400" dirty="0"/>
                  <a:t> neslučitelných jevů)</a:t>
                </a:r>
              </a:p>
              <a:p>
                <a:pPr marL="0" indent="0">
                  <a:buNone/>
                </a:pPr>
                <a:endParaRPr lang="cs-CZ" sz="2400" i="1" dirty="0"/>
              </a:p>
              <a:p>
                <a:pPr marL="0" indent="0">
                  <a:buNone/>
                </a:pPr>
                <a:r>
                  <a:rPr lang="cs-CZ" sz="2400" i="1" dirty="0"/>
                  <a:t>Př.: </a:t>
                </a:r>
                <a:r>
                  <a:rPr lang="cs-CZ" sz="2400" i="1" dirty="0" err="1"/>
                  <a:t>hážeme</a:t>
                </a:r>
                <a:r>
                  <a:rPr lang="cs-CZ" sz="2400" i="1" dirty="0"/>
                  <a:t> kostkou tak dlouho, až poprvé padne šestka; pak skončíme;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⍵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sz="2400" i="1" dirty="0"/>
                  <a:t> je jakákoli přípustná sekvence hodů za těchto podmínek. Určete pst, že na první šestku budeme potřebovat více než tři hody.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714625"/>
                <a:ext cx="10971184" cy="385845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Z axiomů </a:t>
            </a:r>
            <a:r>
              <a:rPr lang="cs-CZ" dirty="0" err="1"/>
              <a:t>psti</a:t>
            </a:r>
            <a:r>
              <a:rPr lang="cs-CZ" dirty="0"/>
              <a:t> plyne pro </a:t>
            </a:r>
            <a:r>
              <a:rPr lang="cs-CZ" dirty="0" err="1"/>
              <a:t>pstní</a:t>
            </a:r>
            <a:r>
              <a:rPr lang="cs-CZ" dirty="0"/>
              <a:t> funkci:</a:t>
            </a:r>
          </a:p>
        </p:txBody>
      </p:sp>
    </p:spTree>
    <p:extLst>
      <p:ext uri="{BB962C8B-B14F-4D97-AF65-F5344CB8AC3E}">
        <p14:creationId xmlns:p14="http://schemas.microsoft.com/office/powerpoint/2010/main" val="714439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400" dirty="0"/>
                  <a:t>a) </a:t>
                </a:r>
                <a:r>
                  <a:rPr lang="el-GR" sz="2400" dirty="0"/>
                  <a:t>Ω</a:t>
                </a:r>
                <a:r>
                  <a:rPr lang="cs-CZ" sz="2400" dirty="0"/>
                  <a:t> má nespočetně nekonečně mnoho elementárních výsledků, tedy se jedná o interval reálných čísel </a:t>
                </a:r>
              </a:p>
              <a:p>
                <a:pPr marL="0" indent="0">
                  <a:buNone/>
                </a:pPr>
                <a:r>
                  <a:rPr lang="cs-CZ" sz="2400" dirty="0"/>
                  <a:t>b) tyto výsledky mají obecně RŮZNOU možnost nastat </a:t>
                </a:r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Pak pro pst jevu </a:t>
                </a:r>
                <a:r>
                  <a:rPr lang="en-US" sz="2400" dirty="0"/>
                  <a:t>(</a:t>
                </a:r>
                <a:r>
                  <a:rPr lang="en-US" sz="2400" dirty="0" err="1"/>
                  <a:t>a;b</a:t>
                </a:r>
                <a:r>
                  <a:rPr lang="en-US" sz="2400" dirty="0"/>
                  <a:t>)</a:t>
                </a:r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⊆ 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r>
                      <a:rPr lang="el-GR" sz="2400" i="1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400" dirty="0"/>
                  <a:t> platí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))=</m:t>
                      </m:r>
                      <m:nary>
                        <m:nary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cs-CZ" sz="2400" dirty="0"/>
              </a:p>
              <a:p>
                <a:pPr marL="0" indent="0">
                  <a:buNone/>
                </a:pPr>
                <a:r>
                  <a:rPr lang="en-US" sz="2400" i="1" dirty="0"/>
                  <a:t>(</a:t>
                </a:r>
                <a:r>
                  <a:rPr lang="en-US" sz="2400" i="1" dirty="0" err="1"/>
                  <a:t>kde</a:t>
                </a:r>
                <a:r>
                  <a:rPr lang="en-US" sz="2400" i="1" dirty="0"/>
                  <a:t> </a:t>
                </a:r>
                <a:r>
                  <a:rPr lang="cs-CZ" sz="2400" i="1" dirty="0"/>
                  <a:t>f</a:t>
                </a:r>
                <a:r>
                  <a:rPr lang="en-US" sz="2400" i="1" dirty="0"/>
                  <a:t> je </a:t>
                </a:r>
                <a:r>
                  <a:rPr lang="en-US" sz="2400" i="1" dirty="0" err="1"/>
                  <a:t>tzv</a:t>
                </a:r>
                <a:r>
                  <a:rPr lang="en-US" sz="2400" i="1" dirty="0"/>
                  <a:t> </a:t>
                </a:r>
                <a:r>
                  <a:rPr lang="cs-CZ" sz="2400" i="1" dirty="0"/>
                  <a:t>hustota </a:t>
                </a:r>
                <a:r>
                  <a:rPr lang="cs-CZ" sz="2400" i="1" dirty="0" err="1"/>
                  <a:t>psti</a:t>
                </a:r>
                <a:r>
                  <a:rPr lang="en-US" sz="2400" i="1" dirty="0"/>
                  <a:t> … je to </a:t>
                </a:r>
                <a:r>
                  <a:rPr lang="en-US" sz="2400" i="1" dirty="0" err="1"/>
                  <a:t>funkce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nez</a:t>
                </a:r>
                <a:r>
                  <a:rPr lang="cs-CZ" sz="2400" i="1" dirty="0" err="1"/>
                  <a:t>áporná</a:t>
                </a:r>
                <a:r>
                  <a:rPr lang="cs-CZ" sz="2400" i="1" dirty="0"/>
                  <a:t> a po částech spojitá</a:t>
                </a:r>
                <a:r>
                  <a:rPr lang="en-US" sz="2400" i="1" dirty="0"/>
                  <a:t>)</a:t>
                </a: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 err="1"/>
              <a:t>Ot</a:t>
            </a:r>
            <a:r>
              <a:rPr lang="cs-CZ" dirty="0"/>
              <a:t>.  10: model </a:t>
            </a:r>
            <a:r>
              <a:rPr lang="cs-CZ" dirty="0" err="1"/>
              <a:t>psti</a:t>
            </a:r>
            <a:r>
              <a:rPr lang="cs-CZ" dirty="0"/>
              <a:t> 04 – spojitá pst</a:t>
            </a:r>
          </a:p>
        </p:txBody>
      </p:sp>
    </p:spTree>
    <p:extLst>
      <p:ext uri="{BB962C8B-B14F-4D97-AF65-F5344CB8AC3E}">
        <p14:creationId xmlns:p14="http://schemas.microsoft.com/office/powerpoint/2010/main" val="3223791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48792"/>
            <a:ext cx="10971184" cy="43242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/>
              <a:t>Z povahy množiny </a:t>
            </a:r>
            <a:r>
              <a:rPr lang="el-GR" sz="2400" dirty="0"/>
              <a:t>Ω</a:t>
            </a:r>
            <a:r>
              <a:rPr lang="cs-CZ" sz="2400" dirty="0"/>
              <a:t> všech elementárních výsledků experimentu lze provést rozdělení na různé </a:t>
            </a:r>
            <a:r>
              <a:rPr lang="cs-CZ" sz="2400" dirty="0" err="1"/>
              <a:t>pstní</a:t>
            </a:r>
            <a:r>
              <a:rPr lang="cs-CZ" sz="2400" dirty="0"/>
              <a:t> modely</a:t>
            </a:r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1788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714625"/>
                <a:ext cx="10971184" cy="3858454"/>
              </a:xfrm>
            </p:spPr>
            <p:txBody>
              <a:bodyPr>
                <a:noAutofit/>
              </a:bodyPr>
              <a:lstStyle/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nary>
                      <m:nary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2400" dirty="0"/>
                  <a:t>=1 … axiom </a:t>
                </a:r>
                <a:r>
                  <a:rPr lang="en-US" sz="2400" dirty="0" err="1"/>
                  <a:t>normovanosti</a:t>
                </a:r>
                <a:endParaRPr lang="cs-CZ" sz="2400" dirty="0"/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⍵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=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⍵</m:t>
                            </m:r>
                          </m:e>
                          <m:sub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⍵</m:t>
                            </m:r>
                          </m:e>
                          <m:sub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 (</a:t>
                </a:r>
                <a:r>
                  <a:rPr lang="en-US" sz="2400" dirty="0" err="1"/>
                  <a:t>pst</a:t>
                </a:r>
                <a:r>
                  <a:rPr lang="en-US" sz="2400" dirty="0"/>
                  <a:t> m</a:t>
                </a:r>
                <a:r>
                  <a:rPr lang="cs-CZ" sz="2400" dirty="0" err="1"/>
                  <a:t>ěříme</a:t>
                </a:r>
                <a:r>
                  <a:rPr lang="cs-CZ" sz="2400" dirty="0"/>
                  <a:t> pomocí obsahů, nikoli pomocí funkčních hodnot</a:t>
                </a:r>
                <a:r>
                  <a:rPr lang="en-US" sz="2400" dirty="0"/>
                  <a:t>)</a:t>
                </a:r>
                <a:r>
                  <a:rPr lang="cs-CZ" sz="2400" dirty="0"/>
                  <a:t>;  </a:t>
                </a:r>
                <a:r>
                  <a:rPr lang="en-US" sz="2400" dirty="0"/>
                  <a:t> 	</a:t>
                </a:r>
                <a:r>
                  <a:rPr lang="cs-CZ" sz="2400" dirty="0"/>
                  <a:t>													</a:t>
                </a:r>
                <a:r>
                  <a:rPr lang="en-US" sz="2400" dirty="0"/>
                  <a:t>P((</a:t>
                </a:r>
                <a:r>
                  <a:rPr lang="en-US" sz="2400" dirty="0" err="1"/>
                  <a:t>a;b</a:t>
                </a:r>
                <a:r>
                  <a:rPr lang="en-US" sz="2400" dirty="0"/>
                  <a:t>))=	</a:t>
                </a:r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/>
                  <a:t>	</a:t>
                </a:r>
                <a:r>
                  <a:rPr lang="cs-CZ" sz="2400" dirty="0"/>
                  <a:t>(protože hustota f je nezáporná, tj. obsah podgrafu je nezáporný)</a:t>
                </a:r>
                <a:r>
                  <a:rPr lang="en-US" sz="2400" dirty="0"/>
                  <a:t>										</a:t>
                </a:r>
                <a:r>
                  <a:rPr lang="cs-CZ" sz="2400" dirty="0"/>
                  <a:t> </a:t>
                </a:r>
              </a:p>
              <a:p>
                <a:pPr marL="457200" indent="-457200">
                  <a:buAutoNum type="arabicPeriod"/>
                </a:pPr>
                <a:r>
                  <a:rPr lang="en-US" sz="2400" dirty="0"/>
                  <a:t>P((</a:t>
                </a:r>
                <a:r>
                  <a:rPr lang="en-US" sz="2400" dirty="0" err="1"/>
                  <a:t>a;b</a:t>
                </a:r>
                <a:r>
                  <a:rPr lang="en-US" sz="2400" dirty="0"/>
                  <a:t>))=	</a:t>
                </a:r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cs-CZ" sz="2400" dirty="0"/>
                  <a:t>	(součet má formu integrálu)</a:t>
                </a:r>
              </a:p>
              <a:p>
                <a:pPr marL="0" indent="0">
                  <a:buNone/>
                </a:pPr>
                <a:endParaRPr lang="cs-CZ" sz="2400" i="1" dirty="0"/>
              </a:p>
              <a:p>
                <a:pPr marL="0" indent="0">
                  <a:buNone/>
                </a:pPr>
                <a:r>
                  <a:rPr lang="cs-CZ" sz="2400" i="1" dirty="0"/>
                  <a:t>Př: mobily jisté firmy mají životnost v průměru 15 let; jaká je pst, že náhodně koupený mobil vydrží více než 10 let?</a:t>
                </a:r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714625"/>
                <a:ext cx="10971184" cy="385845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Z axiomů </a:t>
            </a:r>
            <a:r>
              <a:rPr lang="cs-CZ" dirty="0" err="1"/>
              <a:t>psti</a:t>
            </a:r>
            <a:r>
              <a:rPr lang="cs-CZ" dirty="0"/>
              <a:t> plyne pro </a:t>
            </a:r>
            <a:r>
              <a:rPr lang="en-US" dirty="0" err="1"/>
              <a:t>hustotu</a:t>
            </a:r>
            <a:r>
              <a:rPr lang="en-US" dirty="0"/>
              <a:t> </a:t>
            </a:r>
            <a:r>
              <a:rPr lang="en-US" dirty="0" err="1"/>
              <a:t>psti</a:t>
            </a:r>
            <a:r>
              <a:rPr lang="cs-CZ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987233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814638"/>
            <a:ext cx="10971184" cy="3758441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7"/>
            </a:pPr>
            <a:r>
              <a:rPr lang="cs-CZ" sz="2400" dirty="0"/>
              <a:t>Klasická pst</a:t>
            </a:r>
          </a:p>
          <a:p>
            <a:pPr marL="457200" indent="-457200">
              <a:buAutoNum type="arabicPeriod" startAt="7"/>
            </a:pPr>
            <a:r>
              <a:rPr lang="cs-CZ" sz="2400" dirty="0"/>
              <a:t>Geometrická pst</a:t>
            </a:r>
          </a:p>
          <a:p>
            <a:pPr marL="457200" indent="-457200">
              <a:buAutoNum type="arabicPeriod" startAt="7"/>
            </a:pPr>
            <a:r>
              <a:rPr lang="cs-CZ" sz="2400" dirty="0"/>
              <a:t>Diskrétní pst</a:t>
            </a:r>
          </a:p>
          <a:p>
            <a:pPr marL="457200" indent="-457200">
              <a:buAutoNum type="arabicPeriod" startAt="7"/>
            </a:pPr>
            <a:r>
              <a:rPr lang="cs-CZ" sz="2400"/>
              <a:t>Spojitá pst</a:t>
            </a:r>
            <a:endParaRPr lang="cs-CZ" sz="2400" dirty="0"/>
          </a:p>
          <a:p>
            <a:pPr marL="457200" indent="-457200">
              <a:buAutoNum type="arabicPeriod" startAt="7"/>
            </a:pPr>
            <a:endParaRPr lang="cs-CZ" sz="2400" dirty="0"/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Rekapitulace otázek:</a:t>
            </a:r>
          </a:p>
        </p:txBody>
      </p:sp>
    </p:spTree>
    <p:extLst>
      <p:ext uri="{BB962C8B-B14F-4D97-AF65-F5344CB8AC3E}">
        <p14:creationId xmlns:p14="http://schemas.microsoft.com/office/powerpoint/2010/main" val="1859337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400" dirty="0"/>
                  <a:t>a) </a:t>
                </a:r>
                <a:r>
                  <a:rPr lang="el-GR" sz="2400" dirty="0"/>
                  <a:t>Ω</a:t>
                </a:r>
                <a:r>
                  <a:rPr lang="cs-CZ" sz="2400" dirty="0"/>
                  <a:t> má konečně mnoho možných výsledků a</a:t>
                </a:r>
              </a:p>
              <a:p>
                <a:pPr marL="0" indent="0">
                  <a:buNone/>
                </a:pPr>
                <a:r>
                  <a:rPr lang="cs-CZ" sz="2400" dirty="0"/>
                  <a:t>b) všechny tyto výsledky mají stejnou možnost nastat </a:t>
                </a:r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Pak pro pst jevu A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⊆ 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r>
                      <a:rPr lang="el-GR" sz="2400" i="1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400" dirty="0"/>
                  <a:t> platí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4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cs-CZ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cs-CZ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cs-CZ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2400" i="1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cs-CZ" sz="2400" dirty="0"/>
              </a:p>
              <a:p>
                <a:pPr marL="0" indent="0">
                  <a:buNone/>
                </a:pPr>
                <a:r>
                  <a:rPr lang="en-US" sz="2400" i="1" dirty="0"/>
                  <a:t>(pod</a:t>
                </a:r>
                <a:r>
                  <a:rPr lang="cs-CZ" sz="2400" i="1" dirty="0" err="1"/>
                  <a:t>íl</a:t>
                </a:r>
                <a:r>
                  <a:rPr lang="cs-CZ" sz="2400" i="1" dirty="0"/>
                  <a:t> počtu prvků obou množin</a:t>
                </a:r>
                <a:r>
                  <a:rPr lang="en-US" sz="2400" i="1" dirty="0"/>
                  <a:t>)</a:t>
                </a: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 err="1"/>
              <a:t>Ot</a:t>
            </a:r>
            <a:r>
              <a:rPr lang="cs-CZ" dirty="0"/>
              <a:t>.  07: model </a:t>
            </a:r>
            <a:r>
              <a:rPr lang="cs-CZ" dirty="0" err="1"/>
              <a:t>psti</a:t>
            </a:r>
            <a:r>
              <a:rPr lang="cs-CZ" dirty="0"/>
              <a:t> 01 – klasická pst</a:t>
            </a:r>
          </a:p>
        </p:txBody>
      </p:sp>
    </p:spTree>
    <p:extLst>
      <p:ext uri="{BB962C8B-B14F-4D97-AF65-F5344CB8AC3E}">
        <p14:creationId xmlns:p14="http://schemas.microsoft.com/office/powerpoint/2010/main" val="3651409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3429000"/>
                <a:ext cx="10971184" cy="314407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l-GR" sz="2400" dirty="0"/>
                  <a:t>Ω</a:t>
                </a:r>
                <a:r>
                  <a:rPr lang="en-US" sz="2400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1;1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1;2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1;3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…,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6;5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6;6</m:t>
                            </m:r>
                          </m:e>
                        </m:d>
                      </m:e>
                    </m:d>
                  </m:oMath>
                </a14:m>
                <a:r>
                  <a:rPr lang="cs-CZ" sz="2400" dirty="0"/>
                  <a:t> </a:t>
                </a:r>
                <a:r>
                  <a:rPr lang="en-US" sz="2400" dirty="0"/>
                  <a:t>… </a:t>
                </a:r>
                <a:r>
                  <a:rPr lang="en-US" sz="2400" dirty="0" err="1"/>
                  <a:t>mo</a:t>
                </a:r>
                <a:r>
                  <a:rPr lang="cs-CZ" sz="2400" dirty="0" err="1"/>
                  <a:t>žných</a:t>
                </a:r>
                <a:r>
                  <a:rPr lang="cs-CZ" sz="2400" dirty="0"/>
                  <a:t> výsledků je …</a:t>
                </a:r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A … součet obou čísel je roven 5</a:t>
                </a:r>
              </a:p>
              <a:p>
                <a:pPr marL="0" indent="0">
                  <a:buNone/>
                </a:pPr>
                <a:r>
                  <a:rPr lang="cs-CZ" sz="2400" dirty="0"/>
                  <a:t>A=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1;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;3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err="1"/>
                  <a:t>Tj</a:t>
                </a:r>
                <a:r>
                  <a:rPr lang="en-US" sz="2400" dirty="0"/>
                  <a:t>. P(A)=?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3429000"/>
                <a:ext cx="10971184" cy="314407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Př.1</a:t>
            </a:r>
            <a:r>
              <a:rPr lang="en-US" dirty="0"/>
              <a:t>: </a:t>
            </a:r>
            <a:r>
              <a:rPr lang="cs-CZ" dirty="0"/>
              <a:t>Dvakrát hodíme kostkou – jaká je pst, že součet obou </a:t>
            </a:r>
            <a:r>
              <a:rPr lang="en-US" dirty="0" err="1"/>
              <a:t>hod</a:t>
            </a:r>
            <a:r>
              <a:rPr lang="cs-CZ" dirty="0"/>
              <a:t>ů je roven 5?</a:t>
            </a:r>
          </a:p>
        </p:txBody>
      </p:sp>
    </p:spTree>
    <p:extLst>
      <p:ext uri="{BB962C8B-B14F-4D97-AF65-F5344CB8AC3E}">
        <p14:creationId xmlns:p14="http://schemas.microsoft.com/office/powerpoint/2010/main" val="2954444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3429000"/>
                <a:ext cx="10971184" cy="314407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l-GR" sz="2400" dirty="0"/>
                  <a:t>Ω</a:t>
                </a:r>
                <a:r>
                  <a:rPr lang="en-US" sz="2400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1;1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1;2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1;3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…,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6;5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6;6</m:t>
                            </m:r>
                          </m:e>
                        </m:d>
                      </m:e>
                    </m:d>
                  </m:oMath>
                </a14:m>
                <a:r>
                  <a:rPr lang="cs-CZ" sz="2400" dirty="0"/>
                  <a:t> </a:t>
                </a:r>
                <a:r>
                  <a:rPr lang="en-US" sz="2400" dirty="0"/>
                  <a:t>… </a:t>
                </a:r>
                <a:r>
                  <a:rPr lang="en-US" sz="2400" dirty="0" err="1"/>
                  <a:t>mo</a:t>
                </a:r>
                <a:r>
                  <a:rPr lang="cs-CZ" sz="2400" dirty="0" err="1"/>
                  <a:t>žných</a:t>
                </a:r>
                <a:r>
                  <a:rPr lang="cs-CZ" sz="2400" dirty="0"/>
                  <a:t> výsledků je 36</a:t>
                </a:r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A … součet obou čísel je roven 5</a:t>
                </a:r>
              </a:p>
              <a:p>
                <a:pPr marL="0" indent="0">
                  <a:buNone/>
                </a:pPr>
                <a:r>
                  <a:rPr lang="cs-CZ" sz="2400" dirty="0"/>
                  <a:t>A=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1;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;3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err="1"/>
                  <a:t>Tj</a:t>
                </a:r>
                <a:r>
                  <a:rPr lang="en-US" sz="2400" dirty="0"/>
                  <a:t>. P(A)=</a:t>
                </a:r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r>
                      <a:rPr lang="cs-CZ" sz="24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cs-CZ" sz="2400" b="0" i="0" smtClean="0"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400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cs-CZ" sz="2400" dirty="0"/>
                  <a:t> = </a:t>
                </a:r>
                <a:r>
                  <a:rPr lang="en-US" sz="2400" dirty="0"/>
                  <a:t>0,1111111111111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3429000"/>
                <a:ext cx="10971184" cy="314407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Př.1</a:t>
            </a:r>
            <a:r>
              <a:rPr lang="en-US" dirty="0"/>
              <a:t>: </a:t>
            </a:r>
            <a:r>
              <a:rPr lang="cs-CZ" dirty="0"/>
              <a:t>Dvakrát hodíme kostkou – jaká je pst, že součet obou </a:t>
            </a:r>
            <a:r>
              <a:rPr lang="en-US" dirty="0" err="1"/>
              <a:t>hod</a:t>
            </a:r>
            <a:r>
              <a:rPr lang="cs-CZ" dirty="0"/>
              <a:t>ů je roven 5?</a:t>
            </a:r>
          </a:p>
        </p:txBody>
      </p:sp>
    </p:spTree>
    <p:extLst>
      <p:ext uri="{BB962C8B-B14F-4D97-AF65-F5344CB8AC3E}">
        <p14:creationId xmlns:p14="http://schemas.microsoft.com/office/powerpoint/2010/main" val="1646822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3429000"/>
                <a:ext cx="10971184" cy="401478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l-GR" sz="2400" dirty="0"/>
                  <a:t>Ω</a:t>
                </a:r>
                <a:r>
                  <a:rPr lang="en-US" sz="2400" dirty="0"/>
                  <a:t>=</a:t>
                </a:r>
                <a:r>
                  <a:rPr lang="cs-CZ" sz="2400" dirty="0"/>
                  <a:t> všechny možné čtveřice karet</a:t>
                </a:r>
              </a:p>
              <a:p>
                <a:pPr marL="0" indent="0">
                  <a:buNone/>
                </a:pPr>
                <a:r>
                  <a:rPr lang="cs-CZ" sz="2400" dirty="0"/>
                  <a:t>A … aspoň jedna z dané čtveřice karet je eso</a:t>
                </a:r>
              </a:p>
              <a:p>
                <a:pPr marL="0" indent="0">
                  <a:buNone/>
                </a:pPr>
                <a:r>
                  <a:rPr lang="cs-CZ" sz="2400" dirty="0"/>
                  <a:t>A= ty čtveřice, </a:t>
                </a:r>
                <a:r>
                  <a:rPr lang="en-US" sz="2400" dirty="0" err="1"/>
                  <a:t>kde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pr</a:t>
                </a:r>
                <a:r>
                  <a:rPr lang="cs-CZ" sz="2400" dirty="0" err="1"/>
                  <a:t>ávě</a:t>
                </a:r>
                <a:r>
                  <a:rPr lang="cs-CZ" sz="2400" dirty="0"/>
                  <a:t> jedna karta je eso </a:t>
                </a:r>
                <a:r>
                  <a:rPr lang="en-US" sz="2400" dirty="0"/>
                  <a:t>+ </a:t>
                </a:r>
                <a:r>
                  <a:rPr lang="cs-CZ" sz="2400" dirty="0"/>
                  <a:t>čtveřice, kde právě dvě karty jsou eso </a:t>
                </a:r>
                <a:r>
                  <a:rPr lang="en-US" sz="2400" dirty="0"/>
                  <a:t>+</a:t>
                </a:r>
                <a:r>
                  <a:rPr lang="cs-CZ" sz="2400" dirty="0"/>
                  <a:t> čtveřice, kde právě 3 karty jsou eso </a:t>
                </a:r>
                <a:r>
                  <a:rPr lang="en-US" sz="2400" dirty="0"/>
                  <a:t>+ </a:t>
                </a:r>
                <a:r>
                  <a:rPr lang="en-US" sz="2400" dirty="0" err="1"/>
                  <a:t>jedin</a:t>
                </a:r>
                <a:r>
                  <a:rPr lang="cs-CZ" sz="2400" dirty="0"/>
                  <a:t>á čtveřice se všemi čtyřmi esy</a:t>
                </a:r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Tedy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cs-CZ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sz="2400" i="1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d>
                      </m:den>
                    </m:f>
                  </m:oMath>
                </a14:m>
                <a:r>
                  <a:rPr lang="cs-CZ" sz="2400" dirty="0"/>
                  <a:t> = …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3429000"/>
                <a:ext cx="10971184" cy="401478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Př.</a:t>
            </a:r>
            <a:r>
              <a:rPr lang="en-US" dirty="0"/>
              <a:t>2: Z </a:t>
            </a:r>
            <a:r>
              <a:rPr lang="en-US" dirty="0" err="1"/>
              <a:t>karet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mari</a:t>
            </a:r>
            <a:r>
              <a:rPr lang="cs-CZ" dirty="0" err="1"/>
              <a:t>áš</a:t>
            </a:r>
            <a:r>
              <a:rPr lang="cs-CZ" dirty="0"/>
              <a:t> (32) vybereme 4 … jaká je pst, že aspoň jedna je eso?</a:t>
            </a:r>
          </a:p>
        </p:txBody>
      </p:sp>
    </p:spTree>
    <p:extLst>
      <p:ext uri="{BB962C8B-B14F-4D97-AF65-F5344CB8AC3E}">
        <p14:creationId xmlns:p14="http://schemas.microsoft.com/office/powerpoint/2010/main" val="714698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4557713"/>
                <a:ext cx="10971184" cy="201536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l-GR" sz="2400" dirty="0"/>
                  <a:t>Ω</a:t>
                </a:r>
                <a:r>
                  <a:rPr lang="en-US" sz="2400" dirty="0"/>
                  <a:t>=</a:t>
                </a:r>
                <a:r>
                  <a:rPr lang="cs-CZ" sz="2400" dirty="0"/>
                  <a:t> všechny možné čtveřice karet</a:t>
                </a:r>
              </a:p>
              <a:p>
                <a:pPr marL="0" indent="0">
                  <a:buNone/>
                </a:pPr>
                <a:r>
                  <a:rPr lang="cs-CZ" sz="2400" dirty="0"/>
                  <a:t>A … aspoň jedna z dané čtveřice karet je eso</a:t>
                </a:r>
              </a:p>
              <a:p>
                <a:pPr marL="0" indent="0">
                  <a:buNone/>
                </a:pPr>
                <a:r>
                  <a:rPr lang="cs-CZ" sz="2400" dirty="0"/>
                  <a:t>A= ty čtveřice, </a:t>
                </a:r>
                <a:r>
                  <a:rPr lang="en-US" sz="2400" dirty="0" err="1"/>
                  <a:t>kde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pr</a:t>
                </a:r>
                <a:r>
                  <a:rPr lang="cs-CZ" sz="2400" dirty="0" err="1"/>
                  <a:t>ávě</a:t>
                </a:r>
                <a:r>
                  <a:rPr lang="cs-CZ" sz="2400" dirty="0"/>
                  <a:t> jedna karta je eso </a:t>
                </a:r>
                <a:r>
                  <a:rPr lang="en-US" sz="2400" dirty="0"/>
                  <a:t>+ </a:t>
                </a:r>
                <a:r>
                  <a:rPr lang="cs-CZ" sz="2400" dirty="0"/>
                  <a:t>čtveřice, kde právě dvě karty jsou eso </a:t>
                </a:r>
                <a:r>
                  <a:rPr lang="en-US" sz="2400" dirty="0"/>
                  <a:t>+</a:t>
                </a:r>
                <a:r>
                  <a:rPr lang="cs-CZ" sz="2400" dirty="0"/>
                  <a:t> čtveřice, kde právě 3 karty jsou eso </a:t>
                </a:r>
                <a:r>
                  <a:rPr lang="en-US" sz="2400" dirty="0"/>
                  <a:t>+ </a:t>
                </a:r>
                <a:r>
                  <a:rPr lang="en-US" sz="2400" dirty="0" err="1"/>
                  <a:t>jedin</a:t>
                </a:r>
                <a:r>
                  <a:rPr lang="cs-CZ" sz="2400" dirty="0"/>
                  <a:t>á čtveřice se všemi čtyřmi esy</a:t>
                </a:r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Tedy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cs-CZ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sz="2400" i="1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d>
                      </m:den>
                    </m:f>
                  </m:oMath>
                </a14:m>
                <a:r>
                  <a:rPr lang="cs-CZ" sz="2400" dirty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pt-BR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den>
                            </m:f>
                          </m:e>
                        </m:d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pt-BR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28</m:t>
                                </m:r>
                              </m:num>
                              <m:den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pt-BR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pt-BR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28</m:t>
                                </m:r>
                              </m:num>
                              <m:den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pt-BR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pt-BR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28</m:t>
                                </m:r>
                              </m:num>
                              <m:den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den>
                            </m:f>
                          </m:e>
                        </m:d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d>
                          <m:dPr>
                            <m:ctrlPr>
                              <a:rPr lang="pt-BR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2400" i="1" dirty="0">
                                    <a:latin typeface="Cambria Math" panose="02040503050406030204" pitchFamily="18" charset="0"/>
                                  </a:rPr>
                                  <m:t>32</m:t>
                                </m:r>
                              </m:num>
                              <m:den>
                                <m:r>
                                  <a:rPr lang="cs-CZ" sz="2400" i="1" dirty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0,4305895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≐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0,4306</m:t>
                    </m:r>
                  </m:oMath>
                </a14:m>
                <a:r>
                  <a:rPr lang="en-US" sz="2400" dirty="0"/>
                  <a:t>. </a:t>
                </a:r>
                <a:endParaRPr lang="cs-CZ" sz="2400" dirty="0"/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4557713"/>
                <a:ext cx="10971184" cy="201536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Př.</a:t>
            </a:r>
            <a:r>
              <a:rPr lang="en-US" dirty="0"/>
              <a:t>2: Z </a:t>
            </a:r>
            <a:r>
              <a:rPr lang="en-US" dirty="0" err="1"/>
              <a:t>karet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mari</a:t>
            </a:r>
            <a:r>
              <a:rPr lang="cs-CZ" dirty="0" err="1"/>
              <a:t>áš</a:t>
            </a:r>
            <a:r>
              <a:rPr lang="cs-CZ" dirty="0"/>
              <a:t> (32) vybereme 4 … jaká je pst, že aspoň jedna je eso?</a:t>
            </a:r>
          </a:p>
        </p:txBody>
      </p:sp>
    </p:spTree>
    <p:extLst>
      <p:ext uri="{BB962C8B-B14F-4D97-AF65-F5344CB8AC3E}">
        <p14:creationId xmlns:p14="http://schemas.microsoft.com/office/powerpoint/2010/main" val="867844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3429000"/>
                <a:ext cx="10971184" cy="314407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l-GR" sz="2400" dirty="0"/>
                  <a:t>Ω</a:t>
                </a:r>
                <a:r>
                  <a:rPr lang="en-US" sz="2400" dirty="0"/>
                  <a:t>=</a:t>
                </a:r>
                <a:r>
                  <a:rPr lang="cs-CZ" sz="2400" dirty="0"/>
                  <a:t> všechny možné čtveřice karet</a:t>
                </a:r>
              </a:p>
              <a:p>
                <a:pPr marL="0" indent="0">
                  <a:buNone/>
                </a:pPr>
                <a:r>
                  <a:rPr lang="cs-CZ" sz="2400" dirty="0"/>
                  <a:t>A … aspoň jedna z dané čtveřice karet je eso</a:t>
                </a:r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Tedy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cs-CZ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??</m:t>
                    </m:r>
                  </m:oMath>
                </a14:m>
                <a:r>
                  <a:rPr lang="en-US" sz="2400" dirty="0"/>
                  <a:t> </a:t>
                </a:r>
                <a:endParaRPr lang="cs-CZ" sz="2400" dirty="0"/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3429000"/>
                <a:ext cx="10971184" cy="314407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Př.</a:t>
            </a:r>
            <a:r>
              <a:rPr lang="en-US" dirty="0"/>
              <a:t>2: Ne</a:t>
            </a:r>
            <a:r>
              <a:rPr lang="cs-CZ" dirty="0"/>
              <a:t>šel by spočítat nějak jednodušeji?</a:t>
            </a:r>
          </a:p>
        </p:txBody>
      </p:sp>
    </p:spTree>
    <p:extLst>
      <p:ext uri="{BB962C8B-B14F-4D97-AF65-F5344CB8AC3E}">
        <p14:creationId xmlns:p14="http://schemas.microsoft.com/office/powerpoint/2010/main" val="3625194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4314825"/>
                <a:ext cx="10971184" cy="225825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l-GR" sz="2400" dirty="0"/>
                  <a:t>Ω</a:t>
                </a:r>
                <a:r>
                  <a:rPr lang="en-US" sz="2400" dirty="0"/>
                  <a:t>=</a:t>
                </a:r>
                <a:r>
                  <a:rPr lang="cs-CZ" sz="2400" dirty="0"/>
                  <a:t> všechny možné čtveřice karet</a:t>
                </a:r>
              </a:p>
              <a:p>
                <a:pPr marL="0" indent="0">
                  <a:buNone/>
                </a:pPr>
                <a:r>
                  <a:rPr lang="cs-CZ" sz="2400" dirty="0"/>
                  <a:t>A … aspoň jedna z dané čtveřice karet je eso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cs-CZ" sz="2400" dirty="0"/>
                  <a:t> … žádná z dané čtveřice není eso</a:t>
                </a:r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3200" dirty="0"/>
                  <a:t>Tedy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3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cs-CZ" sz="32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s-CZ" sz="3200" dirty="0"/>
                  <a:t>1-</a:t>
                </a:r>
                <a:r>
                  <a:rPr lang="en-US" sz="3200" dirty="0"/>
                  <a:t>P(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3200" dirty="0"/>
                  <a:t>)</a:t>
                </a:r>
                <a:r>
                  <a:rPr lang="cs-CZ" sz="3200" dirty="0"/>
                  <a:t>=1</a:t>
                </a:r>
                <a:r>
                  <a:rPr lang="en-US" sz="3200" dirty="0"/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3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pt-BR" sz="3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sz="32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 dirty="0">
                                    <a:latin typeface="Cambria Math" panose="02040503050406030204" pitchFamily="18" charset="0"/>
                                  </a:rPr>
                                  <m:t>28</m:t>
                                </m:r>
                              </m:num>
                              <m:den>
                                <m:r>
                                  <a:rPr lang="en-US" sz="3200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pt-BR" sz="3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sz="32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3200" i="1" dirty="0">
                                    <a:latin typeface="Cambria Math" panose="02040503050406030204" pitchFamily="18" charset="0"/>
                                  </a:rPr>
                                  <m:t>32</m:t>
                                </m:r>
                              </m:num>
                              <m:den>
                                <m:r>
                                  <a:rPr lang="cs-CZ" sz="3200" i="1" dirty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≐</m:t>
                    </m:r>
                    <m:r>
                      <a:rPr lang="en-US" sz="3200" dirty="0">
                        <a:latin typeface="Cambria Math" panose="02040503050406030204" pitchFamily="18" charset="0"/>
                      </a:rPr>
                      <m:t>0,4306</m:t>
                    </m:r>
                  </m:oMath>
                </a14:m>
                <a:r>
                  <a:rPr lang="en-US" sz="3200" dirty="0"/>
                  <a:t>.</a:t>
                </a:r>
                <a:endParaRPr lang="cs-CZ" sz="3200" dirty="0"/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4314825"/>
                <a:ext cx="10971184" cy="225825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Př.</a:t>
            </a:r>
            <a:r>
              <a:rPr lang="en-US" dirty="0"/>
              <a:t>2: </a:t>
            </a:r>
            <a:r>
              <a:rPr lang="cs-CZ" dirty="0"/>
              <a:t>Ano, pomocí opačného jevu:</a:t>
            </a:r>
          </a:p>
        </p:txBody>
      </p:sp>
    </p:spTree>
    <p:extLst>
      <p:ext uri="{BB962C8B-B14F-4D97-AF65-F5344CB8AC3E}">
        <p14:creationId xmlns:p14="http://schemas.microsoft.com/office/powerpoint/2010/main" val="10322519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ty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TM03457503[[fn=Citáty]]</Template>
  <TotalTime>3484</TotalTime>
  <Words>1024</Words>
  <Application>Microsoft Office PowerPoint</Application>
  <PresentationFormat>Širokoúhlá obrazovka</PresentationFormat>
  <Paragraphs>155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Calibri</vt:lpstr>
      <vt:lpstr>Cambria Math</vt:lpstr>
      <vt:lpstr>Century Gothic</vt:lpstr>
      <vt:lpstr>Wingdings 2</vt:lpstr>
      <vt:lpstr>Citáty</vt:lpstr>
      <vt:lpstr>MA 0008 – teorie psti  přednáška 02: klasická a geometrická pst</vt:lpstr>
      <vt:lpstr>Prezentace aplikace PowerPoint</vt:lpstr>
      <vt:lpstr>Ot.  07: model psti 01 – klasická pst</vt:lpstr>
      <vt:lpstr>Př.1: Dvakrát hodíme kostkou – jaká je pst, že součet obou hodů je roven 5?</vt:lpstr>
      <vt:lpstr>Př.1: Dvakrát hodíme kostkou – jaká je pst, že součet obou hodů je roven 5?</vt:lpstr>
      <vt:lpstr>Př.2: Z karet na mariáš (32) vybereme 4 … jaká je pst, že aspoň jedna je eso?</vt:lpstr>
      <vt:lpstr>Př.2: Z karet na mariáš (32) vybereme 4 … jaká je pst, že aspoň jedna je eso?</vt:lpstr>
      <vt:lpstr>Př.2: Nešel by spočítat nějak jednodušeji?</vt:lpstr>
      <vt:lpstr>Př.2: Ano, pomocí opačného jevu:</vt:lpstr>
      <vt:lpstr>Ot.  08: model psti 02 – geometrická pst</vt:lpstr>
      <vt:lpstr>Př.3: Tramvaj jezdí v 7-min intervalech. Jaká je pst, že budeme čekat ≥ 4 min?</vt:lpstr>
      <vt:lpstr>Př.3: Tramvaj jezdí v 7-min intervalech. Jaká je pst, že budeme čekat ≥ 4 min?</vt:lpstr>
      <vt:lpstr>Př.4: Honza a Marek se domluvili na setkání mezi 8 a 9 hod ráno</vt:lpstr>
      <vt:lpstr>Označme: 8+x … doba přích. Honzy        8+y … doba přích. Marka</vt:lpstr>
      <vt:lpstr>x,y se nesmí lišit o více než 0,25 hod:</vt:lpstr>
      <vt:lpstr>Obsah plochy A lze zjistit podle počtu vyšrafovaných čtverců o hraně 0,25: </vt:lpstr>
      <vt:lpstr>Ot.  09: model psti 03 – diskrétní pst</vt:lpstr>
      <vt:lpstr>Z axiomů psti plyne pro pstní funkci:</vt:lpstr>
      <vt:lpstr>Ot.  10: model psti 04 – spojitá pst</vt:lpstr>
      <vt:lpstr>Z axiomů psti plyne pro hustotu psti:</vt:lpstr>
      <vt:lpstr>Rekapitulace otázek: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Může nás zákon spasit?</dc:title>
  <dc:creator>Breta</dc:creator>
  <cp:lastModifiedBy>Breta</cp:lastModifiedBy>
  <cp:revision>156</cp:revision>
  <cp:lastPrinted>2017-03-18T19:09:39Z</cp:lastPrinted>
  <dcterms:created xsi:type="dcterms:W3CDTF">2017-03-12T08:40:04Z</dcterms:created>
  <dcterms:modified xsi:type="dcterms:W3CDTF">2019-03-04T14:31:46Z</dcterms:modified>
</cp:coreProperties>
</file>