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328" r:id="rId2"/>
    <p:sldId id="376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08: 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normální </a:t>
            </a:r>
            <a:r>
              <a:rPr lang="cs-CZ" dirty="0"/>
              <a:t>rozdělení </a:t>
            </a:r>
            <a:r>
              <a:rPr lang="cs-CZ" dirty="0" err="1"/>
              <a:t>psti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2) Binomické rozdělení lze dobře aproximovat normálním rozdělením</a:t>
                </a:r>
              </a:p>
              <a:p>
                <a:pPr marL="0" indent="0">
                  <a:buNone/>
                </a:pPr>
                <a:r>
                  <a:rPr lang="cs-CZ" sz="2400" i="1" dirty="0" err="1">
                    <a:solidFill>
                      <a:schemeClr val="tx1"/>
                    </a:solidFill>
                  </a:rPr>
                  <a:t>Bi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i="1" dirty="0" err="1">
                    <a:solidFill>
                      <a:schemeClr val="tx1"/>
                    </a:solidFill>
                  </a:rPr>
                  <a:t>N,p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) je v</a:t>
                </a:r>
                <a:r>
                  <a:rPr lang="cs-CZ" sz="2400" i="1" dirty="0" err="1">
                    <a:solidFill>
                      <a:schemeClr val="tx1"/>
                    </a:solidFill>
                  </a:rPr>
                  <a:t>lastně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součtem N alternativních rozdělení Alt(p), tj. rozdělení, která jsou všechna stejná, mají stejnou střední hodnotu 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a stejný rozptyl 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p(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1-p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i="1" dirty="0" err="1"/>
                  <a:t>Tedy</a:t>
                </a:r>
                <a:r>
                  <a:rPr lang="en-US" sz="2400" i="1" dirty="0"/>
                  <a:t> Bi(</a:t>
                </a:r>
                <a:r>
                  <a:rPr lang="en-US" sz="2400" i="1" dirty="0" err="1"/>
                  <a:t>N,p</a:t>
                </a:r>
                <a:r>
                  <a:rPr lang="en-US" sz="2400" i="1" dirty="0"/>
                  <a:t>) </a:t>
                </a:r>
                <a:r>
                  <a:rPr lang="en-US" sz="2400" i="1" dirty="0" err="1"/>
                  <a:t>lze</a:t>
                </a:r>
                <a:r>
                  <a:rPr lang="en-US" sz="2400" i="1" dirty="0"/>
                  <a:t> dob</a:t>
                </a:r>
                <a:r>
                  <a:rPr lang="cs-CZ" sz="2400" i="1" dirty="0"/>
                  <a:t>ř</a:t>
                </a:r>
                <a:r>
                  <a:rPr lang="en-US" sz="2400" i="1" dirty="0"/>
                  <a:t>e </a:t>
                </a:r>
                <a:r>
                  <a:rPr lang="en-US" sz="2400" i="1" dirty="0" err="1"/>
                  <a:t>aproximovat</a:t>
                </a:r>
                <a:r>
                  <a:rPr lang="en-US" sz="2400" i="1" dirty="0"/>
                  <a:t> norm</a:t>
                </a:r>
                <a:r>
                  <a:rPr lang="cs-CZ" sz="2400" i="1" dirty="0" err="1"/>
                  <a:t>álním</a:t>
                </a:r>
                <a:r>
                  <a:rPr lang="cs-CZ" sz="2400" i="1" dirty="0"/>
                  <a:t> rozdělením se střední hodnotou </a:t>
                </a:r>
                <a:r>
                  <a:rPr lang="cs-CZ" sz="2400" dirty="0">
                    <a:solidFill>
                      <a:srgbClr val="FFFF00"/>
                    </a:solidFill>
                  </a:rPr>
                  <a:t>EY= N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  </a:t>
                </a:r>
                <a:r>
                  <a:rPr lang="cs-CZ" sz="2400" dirty="0"/>
                  <a:t>a  rozptylem</a:t>
                </a:r>
                <a:r>
                  <a:rPr lang="cs-CZ" sz="2400" dirty="0">
                    <a:solidFill>
                      <a:srgbClr val="FFFF00"/>
                    </a:solidFill>
                  </a:rPr>
                  <a:t> DY= N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Důsledky: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1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Firma vyrábí balíčky ořechů po 200 ks, přičemž přibližně ¾</a:t>
            </a:r>
            <a:r>
              <a:rPr lang="en-US" sz="2400" i="1" dirty="0"/>
              <a:t> </a:t>
            </a:r>
            <a:r>
              <a:rPr lang="cs-CZ" sz="2400" i="1" dirty="0"/>
              <a:t>objemu </a:t>
            </a:r>
            <a:r>
              <a:rPr lang="en-US" sz="2400" i="1" dirty="0"/>
              <a:t> </a:t>
            </a:r>
            <a:r>
              <a:rPr lang="cs-CZ" sz="2400" i="1" dirty="0"/>
              <a:t>ořechů jsou burské</a:t>
            </a:r>
            <a:r>
              <a:rPr lang="en-US" sz="2400" i="1" dirty="0"/>
              <a:t>  ¼</a:t>
            </a:r>
            <a:r>
              <a:rPr lang="cs-CZ" sz="2400" i="1" dirty="0"/>
              <a:t> objemu jsou lískové ořechy.  Tyto ořechy se dokonale promíchají, a pak teprve se sypou do balíčků.</a:t>
            </a:r>
          </a:p>
          <a:p>
            <a:pPr marL="0" indent="0">
              <a:buNone/>
            </a:pPr>
            <a:r>
              <a:rPr lang="cs-CZ" sz="2400" i="1" dirty="0"/>
              <a:t>Jestliže koupíme jeden balíček ořechů, jaká je pst, že počet lískových ořechů v něm je v intervalu </a:t>
            </a:r>
            <a:r>
              <a:rPr lang="en-US" sz="2400" i="1" dirty="0"/>
              <a:t>&lt;47; 56&gt; ?</a:t>
            </a: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Příklad: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9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Pomocí </a:t>
            </a:r>
            <a:r>
              <a:rPr lang="cs-CZ" sz="2400" i="1" dirty="0" err="1">
                <a:solidFill>
                  <a:srgbClr val="FFFF00"/>
                </a:solidFill>
              </a:rPr>
              <a:t>Bi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(200, 1/4)</a:t>
            </a:r>
            <a:r>
              <a:rPr lang="cs-CZ" sz="2400" i="1" dirty="0">
                <a:solidFill>
                  <a:srgbClr val="FFFF00"/>
                </a:solidFill>
              </a:rPr>
              <a:t>   …</a:t>
            </a:r>
            <a:r>
              <a:rPr lang="en-US" sz="2400" i="1" dirty="0">
                <a:solidFill>
                  <a:srgbClr val="FFFF00"/>
                </a:solidFill>
              </a:rPr>
              <a:t>…</a:t>
            </a:r>
            <a:r>
              <a:rPr lang="cs-CZ" sz="2400" i="1" dirty="0">
                <a:solidFill>
                  <a:srgbClr val="FFFF00"/>
                </a:solidFill>
              </a:rPr>
              <a:t>…….. = </a:t>
            </a:r>
            <a:r>
              <a:rPr lang="en-US" sz="2400" i="1" dirty="0">
                <a:solidFill>
                  <a:srgbClr val="FFFF00"/>
                </a:solidFill>
              </a:rPr>
              <a:t>0,5684522</a:t>
            </a:r>
          </a:p>
          <a:p>
            <a:pPr marL="457200" indent="-457200">
              <a:buAutoNum type="alphaLcParenR"/>
            </a:pPr>
            <a:r>
              <a:rPr lang="en-US" sz="2400" i="1" dirty="0" err="1">
                <a:solidFill>
                  <a:srgbClr val="FFFF00"/>
                </a:solidFill>
              </a:rPr>
              <a:t>Pomoc</a:t>
            </a:r>
            <a:r>
              <a:rPr lang="cs-CZ" sz="2400" i="1" dirty="0">
                <a:solidFill>
                  <a:srgbClr val="FFFF00"/>
                </a:solidFill>
              </a:rPr>
              <a:t>í No </a:t>
            </a:r>
            <a:r>
              <a:rPr lang="en-US" sz="2400" i="1" dirty="0">
                <a:solidFill>
                  <a:srgbClr val="FFFF00"/>
                </a:solidFill>
              </a:rPr>
              <a:t>(200, 1/4) ……….…. = 0,524</a:t>
            </a:r>
          </a:p>
          <a:p>
            <a:pPr marL="457200" indent="-457200">
              <a:buAutoNum type="alphaLcParenR"/>
            </a:pPr>
            <a:r>
              <a:rPr lang="en-US" sz="2400" i="1" dirty="0" err="1">
                <a:solidFill>
                  <a:srgbClr val="FFFF00"/>
                </a:solidFill>
              </a:rPr>
              <a:t>Pomoc</a:t>
            </a:r>
            <a:r>
              <a:rPr lang="cs-CZ" sz="2400" i="1" dirty="0">
                <a:solidFill>
                  <a:srgbClr val="FFFF00"/>
                </a:solidFill>
              </a:rPr>
              <a:t>í No (200, </a:t>
            </a:r>
            <a:r>
              <a:rPr lang="en-US" sz="2400" i="1" dirty="0">
                <a:solidFill>
                  <a:srgbClr val="FFFF00"/>
                </a:solidFill>
              </a:rPr>
              <a:t>1/4</a:t>
            </a:r>
            <a:r>
              <a:rPr lang="cs-CZ" sz="2400" i="1" dirty="0">
                <a:solidFill>
                  <a:srgbClr val="FFFF00"/>
                </a:solidFill>
              </a:rPr>
              <a:t>)</a:t>
            </a:r>
            <a:r>
              <a:rPr lang="en-US" sz="2400" i="1" dirty="0">
                <a:solidFill>
                  <a:srgbClr val="FFFF00"/>
                </a:solidFill>
              </a:rPr>
              <a:t> s </a:t>
            </a:r>
            <a:r>
              <a:rPr lang="en-US" sz="2400" i="1" dirty="0" err="1">
                <a:solidFill>
                  <a:srgbClr val="FFFF00"/>
                </a:solidFill>
              </a:rPr>
              <a:t>korekc</a:t>
            </a:r>
            <a:r>
              <a:rPr lang="cs-CZ" sz="2400" i="1" dirty="0">
                <a:solidFill>
                  <a:srgbClr val="FFFF00"/>
                </a:solidFill>
              </a:rPr>
              <a:t>í</a:t>
            </a:r>
            <a:r>
              <a:rPr lang="en-US" sz="2400" i="1" dirty="0">
                <a:solidFill>
                  <a:srgbClr val="FFFF00"/>
                </a:solidFill>
              </a:rPr>
              <a:t>.. = 0,571942</a:t>
            </a: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v</a:t>
            </a:r>
            <a:r>
              <a:rPr lang="cs-CZ" sz="2800" dirty="0" err="1">
                <a:solidFill>
                  <a:srgbClr val="FFFF00"/>
                </a:solidFill>
              </a:rPr>
              <a:t>ýpočet</a:t>
            </a:r>
            <a:r>
              <a:rPr lang="cs-CZ" sz="2800" dirty="0">
                <a:solidFill>
                  <a:srgbClr val="FFFF00"/>
                </a:solidFill>
              </a:rPr>
              <a:t>: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/>
              <a:t>Tento</a:t>
            </a:r>
            <a:r>
              <a:rPr lang="en-US" sz="2400" i="1" dirty="0"/>
              <a:t> p</a:t>
            </a:r>
            <a:r>
              <a:rPr lang="cs-CZ" sz="2400" i="1" dirty="0" err="1"/>
              <a:t>říklad</a:t>
            </a:r>
            <a:r>
              <a:rPr lang="cs-CZ" sz="2400" i="1" dirty="0"/>
              <a:t> je celý spočítán třemi způsoby v textu </a:t>
            </a:r>
            <a:r>
              <a:rPr lang="cs-CZ" sz="2400" i="1"/>
              <a:t>na stranách 218-219</a:t>
            </a: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</a:t>
            </a:r>
            <a:r>
              <a:rPr lang="cs-CZ" sz="2800" dirty="0" err="1">
                <a:solidFill>
                  <a:schemeClr val="tx1"/>
                </a:solidFill>
              </a:rPr>
              <a:t>ůvody</a:t>
            </a:r>
            <a:r>
              <a:rPr lang="cs-CZ" sz="2800" dirty="0">
                <a:solidFill>
                  <a:schemeClr val="tx1"/>
                </a:solidFill>
              </a:rPr>
              <a:t> pro korekci: a) </a:t>
            </a:r>
            <a:r>
              <a:rPr lang="cs-CZ" sz="2800" dirty="0" err="1">
                <a:solidFill>
                  <a:schemeClr val="tx1"/>
                </a:solidFill>
              </a:rPr>
              <a:t>Bi</a:t>
            </a:r>
            <a:r>
              <a:rPr lang="en-US" sz="2800" dirty="0">
                <a:solidFill>
                  <a:schemeClr val="tx1"/>
                </a:solidFill>
              </a:rPr>
              <a:t>(4,1/2) … p(1)+p(2)= 0,625</a:t>
            </a:r>
          </a:p>
        </p:txBody>
      </p:sp>
    </p:spTree>
    <p:extLst>
      <p:ext uri="{BB962C8B-B14F-4D97-AF65-F5344CB8AC3E}">
        <p14:creationId xmlns:p14="http://schemas.microsoft.com/office/powerpoint/2010/main" val="416092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585788" y="450574"/>
                <a:ext cx="10971183" cy="967064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ůvody</a:t>
                </a:r>
                <a:r>
                  <a:rPr lang="cs-CZ" sz="2800" dirty="0">
                    <a:solidFill>
                      <a:schemeClr val="tx1"/>
                    </a:solidFill>
                  </a:rPr>
                  <a:t> pro korekci: </a:t>
                </a:r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  <a:r>
                  <a:rPr lang="cs-CZ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No(4,1/2) …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0,341 …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chyba</a:t>
                </a:r>
                <a:r>
                  <a:rPr lang="en-US" sz="2800" dirty="0">
                    <a:solidFill>
                      <a:schemeClr val="tx1"/>
                    </a:solidFill>
                  </a:rPr>
                  <a:t> 30 %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5788" y="450574"/>
                <a:ext cx="10971183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53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410815" y="450574"/>
                <a:ext cx="11370368" cy="967064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ůvody</a:t>
                </a:r>
                <a:r>
                  <a:rPr lang="cs-CZ" sz="2800" dirty="0">
                    <a:solidFill>
                      <a:schemeClr val="tx1"/>
                    </a:solidFill>
                  </a:rPr>
                  <a:t> pro korekci: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  <a:r>
                  <a:rPr lang="cs-CZ" sz="2800" dirty="0">
                    <a:solidFill>
                      <a:schemeClr val="tx1"/>
                    </a:solidFill>
                  </a:rPr>
                  <a:t>)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No(4,1/2) …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= 0,624 …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chyba</a:t>
                </a:r>
                <a:r>
                  <a:rPr lang="en-US" sz="2800" dirty="0">
                    <a:solidFill>
                      <a:schemeClr val="tx1"/>
                    </a:solidFill>
                  </a:rPr>
                  <a:t> 0,1 %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0815" y="450574"/>
                <a:ext cx="11370368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56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Literatura v IS: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Fajmon, Růžičková:  </a:t>
            </a:r>
            <a:r>
              <a:rPr lang="en-US" sz="2800" dirty="0"/>
              <a:t>BMA3stare.pdf, </a:t>
            </a:r>
            <a:r>
              <a:rPr lang="en-US" sz="2800" dirty="0" err="1"/>
              <a:t>strany</a:t>
            </a:r>
            <a:r>
              <a:rPr lang="en-US" sz="2800" dirty="0"/>
              <a:t> 207 </a:t>
            </a:r>
            <a:r>
              <a:rPr lang="cs-CZ" sz="2800" dirty="0"/>
              <a:t>až 219.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Podrobně přečtěte, zde máte jen jádro toho, co z těch </a:t>
            </a:r>
            <a:r>
              <a:rPr lang="cs-CZ" sz="2800" dirty="0" err="1">
                <a:solidFill>
                  <a:srgbClr val="FFFF00"/>
                </a:solidFill>
              </a:rPr>
              <a:t>sgtran</a:t>
            </a:r>
            <a:r>
              <a:rPr lang="cs-CZ" sz="2800" dirty="0">
                <a:solidFill>
                  <a:srgbClr val="FFFF00"/>
                </a:solidFill>
              </a:rPr>
              <a:t> plyne.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iii</a:t>
                </a:r>
                <a:r>
                  <a:rPr lang="cs-CZ" sz="2800" dirty="0"/>
                  <a:t>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F(b)-F(a)=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Příklad: Náhodná veličina X měří výšku stromů v daném lese. Má normální rozdělení  EX= 50 m, DX= 25.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U normálního rozdělení: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(X&gt;60)</a:t>
                </a:r>
              </a:p>
              <a:p>
                <a:pPr marL="457200" indent="-457200"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</a:t>
                </a:r>
              </a:p>
              <a:p>
                <a:pPr marL="457200" indent="-457200"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P(X≤45)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rgbClr val="FFFF00"/>
                </a:solidFill>
              </a:rPr>
              <a:t>Příklad: Náhodná veličina X měří výšku stromů v daném lese. Má normální rozdělení  EX= 50 m, DX= 25.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(X&gt;60)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….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…</a:t>
                </a:r>
                <a:r>
                  <a:rPr lang="en-US" sz="2400" i="1" dirty="0"/>
                  <a:t> &gt;1-F(60)=1-pnorm(60,mean=50,sd=5)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(40;50)).. </a:t>
                </a:r>
                <a:r>
                  <a:rPr lang="en-US" sz="2400" i="1" dirty="0"/>
                  <a:t>&gt;F(50)-F(40)=													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(50,mean=50,sd=5) - 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(40,mean=50,sd=5)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P(X≤45) …. …  </a:t>
                </a:r>
                <a:r>
                  <a:rPr lang="en-US" sz="2400" i="1" dirty="0"/>
                  <a:t>&gt;F(45)=</a:t>
                </a:r>
                <a:r>
                  <a:rPr lang="en-US" sz="2400" i="1" dirty="0" err="1"/>
                  <a:t>pnorm</a:t>
                </a:r>
                <a:r>
                  <a:rPr lang="en-US" sz="2400" i="1" dirty="0"/>
                  <a:t>(45,mean=50,sd=5)</a:t>
                </a:r>
              </a:p>
              <a:p>
                <a:pPr marL="457200" indent="-457200">
                  <a:buAutoNum type="alphaLcParenR"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1) </a:t>
            </a:r>
            <a:r>
              <a:rPr lang="en-US" sz="2800" dirty="0" err="1">
                <a:solidFill>
                  <a:srgbClr val="FFFF00"/>
                </a:solidFill>
              </a:rPr>
              <a:t>Nejjednodu</a:t>
            </a:r>
            <a:r>
              <a:rPr lang="cs-CZ" sz="2800" dirty="0" err="1">
                <a:solidFill>
                  <a:srgbClr val="FFFF00"/>
                </a:solidFill>
              </a:rPr>
              <a:t>šší</a:t>
            </a:r>
            <a:r>
              <a:rPr lang="cs-CZ" sz="2800" dirty="0">
                <a:solidFill>
                  <a:srgbClr val="FFFF00"/>
                </a:solidFill>
              </a:rPr>
              <a:t> řešení: pomocí jazyka R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0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43005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V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ěta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: X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~ No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veli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čina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U 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~ No (0;1)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tx1"/>
                    </a:solidFill>
                  </a:rPr>
                  <a:t>Ozn</a:t>
                </a:r>
                <a:r>
                  <a:rPr lang="cs-CZ" sz="2400" i="1" dirty="0" err="1">
                    <a:solidFill>
                      <a:schemeClr val="tx1"/>
                    </a:solidFill>
                  </a:rPr>
                  <a:t>ačme</a:t>
                </a:r>
                <a:r>
                  <a:rPr lang="cs-CZ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 … distribuční funkci veličiny U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~ No (0;1)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 err="1">
                    <a:solidFill>
                      <a:srgbClr val="FFFF00"/>
                    </a:solidFill>
                  </a:rPr>
                  <a:t>Postup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v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ýpočtu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: </a:t>
                </a:r>
              </a:p>
              <a:p>
                <a:pPr marL="457200" indent="-457200">
                  <a:buAutoNum type="arabi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převedeme X-hodnotu na U-hodnotu 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rabi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(X&lt;c)=F(c)=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… a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hodnoty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funkce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najdeme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v </a:t>
                </a:r>
                <a:r>
                  <a:rPr lang="en-US" sz="2400" i="1" dirty="0" err="1">
                    <a:solidFill>
                      <a:srgbClr val="FFFF00"/>
                    </a:solidFill>
                  </a:rPr>
                  <a:t>tabulce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.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43005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2) </a:t>
            </a:r>
            <a:r>
              <a:rPr lang="cs-CZ" sz="2800" dirty="0">
                <a:solidFill>
                  <a:srgbClr val="FFFF00"/>
                </a:solidFill>
              </a:rPr>
              <a:t>Převodem 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cs-CZ" sz="2800" dirty="0">
                <a:solidFill>
                  <a:srgbClr val="FFFF00"/>
                </a:solidFill>
              </a:rPr>
              <a:t>) Převodem No </a:t>
            </a:r>
            <a:r>
              <a:rPr lang="en-US" sz="2800" dirty="0">
                <a:solidFill>
                  <a:srgbClr val="FFFF00"/>
                </a:solidFill>
              </a:rPr>
              <a:t>(50,5) </a:t>
            </a:r>
            <a:r>
              <a:rPr lang="cs-CZ" sz="2800" dirty="0">
                <a:solidFill>
                  <a:srgbClr val="FFFF00"/>
                </a:solidFill>
              </a:rPr>
              <a:t>na normované normální rozdělení </a:t>
            </a:r>
            <a:r>
              <a:rPr lang="en-US" sz="2800" dirty="0">
                <a:solidFill>
                  <a:srgbClr val="FFFF00"/>
                </a:solidFill>
              </a:rPr>
              <a:t> No(0;1):</a:t>
            </a:r>
          </a:p>
        </p:txBody>
      </p:sp>
    </p:spTree>
    <p:extLst>
      <p:ext uri="{BB962C8B-B14F-4D97-AF65-F5344CB8AC3E}">
        <p14:creationId xmlns:p14="http://schemas.microsoft.com/office/powerpoint/2010/main" val="312536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Vypočtěte</a:t>
                </a: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= P(U&gt;</a:t>
                </a:r>
                <a:r>
                  <a:rPr lang="cs-CZ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1 -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1 -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(2)=1- 0,977 = 0,023</a:t>
                </a:r>
                <a:endParaRPr lang="en-US" sz="2400" i="1" dirty="0"/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P(X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(40;50)) = P(40 &lt; X &lt; 50)=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) = P(-2 &lt; U &lt; 0)=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(0)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(-2)= 0,5- (1-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(2))=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(2)-0,5 = 0,977 – 0,500 = 0,477 </a:t>
                </a:r>
              </a:p>
              <a:p>
                <a:pPr marL="457200" indent="-457200">
                  <a:buFont typeface="Wingdings 2" charset="2"/>
                  <a:buAutoNum type="alphaLcParenR"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 P(X≤45) = P(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 = P(U &lt; -1)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(-1)= 1-</a:t>
                </a:r>
                <a:r>
                  <a:rPr lang="el-GR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</a:rPr>
                  <a:t>(1)=1- 0,841=0,159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cs-CZ" sz="2800" dirty="0">
                <a:solidFill>
                  <a:srgbClr val="FFFF00"/>
                </a:solidFill>
              </a:rPr>
              <a:t>) Převodem No </a:t>
            </a:r>
            <a:r>
              <a:rPr lang="en-US" sz="2800" dirty="0">
                <a:solidFill>
                  <a:srgbClr val="FFFF00"/>
                </a:solidFill>
              </a:rPr>
              <a:t>(50,5) </a:t>
            </a:r>
            <a:r>
              <a:rPr lang="cs-CZ" sz="2800" dirty="0">
                <a:solidFill>
                  <a:srgbClr val="FFFF00"/>
                </a:solidFill>
              </a:rPr>
              <a:t>na normované normální rozdělení </a:t>
            </a:r>
            <a:r>
              <a:rPr lang="en-US" sz="2800" dirty="0">
                <a:solidFill>
                  <a:srgbClr val="FFFF00"/>
                </a:solidFill>
              </a:rPr>
              <a:t> No(0;1):</a:t>
            </a:r>
          </a:p>
        </p:txBody>
      </p:sp>
    </p:spTree>
    <p:extLst>
      <p:ext uri="{BB962C8B-B14F-4D97-AF65-F5344CB8AC3E}">
        <p14:creationId xmlns:p14="http://schemas.microsoft.com/office/powerpoint/2010/main" val="302280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FF00"/>
                    </a:solidFill>
                  </a:rPr>
                  <a:t>Jestli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rgbClr val="FFFF00"/>
                    </a:solidFill>
                  </a:rPr>
                  <a:t> jsou navzájem nezávislé veličiny, které mají všechny stejné rozdělení 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psti</a:t>
                </a: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chemeClr val="tx1"/>
                    </a:solidFill>
                  </a:rPr>
                  <a:t>(nemusí být normální, ale libovolné, jeho střední hodnota je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, rozptyl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400" i="1" dirty="0">
                    <a:solidFill>
                      <a:schemeClr val="tx1"/>
                    </a:solidFill>
                  </a:rPr>
                  <a:t>,</a:t>
                </a:r>
                <a:endParaRPr lang="en-US" sz="24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Pak součtem těchto veličin je náhodná veličina Y=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se střední hodnotou EY= N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 a  rozptylem DY= N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která má pro dostatečně velké N  (N</a:t>
                </a:r>
                <a:r>
                  <a:rPr lang="en-US" sz="2800" dirty="0">
                    <a:solidFill>
                      <a:srgbClr val="FFFF00"/>
                    </a:solidFill>
                  </a:rPr>
                  <a:t>&gt; 30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norm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ální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rozdělení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B. Centrální limitní věta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0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57425"/>
            <a:ext cx="10971184" cy="3729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1) Řadu náhodných veličin lze popsat normální rozdělením, protože je lze chápat jakou součet zhruba stejně velkých náhodných vlivů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tx1"/>
                </a:solidFill>
              </a:rPr>
              <a:t>Př: a) výška stromu v lese</a:t>
            </a:r>
          </a:p>
          <a:p>
            <a:pPr marL="0" indent="0">
              <a:buNone/>
            </a:pPr>
            <a:r>
              <a:rPr lang="cs-CZ" sz="2400" i="1" dirty="0"/>
              <a:t>b) Výsledek u zkoušky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Důsledky: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1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5228</TotalTime>
  <Words>892</Words>
  <Application>Microsoft Office PowerPoint</Application>
  <PresentationFormat>Širokoúhlá obrazovka</PresentationFormat>
  <Paragraphs>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Cambria Math</vt:lpstr>
      <vt:lpstr>Century Gothic</vt:lpstr>
      <vt:lpstr>Wingdings 2</vt:lpstr>
      <vt:lpstr>Citáty</vt:lpstr>
      <vt:lpstr>  přednáška 08:  normální rozdělení psti</vt:lpstr>
      <vt:lpstr>Literatura v IS:</vt:lpstr>
      <vt:lpstr>U normálního rozdělení:</vt:lpstr>
      <vt:lpstr>Příklad: Náhodná veličina X měří výšku stromů v daném lese. Má normální rozdělení  EX= 50 m, DX= 25.</vt:lpstr>
      <vt:lpstr>1) Nejjednodušší řešení: pomocí jazyka R</vt:lpstr>
      <vt:lpstr>2) Převodem       2) Převodem No (50,5) na normované normální rozdělení  No(0;1):</vt:lpstr>
      <vt:lpstr>2) Převodem No (50,5) na normované normální rozdělení  No(0;1):</vt:lpstr>
      <vt:lpstr>B. Centrální limitní věta</vt:lpstr>
      <vt:lpstr>Důsledky:</vt:lpstr>
      <vt:lpstr>Důsledky:</vt:lpstr>
      <vt:lpstr>Příklad:</vt:lpstr>
      <vt:lpstr>výpočet:</vt:lpstr>
      <vt:lpstr>Důvody pro korekci: a) Bi(4,1/2) … p(1)+p(2)= 0,625</vt:lpstr>
      <vt:lpstr>Důvody pro korekci: b) No(4,1/2) … ∫_1^2▒f= 0,341 … chyba 30 %</vt:lpstr>
      <vt:lpstr>Důvody pro korekci: c) No(4,1/2) … ∫_(0,5)^(2,5)▒f= 0,624 … chyba 0,1 %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297</cp:revision>
  <cp:lastPrinted>2017-03-18T19:09:39Z</cp:lastPrinted>
  <dcterms:created xsi:type="dcterms:W3CDTF">2017-03-12T08:40:04Z</dcterms:created>
  <dcterms:modified xsi:type="dcterms:W3CDTF">2020-04-13T08:07:05Z</dcterms:modified>
</cp:coreProperties>
</file>