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35"/>
  </p:handoutMasterIdLst>
  <p:sldIdLst>
    <p:sldId id="328" r:id="rId2"/>
    <p:sldId id="376" r:id="rId3"/>
    <p:sldId id="377" r:id="rId4"/>
    <p:sldId id="378" r:id="rId5"/>
    <p:sldId id="379" r:id="rId6"/>
    <p:sldId id="380" r:id="rId7"/>
    <p:sldId id="381" r:id="rId8"/>
    <p:sldId id="382" r:id="rId9"/>
    <p:sldId id="383" r:id="rId10"/>
    <p:sldId id="384" r:id="rId11"/>
    <p:sldId id="385" r:id="rId12"/>
    <p:sldId id="386" r:id="rId13"/>
    <p:sldId id="387" r:id="rId14"/>
    <p:sldId id="388" r:id="rId15"/>
    <p:sldId id="389" r:id="rId16"/>
    <p:sldId id="390" r:id="rId17"/>
    <p:sldId id="391" r:id="rId18"/>
    <p:sldId id="392" r:id="rId19"/>
    <p:sldId id="393" r:id="rId20"/>
    <p:sldId id="394" r:id="rId21"/>
    <p:sldId id="395" r:id="rId22"/>
    <p:sldId id="396" r:id="rId23"/>
    <p:sldId id="402" r:id="rId24"/>
    <p:sldId id="397" r:id="rId25"/>
    <p:sldId id="398" r:id="rId26"/>
    <p:sldId id="403" r:id="rId27"/>
    <p:sldId id="404" r:id="rId28"/>
    <p:sldId id="400" r:id="rId29"/>
    <p:sldId id="401" r:id="rId30"/>
    <p:sldId id="405" r:id="rId31"/>
    <p:sldId id="406" r:id="rId32"/>
    <p:sldId id="407" r:id="rId33"/>
    <p:sldId id="40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eta" initials="B" lastIdx="1" clrIdx="0">
    <p:extLst>
      <p:ext uri="{19B8F6BF-5375-455C-9EA6-DF929625EA0E}">
        <p15:presenceInfo xmlns:p15="http://schemas.microsoft.com/office/powerpoint/2012/main" userId="Bre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5E5C4-290D-4FB7-95A5-3AFBB0ED9FEB}" type="datetimeFigureOut">
              <a:rPr lang="cs-CZ" smtClean="0"/>
              <a:t>27.04.2020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68E71-8D06-4DF1-8AB2-24EFD99B7A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425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ctrTitle"/>
              </p:nvPr>
            </p:nvSpPr>
            <p:spPr>
              <a:xfrm>
                <a:off x="485775" y="1449147"/>
                <a:ext cx="11430000" cy="2971051"/>
              </a:xfrm>
            </p:spPr>
            <p:txBody>
              <a:bodyPr/>
              <a:lstStyle/>
              <a:p>
                <a:br>
                  <a:rPr lang="en-US" dirty="0"/>
                </a:br>
                <a:br>
                  <a:rPr lang="cs-CZ" dirty="0"/>
                </a:br>
                <a:r>
                  <a:rPr lang="cs-CZ" sz="3600" dirty="0"/>
                  <a:t>přednáška 11: </a:t>
                </a:r>
                <a:br>
                  <a:rPr lang="en-US" sz="3600" dirty="0"/>
                </a:br>
                <a:r>
                  <a:rPr lang="cs-CZ" sz="3600" dirty="0"/>
                  <a:t>test střední hodnoty průměru při </a:t>
                </a:r>
                <a:r>
                  <a:rPr lang="cs-CZ" sz="3600" dirty="0" err="1">
                    <a:solidFill>
                      <a:srgbClr val="FF0000"/>
                    </a:solidFill>
                  </a:rPr>
                  <a:t>NE</a:t>
                </a:r>
                <a:r>
                  <a:rPr lang="cs-CZ" sz="3600" dirty="0" err="1"/>
                  <a:t>známém</a:t>
                </a:r>
                <a:r>
                  <a:rPr lang="cs-CZ" sz="3600" dirty="0"/>
                  <a:t> rozptylu</a:t>
                </a:r>
                <a:br>
                  <a:rPr lang="cs-CZ" sz="3600" dirty="0"/>
                </a:br>
                <a:r>
                  <a:rPr lang="cs-CZ" sz="3600" dirty="0"/>
                  <a:t>a) test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cs-CZ" sz="3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cs-CZ" sz="3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3600" b="1" i="1" smtClean="0">
                        <a:latin typeface="Cambria Math" panose="02040503050406030204" pitchFamily="18" charset="0"/>
                      </a:rPr>
                      <m:t>𝒄𝒐𝒏𝒔𝒕</m:t>
                    </m:r>
                  </m:oMath>
                </a14:m>
                <a:br>
                  <a:rPr lang="cs-CZ" sz="3600" dirty="0"/>
                </a:br>
                <a:r>
                  <a:rPr lang="cs-CZ" sz="3600" dirty="0"/>
                  <a:t>b) test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cs-CZ" sz="3600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cs-CZ" sz="36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sz="3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cs-CZ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cs-CZ" sz="3600" dirty="0"/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485775" y="1449147"/>
                <a:ext cx="11430000" cy="297105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10804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chemeClr val="tx1"/>
                </a:solidFill>
              </a:rPr>
              <a:t>párový t-test </a:t>
            </a:r>
            <a:br>
              <a:rPr lang="cs-CZ" sz="3000" i="1" dirty="0">
                <a:solidFill>
                  <a:schemeClr val="tx1"/>
                </a:solidFill>
              </a:rPr>
            </a:br>
            <a:r>
              <a:rPr lang="cs-CZ" sz="3000" i="1" dirty="0">
                <a:solidFill>
                  <a:srgbClr val="FFFF00"/>
                </a:solidFill>
              </a:rPr>
              <a:t>(experiment opakovaného měření … na jednom souboru jedinců provedeme dvojí měření)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3014663"/>
            <a:ext cx="10554574" cy="3543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Příklad 4:</a:t>
            </a:r>
          </a:p>
          <a:p>
            <a:pPr marL="0" indent="0">
              <a:buNone/>
            </a:pPr>
            <a:r>
              <a:rPr lang="cs-CZ" sz="2800" dirty="0">
                <a:solidFill>
                  <a:srgbClr val="FFFF00"/>
                </a:solidFill>
              </a:rPr>
              <a:t>Chceme zjistit, zda kofein (káva) zvyšuje srdeční tep. Proto u 9 lidí změříme srdeční tep, a potom měření zopakujeme poté, co vypili šálek kávy s kofeinem</a:t>
            </a:r>
          </a:p>
        </p:txBody>
      </p:sp>
    </p:spTree>
    <p:extLst>
      <p:ext uri="{BB962C8B-B14F-4D97-AF65-F5344CB8AC3E}">
        <p14:creationId xmlns:p14="http://schemas.microsoft.com/office/powerpoint/2010/main" val="3633089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chemeClr val="tx1"/>
                </a:solidFill>
              </a:rPr>
              <a:t>Získala se následující data:</a:t>
            </a:r>
            <a:endParaRPr lang="cs-CZ" sz="3000" i="1" dirty="0">
              <a:solidFill>
                <a:srgbClr val="FFFF00"/>
              </a:solidFill>
            </a:endParaRP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C5187B15-77D6-4207-BD38-C116CA8BBA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9618116"/>
              </p:ext>
            </p:extLst>
          </p:nvPr>
        </p:nvGraphicFramePr>
        <p:xfrm>
          <a:off x="819150" y="2286000"/>
          <a:ext cx="10553700" cy="4437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7900">
                  <a:extLst>
                    <a:ext uri="{9D8B030D-6E8A-4147-A177-3AD203B41FA5}">
                      <a16:colId xmlns:a16="http://schemas.microsoft.com/office/drawing/2014/main" val="2087387597"/>
                    </a:ext>
                  </a:extLst>
                </a:gridCol>
                <a:gridCol w="3517900">
                  <a:extLst>
                    <a:ext uri="{9D8B030D-6E8A-4147-A177-3AD203B41FA5}">
                      <a16:colId xmlns:a16="http://schemas.microsoft.com/office/drawing/2014/main" val="1369998397"/>
                    </a:ext>
                  </a:extLst>
                </a:gridCol>
                <a:gridCol w="3517900">
                  <a:extLst>
                    <a:ext uri="{9D8B030D-6E8A-4147-A177-3AD203B41FA5}">
                      <a16:colId xmlns:a16="http://schemas.microsoft.com/office/drawing/2014/main" val="2622809545"/>
                    </a:ext>
                  </a:extLst>
                </a:gridCol>
              </a:tblGrid>
              <a:tr h="443706">
                <a:tc>
                  <a:txBody>
                    <a:bodyPr/>
                    <a:lstStyle/>
                    <a:p>
                      <a:r>
                        <a:rPr lang="cs-CZ" dirty="0"/>
                        <a:t>Tep bez kofeinu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Tep po šálku kávy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Rozdíly obou měření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283178"/>
                  </a:ext>
                </a:extLst>
              </a:tr>
              <a:tr h="443706">
                <a:tc>
                  <a:txBody>
                    <a:bodyPr/>
                    <a:lstStyle/>
                    <a:p>
                      <a:r>
                        <a:rPr lang="en-US" dirty="0"/>
                        <a:t>70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643240"/>
                  </a:ext>
                </a:extLst>
              </a:tr>
              <a:tr h="443706"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584544"/>
                  </a:ext>
                </a:extLst>
              </a:tr>
              <a:tr h="443706">
                <a:tc>
                  <a:txBody>
                    <a:bodyPr/>
                    <a:lstStyle/>
                    <a:p>
                      <a:r>
                        <a:rPr lang="en-US" dirty="0"/>
                        <a:t>49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648476"/>
                  </a:ext>
                </a:extLst>
              </a:tr>
              <a:tr h="443706">
                <a:tc>
                  <a:txBody>
                    <a:bodyPr/>
                    <a:lstStyle/>
                    <a:p>
                      <a:r>
                        <a:rPr lang="en-US" dirty="0"/>
                        <a:t>72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384745"/>
                  </a:ext>
                </a:extLst>
              </a:tr>
              <a:tr h="443706">
                <a:tc>
                  <a:txBody>
                    <a:bodyPr/>
                    <a:lstStyle/>
                    <a:p>
                      <a:r>
                        <a:rPr lang="en-US" dirty="0"/>
                        <a:t>70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580911"/>
                  </a:ext>
                </a:extLst>
              </a:tr>
              <a:tr h="443706">
                <a:tc>
                  <a:txBody>
                    <a:bodyPr/>
                    <a:lstStyle/>
                    <a:p>
                      <a:r>
                        <a:rPr lang="en-US" dirty="0"/>
                        <a:t>66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605845"/>
                  </a:ext>
                </a:extLst>
              </a:tr>
              <a:tr h="443706">
                <a:tc>
                  <a:txBody>
                    <a:bodyPr/>
                    <a:lstStyle/>
                    <a:p>
                      <a:r>
                        <a:rPr lang="en-US" dirty="0"/>
                        <a:t>55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686317"/>
                  </a:ext>
                </a:extLst>
              </a:tr>
              <a:tr h="443706">
                <a:tc>
                  <a:txBody>
                    <a:bodyPr/>
                    <a:lstStyle/>
                    <a:p>
                      <a:r>
                        <a:rPr lang="en-US" dirty="0"/>
                        <a:t>54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831098"/>
                  </a:ext>
                </a:extLst>
              </a:tr>
              <a:tr h="443706"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460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0386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en-US" sz="3000" i="1" dirty="0">
                <a:solidFill>
                  <a:schemeClr val="tx1"/>
                </a:solidFill>
              </a:rPr>
              <a:t>Ze </a:t>
            </a:r>
            <a:r>
              <a:rPr lang="en-US" sz="3000" i="1" dirty="0" err="1">
                <a:solidFill>
                  <a:schemeClr val="tx1"/>
                </a:solidFill>
              </a:rPr>
              <a:t>sloup</a:t>
            </a:r>
            <a:r>
              <a:rPr lang="cs-CZ" sz="3000" i="1" dirty="0" err="1">
                <a:solidFill>
                  <a:schemeClr val="tx1"/>
                </a:solidFill>
              </a:rPr>
              <a:t>ce</a:t>
            </a:r>
            <a:r>
              <a:rPr lang="cs-CZ" sz="3000" i="1" dirty="0">
                <a:solidFill>
                  <a:schemeClr val="tx1"/>
                </a:solidFill>
              </a:rPr>
              <a:t> odchylek vidíme, že tep se po kávě zvýšil; chceme ale rozhodnout na základě </a:t>
            </a:r>
            <a:r>
              <a:rPr lang="cs-CZ" sz="3000" i="1" dirty="0" err="1">
                <a:solidFill>
                  <a:schemeClr val="tx1"/>
                </a:solidFill>
              </a:rPr>
              <a:t>stat</a:t>
            </a:r>
            <a:r>
              <a:rPr lang="cs-CZ" sz="3000" i="1" dirty="0">
                <a:solidFill>
                  <a:schemeClr val="tx1"/>
                </a:solidFill>
              </a:rPr>
              <a:t>. testu</a:t>
            </a:r>
            <a:endParaRPr lang="cs-CZ" sz="3000" i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3014663"/>
            <a:ext cx="10554574" cy="3543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>
                <a:solidFill>
                  <a:srgbClr val="FFFF00"/>
                </a:solidFill>
              </a:rPr>
              <a:t>K1)	H0: µ = 0 (průměr odchylek je zhruba nulový, srdeční tep nezávisí na kofeinu)</a:t>
            </a:r>
          </a:p>
          <a:p>
            <a:pPr marL="0" indent="0">
              <a:buNone/>
            </a:pPr>
            <a:r>
              <a:rPr lang="cs-CZ" sz="2800" dirty="0">
                <a:solidFill>
                  <a:srgbClr val="FFFF00"/>
                </a:solidFill>
              </a:rPr>
              <a:t>		H1: µ ≠ 0 (tep závisí na kofeinu, odchylky mezi oběma situacemi jsou významně různé)</a:t>
            </a:r>
          </a:p>
        </p:txBody>
      </p:sp>
    </p:spTree>
    <p:extLst>
      <p:ext uri="{BB962C8B-B14F-4D97-AF65-F5344CB8AC3E}">
        <p14:creationId xmlns:p14="http://schemas.microsoft.com/office/powerpoint/2010/main" val="1532718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endParaRPr lang="cs-CZ" sz="3000" i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K2)	kritérium …  průměr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, respektive jeho normovaná hodnota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−0</m:t>
                        </m:r>
                      </m:num>
                      <m:den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𝑒𝑠𝑡</m:t>
                        </m:r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sub>
                        </m:sSub>
                      </m:den>
                    </m:f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… </a:t>
                </a:r>
                <a:r>
                  <a:rPr lang="cs-CZ" sz="2800" dirty="0"/>
                  <a:t>děláme skoro totéž co u veličiny s normálním rozdělením, odečítáme střední hodnotu a dělíme (nikoli odchylkou, ale) odhadem odchylky</a:t>
                </a: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5586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endParaRPr lang="cs-CZ" sz="3000" i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343150"/>
                <a:ext cx="10554574" cy="421481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K3)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−0</m:t>
                        </m:r>
                      </m:num>
                      <m:den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𝑒𝑠𝑡</m:t>
                        </m:r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cs-CZ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sub>
                        </m:sSub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den>
                    </m:f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nelze popsat normálním rozdělením, protože neznáme rozptyl, ale t-rozdělením, které respektuje větší míru nejasnosti než u normálního rozdělení No (0;1)</a:t>
                </a:r>
              </a:p>
              <a:p>
                <a:pPr marL="0" indent="0">
                  <a:buNone/>
                </a:pPr>
                <a:r>
                  <a:rPr lang="cs-CZ" sz="2800" dirty="0"/>
                  <a:t>(počet stupňů volnosti odhadu rozptylu je N-1)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chemeClr val="accent2">
                        <a:lumMod val="75000"/>
                      </a:schemeClr>
                    </a:solidFill>
                  </a:rPr>
                  <a:t>Vzorec hustoty viz skripta mpso.pdf, str. 15-16 … hustota je trochu více „rozevřená“, nabývá významných nenulových hodnot na větším intervalu než  jen intervalu (-3;3) u velič. U</a:t>
                </a: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343150"/>
                <a:ext cx="10554574" cy="421481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3721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endParaRPr lang="cs-CZ" sz="3000" i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K4) volíme </a:t>
                </a:r>
                <a14:m>
                  <m:oMath xmlns:m="http://schemas.openxmlformats.org/officeDocument/2006/math">
                    <m:r>
                      <a:rPr lang="cs-CZ" sz="28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= 0,05, a najdeme kritickou mez 	neboli interval I pomocí tabulky kritických hodnot</a:t>
                </a:r>
              </a:p>
              <a:p>
                <a:pPr marL="0" indent="0">
                  <a:buNone/>
                </a:pPr>
                <a:r>
                  <a:rPr lang="cs-CZ" sz="2800" dirty="0"/>
                  <a:t>(skripta</a:t>
                </a:r>
                <a:r>
                  <a:rPr lang="en-US" sz="2800" dirty="0"/>
                  <a:t> MPSO-stare-ale-dulezite.pdf, </a:t>
                </a:r>
                <a:r>
                  <a:rPr lang="cs-CZ" sz="2800" dirty="0"/>
                  <a:t>viz str. 18)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cs-CZ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cs-CZ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cs-CZ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=8</m:t>
                        </m:r>
                      </m:e>
                    </m:d>
                    <m:r>
                      <a:rPr lang="cs-CZ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cs-CZ" sz="2800" dirty="0">
                    <a:solidFill>
                      <a:schemeClr val="accent2">
                        <a:lumMod val="75000"/>
                      </a:schemeClr>
                    </a:solidFill>
                  </a:rPr>
                  <a:t>2,306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cs-CZ" sz="28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=8</m:t>
                        </m:r>
                      </m:e>
                    </m:d>
                    <m:r>
                      <a:rPr lang="cs-CZ" sz="28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8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cs-CZ" sz="2800" dirty="0">
                    <a:solidFill>
                      <a:schemeClr val="accent2">
                        <a:lumMod val="75000"/>
                      </a:schemeClr>
                    </a:solidFill>
                  </a:rPr>
                  <a:t>2,306 (kritické hodnoty jsou symetrické vzhledem k nule)</a:t>
                </a:r>
              </a:p>
              <a:p>
                <a:pPr marL="0" indent="0">
                  <a:buNone/>
                </a:pPr>
                <a:endParaRPr lang="cs-CZ" sz="28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2862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>
              <a:xfrm>
                <a:off x="810000" y="447188"/>
                <a:ext cx="10571998" cy="11673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z="3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cs-CZ" sz="3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3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𝟒𝟒</m:t>
                        </m:r>
                        <m:r>
                          <a:rPr lang="cs-CZ" sz="3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3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num>
                      <m:den>
                        <m:r>
                          <a:rPr lang="cs-CZ" sz="3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cs-CZ" sz="3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3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𝟑𝟕</m:t>
                        </m:r>
                      </m:den>
                    </m:f>
                    <m:r>
                      <a:rPr lang="cs-CZ" sz="3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3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cs-CZ" sz="3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sz="3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𝟐𝟒</m:t>
                    </m:r>
                    <m:r>
                      <a:rPr lang="cs-CZ" sz="3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∉</m:t>
                    </m:r>
                  </m:oMath>
                </a14:m>
                <a:r>
                  <a:rPr lang="cs-CZ" sz="3000" i="1" dirty="0">
                    <a:solidFill>
                      <a:srgbClr val="FFFF00"/>
                    </a:solidFill>
                  </a:rPr>
                  <a:t> (</a:t>
                </a:r>
                <a:r>
                  <a:rPr lang="en-US" sz="3000" i="1" dirty="0">
                    <a:solidFill>
                      <a:srgbClr val="FFFF00"/>
                    </a:solidFill>
                  </a:rPr>
                  <a:t>-2,306; 2,306</a:t>
                </a:r>
                <a:r>
                  <a:rPr lang="cs-CZ" sz="3000" i="1" dirty="0">
                    <a:solidFill>
                      <a:srgbClr val="FFFF00"/>
                    </a:solidFill>
                  </a:rPr>
                  <a:t>)</a:t>
                </a:r>
                <a:r>
                  <a:rPr lang="en-US" sz="3000" i="1" dirty="0">
                    <a:solidFill>
                      <a:srgbClr val="FFFF00"/>
                    </a:solidFill>
                  </a:rPr>
                  <a:t>, </a:t>
                </a:r>
                <a:r>
                  <a:rPr lang="en-US" sz="3000" i="1" dirty="0" err="1">
                    <a:solidFill>
                      <a:srgbClr val="FFFF00"/>
                    </a:solidFill>
                  </a:rPr>
                  <a:t>tj</a:t>
                </a:r>
                <a:r>
                  <a:rPr lang="en-US" sz="3000" i="1" dirty="0">
                    <a:solidFill>
                      <a:srgbClr val="FFFF00"/>
                    </a:solidFill>
                  </a:rPr>
                  <a:t>. H0 </a:t>
                </a:r>
                <a:r>
                  <a:rPr lang="en-US" sz="3000" i="1" dirty="0" err="1">
                    <a:solidFill>
                      <a:srgbClr val="FFFF00"/>
                    </a:solidFill>
                  </a:rPr>
                  <a:t>zam</a:t>
                </a:r>
                <a:r>
                  <a:rPr lang="cs-CZ" sz="3000" i="1" dirty="0" err="1">
                    <a:solidFill>
                      <a:srgbClr val="FFFF00"/>
                    </a:solidFill>
                  </a:rPr>
                  <a:t>ítáme</a:t>
                </a:r>
                <a:r>
                  <a:rPr lang="cs-CZ" sz="3000" i="1" dirty="0">
                    <a:solidFill>
                      <a:srgbClr val="FFFF00"/>
                    </a:solidFill>
                  </a:rPr>
                  <a:t>!!!!!</a:t>
                </a:r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10000" y="447188"/>
                <a:ext cx="10571998" cy="1167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K5 ) rozhodnutí testu: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cs-CZ" sz="2800" dirty="0">
                    <a:solidFill>
                      <a:schemeClr val="tx1"/>
                    </a:solidFill>
                  </a:rPr>
                  <a:t> = 4,44 … průměr daných devíti odchylek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e</a:t>
                </a:r>
                <a:r>
                  <a:rPr lang="cs-CZ" sz="2800" dirty="0">
                    <a:solidFill>
                      <a:schemeClr val="tx1"/>
                    </a:solidFill>
                  </a:rPr>
                  <a:t>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28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cs-CZ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cs-CZ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acc>
                  </m:oMath>
                </a14:m>
                <a:r>
                  <a:rPr lang="cs-CZ" sz="2800" dirty="0">
                    <a:solidFill>
                      <a:schemeClr val="tx1"/>
                    </a:solidFill>
                  </a:rPr>
                  <a:t> = 17,03 … rozptyl jediné hodnoty měření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𝑒𝑠𝑡</m:t>
                    </m:r>
                    <m:r>
                      <a:rPr lang="cs-CZ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cs-CZ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cs-CZ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  <m:sub>
                        <m:acc>
                          <m:accPr>
                            <m:chr m:val="̅"/>
                            <m:ctrlPr>
                              <a:rPr lang="cs-CZ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sub>
                    </m:sSub>
                  </m:oMath>
                </a14:m>
                <a:r>
                  <a:rPr lang="cs-CZ" sz="28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cs-CZ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cs-CZ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cs-CZ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acc>
                      </m:num>
                      <m:den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cs-CZ" sz="28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17,03</m:t>
                        </m:r>
                      </m:num>
                      <m:den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cs-CZ" sz="2800" dirty="0">
                    <a:solidFill>
                      <a:schemeClr val="tx1"/>
                    </a:solidFill>
                  </a:rPr>
                  <a:t> = 1,89 … rozptyl průměru měření!!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</a:rPr>
                      <m:t>𝑒𝑠𝑡</m:t>
                    </m:r>
                    <m:r>
                      <a:rPr lang="cs-CZ" sz="28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sub>
                    </m:sSub>
                  </m:oMath>
                </a14:m>
                <a:r>
                  <a:rPr lang="cs-CZ" sz="28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1,89</m:t>
                        </m:r>
                      </m:e>
                    </m:rad>
                  </m:oMath>
                </a14:m>
                <a:r>
                  <a:rPr lang="cs-CZ" sz="2800" dirty="0">
                    <a:solidFill>
                      <a:schemeClr val="tx1"/>
                    </a:solidFill>
                  </a:rPr>
                  <a:t> = 1,37 … odhad odchylky, který potřebujeme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0937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rgbClr val="FFFF00"/>
                </a:solidFill>
              </a:rPr>
              <a:t>Konstrukce intervalu spolehlivosti pro neznámou střední hodnotu průměrného navýšení srdečního tepu: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To, že tep je ovlivněn užitím kofeinu, vidíme i na začátku našeho testu</a:t>
                </a:r>
              </a:p>
              <a:p>
                <a:pPr marL="0" indent="0">
                  <a:buNone/>
                </a:pPr>
                <a:r>
                  <a:rPr lang="cs-CZ" sz="2800" dirty="0"/>
                  <a:t>Spíše než provést statistický test bychom potřebovali vědět, o kolik tepů zhruba se zvýší puls užitím dané dávky kofeinu</a:t>
                </a:r>
              </a:p>
              <a:p>
                <a:pPr marL="0" indent="0">
                  <a:buNone/>
                </a:pPr>
                <a:r>
                  <a:rPr lang="cs-CZ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cs-CZ" sz="2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sub>
                    </m:sSub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≠ 0 … ale čemu se tedy zhruba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sub>
                    </m:sSub>
                  </m:oMath>
                </a14:m>
                <a:r>
                  <a:rPr lang="cs-CZ" sz="2800" dirty="0"/>
                  <a:t>  rovná??)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1626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rgbClr val="FFFF00"/>
                </a:solidFill>
              </a:rPr>
              <a:t>Interval spolehlivosti tedy podává důležitější informaci než statistický test: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800" dirty="0"/>
                  <a:t>Při konstrukci </a:t>
                </a:r>
                <a:r>
                  <a:rPr lang="en-US" sz="2800" dirty="0"/>
                  <a:t>(1-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800" dirty="0"/>
                  <a:t>) %-n</a:t>
                </a:r>
                <a:r>
                  <a:rPr lang="cs-CZ" sz="2800" dirty="0" err="1"/>
                  <a:t>ího</a:t>
                </a:r>
                <a:r>
                  <a:rPr lang="cs-CZ" sz="2800" dirty="0"/>
                  <a:t> intervalu spolehlivosti vycházíme z daného statistického testu:</a:t>
                </a:r>
              </a:p>
              <a:p>
                <a:pPr marL="0" indent="0">
                  <a:buNone/>
                </a:pPr>
                <a:r>
                  <a:rPr lang="cs-CZ" sz="2800" dirty="0"/>
                  <a:t>H0 nezamítáme pro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cs-CZ" sz="28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sub>
                        </m:sSub>
                      </m:num>
                      <m:den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𝑒𝑠𝑡</m:t>
                        </m:r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sub>
                        </m:sSub>
                      </m:den>
                    </m:f>
                    <m:r>
                      <a:rPr lang="cs-CZ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∊</m:t>
                    </m:r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(-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sz="2800" i="1" dirty="0">
                    <a:solidFill>
                      <a:srgbClr val="FFFF00"/>
                    </a:solidFill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cs-CZ" sz="2800" i="1" dirty="0">
                    <a:solidFill>
                      <a:schemeClr val="accent2">
                        <a:lumMod val="75000"/>
                      </a:schemeClr>
                    </a:solidFill>
                  </a:rPr>
                  <a:t>Meze intervalu splňují dvě rovnice, ze kterých vyjádříme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sub>
                    </m:sSub>
                  </m:oMath>
                </a14:m>
                <a:endParaRPr lang="cs-CZ" sz="28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2751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rgbClr val="FFFF00"/>
                </a:solidFill>
              </a:rPr>
              <a:t>Dostaneme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sub>
                    </m:sSub>
                  </m:oMath>
                </a14:m>
                <a:r>
                  <a:rPr lang="cs-CZ" sz="2800" dirty="0"/>
                  <a:t> </a:t>
                </a:r>
                <a14:m>
                  <m:oMath xmlns:m="http://schemas.openxmlformats.org/officeDocument/2006/math">
                    <m:r>
                      <a:rPr lang="cs-CZ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∊</m:t>
                    </m:r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-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𝑒𝑠𝑡</m:t>
                    </m:r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sub>
                    </m:sSub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sz="2800" i="1" dirty="0">
                    <a:solidFill>
                      <a:srgbClr val="FFFF00"/>
                    </a:solidFill>
                  </a:rPr>
                  <a:t>;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i="1" dirty="0">
                    <a:solidFill>
                      <a:srgbClr val="FFFF00"/>
                    </a:solidFill>
                  </a:rPr>
                  <a:t>+</a:t>
                </a:r>
                <a:r>
                  <a:rPr lang="cs-CZ" sz="2800" i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𝑒𝑠𝑡</m:t>
                    </m:r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sub>
                    </m:sSub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800" i="1" dirty="0">
                    <a:solidFill>
                      <a:schemeClr val="accent2">
                        <a:lumMod val="75000"/>
                      </a:schemeClr>
                    </a:solidFill>
                  </a:rPr>
                  <a:t>A </a:t>
                </a:r>
                <a:r>
                  <a:rPr lang="en-US" sz="2800" i="1" dirty="0" err="1">
                    <a:solidFill>
                      <a:schemeClr val="accent2">
                        <a:lumMod val="75000"/>
                      </a:schemeClr>
                    </a:solidFill>
                  </a:rPr>
                  <a:t>tedy</a:t>
                </a:r>
                <a:endParaRPr lang="en-US" sz="2800" i="1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sub>
                    </m:sSub>
                  </m:oMath>
                </a14:m>
                <a:r>
                  <a:rPr lang="cs-CZ" sz="2800" dirty="0"/>
                  <a:t> </a:t>
                </a:r>
                <a14:m>
                  <m:oMath xmlns:m="http://schemas.openxmlformats.org/officeDocument/2006/math">
                    <m:r>
                      <a:rPr lang="cs-CZ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∊</m:t>
                    </m:r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cs-CZ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p>
                                  <m:sSupPr>
                                    <m:ctrlPr>
                                      <a:rPr lang="cs-CZ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28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cs-CZ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acc>
                          </m:num>
                          <m:den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rad>
                    <m:r>
                      <a:rPr lang="cs-CZ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sz="2800" i="1" dirty="0">
                    <a:solidFill>
                      <a:srgbClr val="FFFF00"/>
                    </a:solidFill>
                  </a:rPr>
                  <a:t>;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i="1" dirty="0">
                    <a:solidFill>
                      <a:srgbClr val="FFFF00"/>
                    </a:solidFill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cs-CZ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p>
                                  <m:sSupPr>
                                    <m:ctrlPr>
                                      <a:rPr lang="cs-CZ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28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cs-CZ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acc>
                          </m:num>
                          <m:den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rad>
                    <m:r>
                      <a:rPr lang="cs-CZ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V </a:t>
                </a:r>
                <a:r>
                  <a:rPr lang="en-US" sz="2800" dirty="0" err="1">
                    <a:solidFill>
                      <a:schemeClr val="accent2">
                        <a:lumMod val="75000"/>
                      </a:schemeClr>
                    </a:solidFill>
                  </a:rPr>
                  <a:t>na</a:t>
                </a:r>
                <a:r>
                  <a:rPr lang="cs-CZ" sz="2800" dirty="0" err="1">
                    <a:solidFill>
                      <a:schemeClr val="accent2">
                        <a:lumMod val="75000"/>
                      </a:schemeClr>
                    </a:solidFill>
                  </a:rPr>
                  <a:t>šem</a:t>
                </a:r>
                <a:r>
                  <a:rPr lang="cs-CZ" sz="2800" dirty="0">
                    <a:solidFill>
                      <a:schemeClr val="accent2">
                        <a:lumMod val="75000"/>
                      </a:schemeClr>
                    </a:solidFill>
                  </a:rPr>
                  <a:t> příkladu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sub>
                    </m:sSub>
                  </m:oMath>
                </a14:m>
                <a:r>
                  <a:rPr lang="cs-CZ" sz="2800" dirty="0"/>
                  <a:t> </a:t>
                </a:r>
                <a14:m>
                  <m:oMath xmlns:m="http://schemas.openxmlformats.org/officeDocument/2006/math">
                    <m:r>
                      <a:rPr lang="cs-CZ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∊</m:t>
                    </m:r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 4,44</a:t>
                </a:r>
                <a14:m>
                  <m:oMath xmlns:m="http://schemas.openxmlformats.org/officeDocument/2006/math">
                    <m:r>
                      <a:rPr lang="cs-CZ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2800" i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17,03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800" i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i="1" dirty="0">
                    <a:solidFill>
                      <a:srgbClr val="FFFF00"/>
                    </a:solidFill>
                  </a:rPr>
                  <a:t> 2,306 = (1,27; 7,61) … </a:t>
                </a:r>
                <a:r>
                  <a:rPr lang="cs-CZ" sz="2800" i="1" dirty="0">
                    <a:solidFill>
                      <a:srgbClr val="FFFF00"/>
                    </a:solidFill>
                  </a:rPr>
                  <a:t>puls</a:t>
                </a:r>
                <a:r>
                  <a:rPr lang="en-US" sz="2800" i="1" dirty="0">
                    <a:solidFill>
                      <a:srgbClr val="FFFF00"/>
                    </a:solidFill>
                  </a:rPr>
                  <a:t> se s </a:t>
                </a:r>
                <a:r>
                  <a:rPr lang="en-US" sz="2800" i="1" dirty="0" err="1">
                    <a:solidFill>
                      <a:srgbClr val="FFFF00"/>
                    </a:solidFill>
                  </a:rPr>
                  <a:t>kofeinem</a:t>
                </a:r>
                <a:r>
                  <a:rPr lang="en-US" sz="2800" i="1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FFFF00"/>
                    </a:solidFill>
                  </a:rPr>
                  <a:t>zhruba</a:t>
                </a:r>
                <a:r>
                  <a:rPr lang="en-US" sz="2800" i="1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FFFF00"/>
                    </a:solidFill>
                  </a:rPr>
                  <a:t>zv</a:t>
                </a:r>
                <a:r>
                  <a:rPr lang="cs-CZ" sz="2800" i="1" dirty="0" err="1">
                    <a:solidFill>
                      <a:srgbClr val="FFFF00"/>
                    </a:solidFill>
                  </a:rPr>
                  <a:t>ýšil</a:t>
                </a:r>
                <a:r>
                  <a:rPr lang="cs-CZ" sz="2800" i="1" dirty="0">
                    <a:solidFill>
                      <a:srgbClr val="FFFF00"/>
                    </a:solidFill>
                  </a:rPr>
                  <a:t> o 1 až 7 úderů za minutu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cs-CZ" sz="28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cs-CZ" sz="28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4607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rgbClr val="FFFF00"/>
                </a:solidFill>
              </a:rPr>
              <a:t>Literatura v IS: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1614488"/>
            <a:ext cx="10554574" cy="5014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MPSO-stare-ale-dulezite.pdf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Kapitola 1 – str. 7-37</a:t>
            </a:r>
          </a:p>
          <a:p>
            <a:pPr marL="0" indent="0">
              <a:buNone/>
            </a:pPr>
            <a:endParaRPr lang="cs-CZ" sz="28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cs-CZ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98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>
              <a:xfrm>
                <a:off x="810000" y="447188"/>
                <a:ext cx="10571998" cy="1167300"/>
              </a:xfrm>
            </p:spPr>
            <p:txBody>
              <a:bodyPr/>
              <a:lstStyle/>
              <a:p>
                <a:r>
                  <a:rPr lang="cs-CZ" sz="3000" i="1" dirty="0">
                    <a:solidFill>
                      <a:srgbClr val="FFFF00"/>
                    </a:solidFill>
                  </a:rPr>
                  <a:t>Mezi </a:t>
                </a:r>
                <a:r>
                  <a:rPr lang="cs-CZ" sz="3000" i="1" dirty="0" err="1">
                    <a:solidFill>
                      <a:srgbClr val="FFFF00"/>
                    </a:solidFill>
                  </a:rPr>
                  <a:t>stat.testem</a:t>
                </a:r>
                <a:r>
                  <a:rPr lang="cs-CZ" sz="3000" i="1" dirty="0">
                    <a:solidFill>
                      <a:srgbClr val="FFFF00"/>
                    </a:solidFill>
                  </a:rPr>
                  <a:t> a intervalem spolehlivosti pro totéž </a:t>
                </a:r>
                <a14:m>
                  <m:oMath xmlns:m="http://schemas.openxmlformats.org/officeDocument/2006/math">
                    <m:r>
                      <a:rPr lang="cs-CZ" sz="30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cs-CZ" sz="3000" i="1" dirty="0">
                    <a:solidFill>
                      <a:srgbClr val="FFFF00"/>
                    </a:solidFill>
                  </a:rPr>
                  <a:t> existuje jasný vztah:</a:t>
                </a:r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10000" y="447188"/>
                <a:ext cx="10571998" cy="1167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3014663"/>
                <a:ext cx="10554574" cy="28575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8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0: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sub>
                    </m:sSub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𝑛𝑒𝑏𝑢𝑑𝑒</m:t>
                    </m:r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𝑧𝑎𝑚</m:t>
                    </m:r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í</m:t>
                    </m:r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𝑡𝑛𝑢𝑡𝑎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𝑛𝑎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h𝑙𝑎𝑑𝑖𝑛</m:t>
                    </m:r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ě </m:t>
                    </m:r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ý</m:t>
                    </m:r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𝑧𝑛𝑎𝑚𝑛𝑜𝑠𝑡𝑖</m:t>
                    </m:r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cs-CZ" sz="2800" dirty="0">
                    <a:solidFill>
                      <a:schemeClr val="accent2">
                        <a:lumMod val="75000"/>
                      </a:schemeClr>
                    </a:solidFill>
                  </a:rPr>
                  <a:t>právě tehdy, když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∊</m:t>
                    </m:r>
                  </m:oMath>
                </a14:m>
                <a:r>
                  <a:rPr lang="cs-CZ" sz="2800" dirty="0">
                    <a:solidFill>
                      <a:schemeClr val="accent2">
                        <a:lumMod val="75000"/>
                      </a:schemeClr>
                    </a:solidFill>
                  </a:rPr>
                  <a:t> daného </a:t>
                </a:r>
                <a:r>
                  <a:rPr lang="cs-CZ" sz="28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cs-CZ" sz="2800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cs-CZ" sz="2800" b="0" i="0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)</a:t>
                </a:r>
                <a:r>
                  <a:rPr lang="en-US" sz="2800" dirty="0">
                    <a:solidFill>
                      <a:srgbClr val="FFFF00"/>
                    </a:solidFill>
                  </a:rPr>
                  <a:t>%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-</a:t>
                </a:r>
                <a:r>
                  <a:rPr lang="cs-CZ" sz="2800" dirty="0" err="1">
                    <a:solidFill>
                      <a:schemeClr val="accent2">
                        <a:lumMod val="75000"/>
                      </a:schemeClr>
                    </a:solidFill>
                  </a:rPr>
                  <a:t>ního</a:t>
                </a:r>
                <a:r>
                  <a:rPr lang="cs-CZ" sz="2800" dirty="0">
                    <a:solidFill>
                      <a:schemeClr val="accent2">
                        <a:lumMod val="75000"/>
                      </a:schemeClr>
                    </a:solidFill>
                  </a:rPr>
                  <a:t> intervalu spolehlivosti pro střední hodnotu průměru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sub>
                    </m:sSub>
                  </m:oMath>
                </a14:m>
                <a:r>
                  <a:rPr lang="cs-CZ" sz="2800" dirty="0">
                    <a:solidFill>
                      <a:schemeClr val="accent2">
                        <a:lumMod val="75000"/>
                      </a:schemeClr>
                    </a:solidFill>
                  </a:rPr>
                  <a:t>.</a:t>
                </a:r>
                <a:endParaRPr lang="en-US" sz="28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cs-CZ" sz="28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V </a:t>
                </a:r>
                <a:r>
                  <a:rPr lang="en-US" sz="2800" dirty="0" err="1">
                    <a:solidFill>
                      <a:schemeClr val="accent2">
                        <a:lumMod val="75000"/>
                      </a:schemeClr>
                    </a:solidFill>
                  </a:rPr>
                  <a:t>na</a:t>
                </a:r>
                <a:r>
                  <a:rPr lang="cs-CZ" sz="2800" dirty="0" err="1">
                    <a:solidFill>
                      <a:schemeClr val="accent2">
                        <a:lumMod val="75000"/>
                      </a:schemeClr>
                    </a:solidFill>
                  </a:rPr>
                  <a:t>šem</a:t>
                </a:r>
                <a:r>
                  <a:rPr lang="cs-CZ" sz="2800" dirty="0">
                    <a:solidFill>
                      <a:schemeClr val="accent2">
                        <a:lumMod val="75000"/>
                      </a:schemeClr>
                    </a:solidFill>
                  </a:rPr>
                  <a:t> příkladu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cs-CZ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∉ </m:t>
                    </m:r>
                  </m:oMath>
                </a14:m>
                <a:r>
                  <a:rPr lang="en-US" sz="2800" i="1" dirty="0">
                    <a:solidFill>
                      <a:srgbClr val="FFFF00"/>
                    </a:solidFill>
                  </a:rPr>
                  <a:t>(1,27; 7,61) … </a:t>
                </a:r>
                <a:r>
                  <a:rPr lang="cs-CZ" sz="2800" i="1" dirty="0">
                    <a:solidFill>
                      <a:schemeClr val="accent2">
                        <a:lumMod val="75000"/>
                      </a:schemeClr>
                    </a:solidFill>
                  </a:rPr>
                  <a:t>a to odpovídá i výsledku testu, ve kterém jsme H0 zamítli</a:t>
                </a:r>
              </a:p>
              <a:p>
                <a:pPr marL="0" indent="0">
                  <a:buNone/>
                </a:pPr>
                <a:endParaRPr lang="cs-CZ" sz="28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cs-CZ" sz="28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3014663"/>
                <a:ext cx="10554574" cy="28575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4111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chemeClr val="tx1"/>
                </a:solidFill>
              </a:rPr>
              <a:t>nepárový t-test </a:t>
            </a:r>
            <a:br>
              <a:rPr lang="cs-CZ" sz="3000" i="1" dirty="0">
                <a:solidFill>
                  <a:schemeClr val="tx1"/>
                </a:solidFill>
              </a:rPr>
            </a:br>
            <a:r>
              <a:rPr lang="cs-CZ" sz="3000" i="1" dirty="0">
                <a:solidFill>
                  <a:schemeClr val="tx1"/>
                </a:solidFill>
              </a:rPr>
              <a:t>(typ „dvě skupiny jednou“)</a:t>
            </a:r>
            <a:endParaRPr lang="cs-CZ" sz="3000" i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3014663"/>
            <a:ext cx="10554574" cy="3543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>
                <a:solidFill>
                  <a:srgbClr val="FFFF00"/>
                </a:solidFill>
              </a:rPr>
              <a:t>Změříme jednu skupinu za jedné situace (obyčejně speciální metoda, inovativní podmínka), druhou skupinu za jiné, většinou normální (nijak nepozměněné) situace (tzv. kontrolní skupina) </a:t>
            </a:r>
          </a:p>
        </p:txBody>
      </p:sp>
    </p:spTree>
    <p:extLst>
      <p:ext uri="{BB962C8B-B14F-4D97-AF65-F5344CB8AC3E}">
        <p14:creationId xmlns:p14="http://schemas.microsoft.com/office/powerpoint/2010/main" val="26325069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chemeClr val="tx1"/>
                </a:solidFill>
              </a:rPr>
              <a:t>Příklad 5:</a:t>
            </a:r>
            <a:endParaRPr lang="cs-CZ" sz="3000" i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Chceme porovnat dvě techniky zapamatování 100 slov:</a:t>
                </a:r>
              </a:p>
              <a:p>
                <a:pPr marL="0" indent="0">
                  <a:buNone/>
                </a:pPr>
                <a:endParaRPr lang="cs-CZ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Skupina 1 … učí se inovativní technikou,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lidí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Skupina 2 … učí se klasickou metodou,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lidí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49876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chemeClr val="tx1"/>
                </a:solidFill>
              </a:rPr>
              <a:t>Získala se následující data (počet zapamatovaných slov ze 100):</a:t>
            </a:r>
            <a:endParaRPr lang="cs-CZ" sz="3000" i="1" dirty="0">
              <a:solidFill>
                <a:srgbClr val="FFFF00"/>
              </a:solidFill>
            </a:endParaRP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C5187B15-77D6-4207-BD38-C116CA8BBA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7741731"/>
              </p:ext>
            </p:extLst>
          </p:nvPr>
        </p:nvGraphicFramePr>
        <p:xfrm>
          <a:off x="819150" y="2286000"/>
          <a:ext cx="7035800" cy="3549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7900">
                  <a:extLst>
                    <a:ext uri="{9D8B030D-6E8A-4147-A177-3AD203B41FA5}">
                      <a16:colId xmlns:a16="http://schemas.microsoft.com/office/drawing/2014/main" val="2087387597"/>
                    </a:ext>
                  </a:extLst>
                </a:gridCol>
                <a:gridCol w="3517900">
                  <a:extLst>
                    <a:ext uri="{9D8B030D-6E8A-4147-A177-3AD203B41FA5}">
                      <a16:colId xmlns:a16="http://schemas.microsoft.com/office/drawing/2014/main" val="1369998397"/>
                    </a:ext>
                  </a:extLst>
                </a:gridCol>
              </a:tblGrid>
              <a:tr h="443706">
                <a:tc>
                  <a:txBody>
                    <a:bodyPr/>
                    <a:lstStyle/>
                    <a:p>
                      <a:r>
                        <a:rPr lang="cs-CZ" dirty="0"/>
                        <a:t>Metoda inovativní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Metoda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klasick</a:t>
                      </a:r>
                      <a:r>
                        <a:rPr lang="cs-CZ" dirty="0"/>
                        <a:t>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283178"/>
                  </a:ext>
                </a:extLst>
              </a:tr>
              <a:tr h="443706">
                <a:tc>
                  <a:txBody>
                    <a:bodyPr/>
                    <a:lstStyle/>
                    <a:p>
                      <a:r>
                        <a:rPr lang="en-US" dirty="0"/>
                        <a:t>43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643240"/>
                  </a:ext>
                </a:extLst>
              </a:tr>
              <a:tr h="443706">
                <a:tc>
                  <a:txBody>
                    <a:bodyPr/>
                    <a:lstStyle/>
                    <a:p>
                      <a:r>
                        <a:rPr lang="en-US" dirty="0"/>
                        <a:t>37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584544"/>
                  </a:ext>
                </a:extLst>
              </a:tr>
              <a:tr h="443706">
                <a:tc>
                  <a:txBody>
                    <a:bodyPr/>
                    <a:lstStyle/>
                    <a:p>
                      <a:r>
                        <a:rPr lang="en-US" dirty="0"/>
                        <a:t>51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648476"/>
                  </a:ext>
                </a:extLst>
              </a:tr>
              <a:tr h="443706">
                <a:tc>
                  <a:txBody>
                    <a:bodyPr/>
                    <a:lstStyle/>
                    <a:p>
                      <a:r>
                        <a:rPr lang="en-US" dirty="0"/>
                        <a:t>27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384745"/>
                  </a:ext>
                </a:extLst>
              </a:tr>
              <a:tr h="443706"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580911"/>
                  </a:ext>
                </a:extLst>
              </a:tr>
              <a:tr h="443706">
                <a:tc>
                  <a:txBody>
                    <a:bodyPr/>
                    <a:lstStyle/>
                    <a:p>
                      <a:r>
                        <a:rPr lang="en-US" dirty="0"/>
                        <a:t>//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605845"/>
                  </a:ext>
                </a:extLst>
              </a:tr>
              <a:tr h="443706">
                <a:tc>
                  <a:txBody>
                    <a:bodyPr/>
                    <a:lstStyle/>
                    <a:p>
                      <a:r>
                        <a:rPr lang="en-US" dirty="0"/>
                        <a:t>//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686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5004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en-US" sz="3000" i="1" dirty="0">
                <a:solidFill>
                  <a:schemeClr val="tx1"/>
                </a:solidFill>
              </a:rPr>
              <a:t>Prove</a:t>
            </a:r>
            <a:r>
              <a:rPr lang="cs-CZ" sz="3000" i="1" dirty="0" err="1">
                <a:solidFill>
                  <a:schemeClr val="tx1"/>
                </a:solidFill>
              </a:rPr>
              <a:t>ďme</a:t>
            </a:r>
            <a:r>
              <a:rPr lang="cs-CZ" sz="3000" i="1" dirty="0">
                <a:solidFill>
                  <a:schemeClr val="tx1"/>
                </a:solidFill>
              </a:rPr>
              <a:t> statistický test pro tato data:</a:t>
            </a:r>
            <a:endParaRPr lang="cs-CZ" sz="3000" i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K1)	H0: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(zapamatování nezávisí na technice)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		H1: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cs-CZ" sz="2800" dirty="0">
                        <a:solidFill>
                          <a:srgbClr val="FFFF00"/>
                        </a:solidFill>
                      </a:rPr>
                      <m:t>≠</m:t>
                    </m:r>
                    <m:r>
                      <a:rPr lang="cs-CZ" sz="28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(střední hodnoty průměrů obou technik jsou rozdílné, zapamatování závisí na metodě)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0164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endParaRPr lang="cs-CZ" sz="3000" i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K2)	kritérium …  rozdíl průměrů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cs-CZ" sz="28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, respektive  normovaná hodnota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−0</m:t>
                        </m:r>
                      </m:num>
                      <m:den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𝑒𝑠𝑡</m:t>
                        </m:r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cs-CZ" sz="28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cs-CZ" sz="28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cs-CZ" sz="28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cs-CZ" sz="28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den>
                    </m:f>
                  </m:oMath>
                </a14:m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5920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endParaRPr lang="cs-CZ" sz="3000" i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686049"/>
                <a:ext cx="10554574" cy="3871913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K3)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−0</m:t>
                        </m:r>
                      </m:num>
                      <m:den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𝑒𝑠𝑡</m:t>
                        </m:r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cs-CZ" sz="28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cs-CZ" sz="28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cs-CZ" sz="28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cs-CZ" sz="28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den>
                    </m:f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lze za předpokladu H0 popsat t-rozdělením, kde odhad rozptylu určíme na základě obou souborů měření</a:t>
                </a:r>
              </a:p>
              <a:p>
                <a:pPr marL="0" indent="0">
                  <a:buNone/>
                </a:pPr>
                <a:r>
                  <a:rPr lang="cs-CZ" sz="2800" dirty="0"/>
                  <a:t>(předpokládáme, že vnitřní rozptýlení hodnot je v obou skupinách stejné, tj. že dílčí odhady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</a:rPr>
                      <m:t>𝑒𝑠𝑡</m:t>
                    </m:r>
                    <m:r>
                      <a:rPr lang="cs-CZ" sz="28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/>
                  <a:t>,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</a:rPr>
                      <m:t>𝑒𝑠𝑡</m:t>
                    </m:r>
                    <m:r>
                      <a:rPr lang="cs-CZ" sz="28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/>
                  <a:t> jsou odhady téhož rozptylu … )</a:t>
                </a:r>
              </a:p>
              <a:p>
                <a:pPr marL="0" indent="0">
                  <a:buNone/>
                </a:pPr>
                <a:r>
                  <a:rPr lang="en-US" sz="2800" dirty="0"/>
                  <a:t>e</a:t>
                </a:r>
                <a:r>
                  <a:rPr lang="cs-CZ" sz="2800" dirty="0"/>
                  <a:t>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+6</m:t>
                        </m:r>
                      </m:den>
                    </m:f>
                    <m:r>
                      <a:rPr lang="cs-CZ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cs-CZ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8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cs-CZ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800" dirty="0"/>
                  <a:t> </a:t>
                </a:r>
                <a:r>
                  <a:rPr lang="en-US" sz="2800" dirty="0"/>
                  <a:t>88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800" dirty="0"/>
                  <a:t> </a:t>
                </a:r>
                <a:r>
                  <a:rPr lang="en-US" sz="2800" dirty="0"/>
                  <a:t>24,61905 =49,97143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(v</a:t>
                </a:r>
                <a:r>
                  <a:rPr lang="cs-CZ" sz="2800" dirty="0" err="1">
                    <a:solidFill>
                      <a:schemeClr val="accent2">
                        <a:lumMod val="75000"/>
                      </a:schemeClr>
                    </a:solidFill>
                  </a:rPr>
                  <a:t>ážený</a:t>
                </a:r>
                <a:r>
                  <a:rPr lang="cs-CZ" sz="2800" dirty="0">
                    <a:solidFill>
                      <a:schemeClr val="accent2">
                        <a:lumMod val="75000"/>
                      </a:schemeClr>
                    </a:solidFill>
                  </a:rPr>
                  <a:t> průměr dvou dílčích rozptylů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, </a:t>
                </a:r>
                <a:r>
                  <a:rPr lang="en-US" sz="2800" dirty="0" err="1">
                    <a:solidFill>
                      <a:schemeClr val="accent2">
                        <a:lumMod val="75000"/>
                      </a:schemeClr>
                    </a:solidFill>
                  </a:rPr>
                  <a:t>volnost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accent2">
                        <a:lumMod val="75000"/>
                      </a:schemeClr>
                    </a:solidFill>
                  </a:rPr>
                  <a:t>prvn</a:t>
                </a:r>
                <a:r>
                  <a:rPr lang="cs-CZ" sz="2800" dirty="0">
                    <a:solidFill>
                      <a:schemeClr val="accent2">
                        <a:lumMod val="75000"/>
                      </a:schemeClr>
                    </a:solidFill>
                  </a:rPr>
                  <a:t>í = 4, volnost druhá = 6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)</a:t>
                </a:r>
                <a:r>
                  <a:rPr lang="cs-CZ" sz="2800" dirty="0">
                    <a:solidFill>
                      <a:schemeClr val="accent2">
                        <a:lumMod val="75000"/>
                      </a:schemeClr>
                    </a:solidFill>
                  </a:rPr>
                  <a:t> … </a:t>
                </a:r>
                <a:r>
                  <a:rPr lang="cs-CZ" sz="2800" dirty="0">
                    <a:solidFill>
                      <a:srgbClr val="FFFF00"/>
                    </a:solidFill>
                  </a:rPr>
                  <a:t>jedná se o rozptyl jednoho měření!!</a:t>
                </a:r>
              </a:p>
              <a:p>
                <a:pPr marL="0" indent="0">
                  <a:buNone/>
                </a:pPr>
                <a:endParaRPr lang="cs-CZ" sz="28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686049"/>
                <a:ext cx="10554574" cy="387191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57197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>
              <a:xfrm>
                <a:off x="810000" y="447188"/>
                <a:ext cx="10571998" cy="1167300"/>
              </a:xfrm>
            </p:spPr>
            <p:txBody>
              <a:bodyPr/>
              <a:lstStyle/>
              <a:p>
                <a:r>
                  <a:rPr lang="cs-CZ" sz="3000" i="1" dirty="0">
                    <a:solidFill>
                      <a:srgbClr val="FFFF00"/>
                    </a:solidFill>
                  </a:rPr>
                  <a:t>Nyní platí pro </a:t>
                </a:r>
                <a14:m>
                  <m:oMath xmlns:m="http://schemas.openxmlformats.org/officeDocument/2006/math">
                    <m:r>
                      <a:rPr lang="cs-CZ" sz="32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𝑒𝑠𝑡</m:t>
                    </m:r>
                    <m:r>
                      <a:rPr lang="cs-CZ" sz="32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cs-CZ" sz="32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cs-CZ" sz="32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32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cs-CZ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  <m:sub>
                        <m:sSub>
                          <m:sSubPr>
                            <m:ctrlPr>
                              <a:rPr lang="cs-CZ" sz="32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cs-CZ" sz="32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32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cs-CZ" sz="32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cs-CZ" sz="32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sz="32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cs-CZ" sz="32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32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cs-CZ" sz="32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endParaRPr lang="cs-CZ" sz="3000" i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10000" y="447188"/>
                <a:ext cx="10571998" cy="1167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42913" y="3014663"/>
                <a:ext cx="11358561" cy="35433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8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𝑒𝑠𝑡</m:t>
                    </m:r>
                    <m:r>
                      <a:rPr lang="cs-CZ" sz="28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cs-CZ" sz="28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  <m:sub>
                        <m:sSub>
                          <m:sSubPr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= D</a:t>
                </a:r>
                <a:r>
                  <a:rPr lang="en-US" sz="28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)+D(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) =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/>
                          <m:t>e</m:t>
                        </m:r>
                        <m:r>
                          <m:rPr>
                            <m:nor/>
                          </m:rPr>
                          <a:rPr lang="cs-CZ" sz="2800" dirty="0"/>
                          <m:t>st</m:t>
                        </m:r>
                        <m:r>
                          <m:rPr>
                            <m:nor/>
                          </m:rPr>
                          <a:rPr lang="cs-CZ" sz="2800" dirty="0"/>
                          <m:t> </m:t>
                        </m:r>
                        <m:sSup>
                          <m:sSup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/>
                          <m:t>e</m:t>
                        </m:r>
                        <m:r>
                          <m:rPr>
                            <m:nor/>
                          </m:rPr>
                          <a:rPr lang="cs-CZ" sz="2800" dirty="0"/>
                          <m:t>st</m:t>
                        </m:r>
                        <m:r>
                          <m:rPr>
                            <m:nor/>
                          </m:rPr>
                          <a:rPr lang="cs-CZ" sz="2800" dirty="0"/>
                          <m:t> </m:t>
                        </m:r>
                        <m:sSup>
                          <m:sSup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cs-CZ" sz="2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cs-CZ" sz="2800" dirty="0"/>
                          <m:t> 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49,97143</m:t>
                        </m:r>
                      </m:num>
                      <m:den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49,97143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cs-CZ" sz="2800" dirty="0"/>
                  <a:t>=</a:t>
                </a:r>
                <a:r>
                  <a:rPr lang="en-US" sz="2800" dirty="0"/>
                  <a:t> 17,13306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 err="1">
                    <a:solidFill>
                      <a:srgbClr val="FFFF00"/>
                    </a:solidFill>
                  </a:rPr>
                  <a:t>Tedy</a:t>
                </a:r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𝑒𝑠𝑡</m:t>
                    </m:r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17,13306</m:t>
                        </m:r>
                      </m:e>
                    </m:ra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800" dirty="0"/>
                  <a:t>4,13921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FFFF00"/>
                            </a:solidFill>
                          </a:rPr>
                          <m:t>4,13921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lze</a:t>
                </a:r>
                <a:r>
                  <a:rPr lang="cs-CZ" sz="2800" dirty="0"/>
                  <a:t> při platnosti H0 popsat rozdělením </a:t>
                </a:r>
                <a:r>
                  <a:rPr lang="cs-CZ" sz="2800" dirty="0">
                    <a:solidFill>
                      <a:srgbClr val="FFFF00"/>
                    </a:solidFill>
                  </a:rPr>
                  <a:t>t</a:t>
                </a:r>
                <a:r>
                  <a:rPr lang="cs-CZ" sz="2800" dirty="0"/>
                  <a:t> za </a:t>
                </a:r>
                <a:r>
                  <a:rPr lang="en-US" sz="2800" dirty="0"/>
                  <a:t>4+6=10 </a:t>
                </a:r>
                <a:r>
                  <a:rPr lang="en-US" sz="2800" dirty="0" err="1"/>
                  <a:t>stup</a:t>
                </a:r>
                <a:r>
                  <a:rPr lang="cs-CZ" sz="2800" dirty="0" err="1"/>
                  <a:t>ňů</a:t>
                </a:r>
                <a:r>
                  <a:rPr lang="cs-CZ" sz="2800" dirty="0"/>
                  <a:t> volnosti</a:t>
                </a:r>
              </a:p>
              <a:p>
                <a:pPr marL="0" indent="0">
                  <a:buNone/>
                </a:pPr>
                <a:endParaRPr lang="cs-CZ" sz="28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cs-CZ" sz="28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2913" y="3014663"/>
                <a:ext cx="11358561" cy="35433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36034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endParaRPr lang="cs-CZ" sz="3000" i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K4) volíme </a:t>
                </a:r>
                <a14:m>
                  <m:oMath xmlns:m="http://schemas.openxmlformats.org/officeDocument/2006/math">
                    <m:r>
                      <a:rPr lang="cs-CZ" sz="28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= 0,05, a najdeme kritickou mez 	neboli interval I pomocí tabulky kritických hodnot</a:t>
                </a:r>
              </a:p>
              <a:p>
                <a:pPr marL="0" indent="0">
                  <a:buNone/>
                </a:pPr>
                <a:r>
                  <a:rPr lang="cs-CZ" sz="2800" dirty="0"/>
                  <a:t>(skripta viz str. 18)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cs-CZ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cs-CZ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cs-CZ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=10, </m:t>
                        </m:r>
                        <m:r>
                          <a:rPr lang="cs-CZ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cs-CZ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</m:t>
                        </m:r>
                        <m:r>
                          <a:rPr lang="cs-CZ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cs-CZ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cs-CZ" sz="2800" dirty="0">
                    <a:solidFill>
                      <a:schemeClr val="accent2">
                        <a:lumMod val="75000"/>
                      </a:schemeClr>
                    </a:solidFill>
                  </a:rPr>
                  <a:t>2,228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cs-CZ" sz="28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=10, </m:t>
                        </m:r>
                        <m: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</m:t>
                        </m:r>
                        <m: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cs-CZ" sz="28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8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cs-CZ" sz="2800" dirty="0">
                    <a:solidFill>
                      <a:schemeClr val="accent2">
                        <a:lumMod val="75000"/>
                      </a:schemeClr>
                    </a:solidFill>
                  </a:rPr>
                  <a:t>2,228 </a:t>
                </a:r>
              </a:p>
              <a:p>
                <a:pPr marL="0" indent="0">
                  <a:buNone/>
                </a:pPr>
                <a:endParaRPr lang="cs-CZ" sz="28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13541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endParaRPr lang="cs-CZ" sz="3000" i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K5 ) rozhodnutí testu: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cs-CZ" sz="2800" dirty="0">
                    <a:solidFill>
                      <a:schemeClr val="tx1"/>
                    </a:solidFill>
                  </a:rPr>
                  <a:t> = </a:t>
                </a:r>
                <a:r>
                  <a:rPr lang="en-US" sz="2800" dirty="0">
                    <a:solidFill>
                      <a:schemeClr val="tx1"/>
                    </a:solidFill>
                  </a:rPr>
                  <a:t>38,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cs-CZ" sz="2800" dirty="0"/>
                  <a:t> = </a:t>
                </a:r>
                <a:r>
                  <a:rPr lang="en-US" sz="2800" dirty="0"/>
                  <a:t>22,42857 … </a:t>
                </a:r>
                <a:r>
                  <a:rPr lang="en-US" sz="2800" dirty="0" err="1"/>
                  <a:t>pr</a:t>
                </a:r>
                <a:r>
                  <a:rPr lang="cs-CZ" sz="2800" dirty="0" err="1"/>
                  <a:t>ůměry</a:t>
                </a:r>
                <a:r>
                  <a:rPr lang="cs-CZ" sz="2800" dirty="0"/>
                  <a:t> v obou skupinách</a:t>
                </a:r>
                <a:endParaRPr lang="cs-CZ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FFFF00"/>
                            </a:solidFill>
                          </a:rPr>
                          <m:t>4,13921</m:t>
                        </m:r>
                      </m:den>
                    </m:f>
                  </m:oMath>
                </a14:m>
                <a:r>
                  <a:rPr lang="cs-CZ" sz="28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38 </m:t>
                        </m:r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22,42857</m:t>
                        </m:r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FFFF00"/>
                            </a:solidFill>
                          </a:rPr>
                          <m:t>4,13921</m:t>
                        </m:r>
                      </m:den>
                    </m:f>
                  </m:oMath>
                </a14:m>
                <a:r>
                  <a:rPr lang="cs-CZ" sz="2800" dirty="0">
                    <a:solidFill>
                      <a:schemeClr val="tx1"/>
                    </a:solidFill>
                  </a:rPr>
                  <a:t> = </a:t>
                </a:r>
                <a:r>
                  <a:rPr lang="en-US" sz="2800" dirty="0">
                    <a:solidFill>
                      <a:schemeClr val="tx1"/>
                    </a:solidFill>
                  </a:rPr>
                  <a:t>3,761 </a:t>
                </a:r>
                <a14:m>
                  <m:oMath xmlns:m="http://schemas.openxmlformats.org/officeDocument/2006/math">
                    <m:r>
                      <a:rPr lang="cs-CZ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 (</a:t>
                </a:r>
                <a:r>
                  <a:rPr lang="en-US" sz="2800" i="1" dirty="0">
                    <a:solidFill>
                      <a:srgbClr val="FFFF00"/>
                    </a:solidFill>
                  </a:rPr>
                  <a:t>-2,</a:t>
                </a:r>
                <a:r>
                  <a:rPr lang="cs-CZ" sz="2800" i="1" dirty="0">
                    <a:solidFill>
                      <a:srgbClr val="FFFF00"/>
                    </a:solidFill>
                  </a:rPr>
                  <a:t>228</a:t>
                </a:r>
                <a:r>
                  <a:rPr lang="en-US" sz="2800" i="1" dirty="0">
                    <a:solidFill>
                      <a:srgbClr val="FFFF00"/>
                    </a:solidFill>
                  </a:rPr>
                  <a:t>; 2,</a:t>
                </a:r>
                <a:r>
                  <a:rPr lang="cs-CZ" sz="2800" i="1" dirty="0">
                    <a:solidFill>
                      <a:srgbClr val="FFFF00"/>
                    </a:solidFill>
                  </a:rPr>
                  <a:t>228)</a:t>
                </a:r>
                <a:r>
                  <a:rPr lang="en-US" sz="2800" i="1" dirty="0">
                    <a:solidFill>
                      <a:srgbClr val="FFFF00"/>
                    </a:solidFill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sz="2800" i="1" dirty="0" err="1">
                    <a:solidFill>
                      <a:srgbClr val="FFFF00"/>
                    </a:solidFill>
                  </a:rPr>
                  <a:t>Tj</a:t>
                </a:r>
                <a:r>
                  <a:rPr lang="en-US" sz="2800" i="1" dirty="0">
                    <a:solidFill>
                      <a:srgbClr val="FFFF00"/>
                    </a:solidFill>
                  </a:rPr>
                  <a:t>. H0 </a:t>
                </a:r>
                <a:r>
                  <a:rPr lang="cs-CZ" sz="2800" i="1" dirty="0">
                    <a:solidFill>
                      <a:srgbClr val="FFFF00"/>
                    </a:solidFill>
                  </a:rPr>
                  <a:t>zamítáme, inovativní metoda je statisticky významně lepší</a:t>
                </a:r>
                <a:endParaRPr lang="cs-CZ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1333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rgbClr val="FFFF00"/>
                </a:solidFill>
              </a:rPr>
              <a:t>Dosud probrané testy statistické: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1614488"/>
            <a:ext cx="10554574" cy="5014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B) test střední hodnoty binomického rozdělení</a:t>
            </a:r>
          </a:p>
          <a:p>
            <a:pPr marL="0" indent="0">
              <a:buNone/>
            </a:pPr>
            <a:r>
              <a:rPr lang="cs-CZ" sz="2800" dirty="0"/>
              <a:t>C) Test střední hodnoty průměru při známém rozptylu 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en-US" sz="2800" dirty="0">
                <a:solidFill>
                  <a:srgbClr val="FFFF00"/>
                </a:solidFill>
              </a:rPr>
              <a:t>A </a:t>
            </a:r>
            <a:r>
              <a:rPr lang="en-US" sz="2800" dirty="0" err="1">
                <a:solidFill>
                  <a:srgbClr val="FFFF00"/>
                </a:solidFill>
              </a:rPr>
              <a:t>nyn</a:t>
            </a:r>
            <a:r>
              <a:rPr lang="cs-CZ" sz="2800" dirty="0">
                <a:solidFill>
                  <a:srgbClr val="FFFF00"/>
                </a:solidFill>
              </a:rPr>
              <a:t>í se zaměříme na</a:t>
            </a:r>
          </a:p>
          <a:p>
            <a:pPr marL="0" indent="0">
              <a:buNone/>
            </a:pPr>
            <a:r>
              <a:rPr lang="cs-CZ" sz="2800" dirty="0"/>
              <a:t>D) Test střední hodnoty průměru při neznámém rozptylu</a:t>
            </a:r>
          </a:p>
          <a:p>
            <a:pPr marL="0" indent="0">
              <a:buNone/>
            </a:pPr>
            <a:endParaRPr lang="cs-CZ" sz="28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cs-CZ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4821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rgbClr val="FFFF00"/>
                </a:solidFill>
              </a:rPr>
              <a:t>Lze sestavit interval spolehlivosti pro každou z obou středních hodnot: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cs-CZ" sz="28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cs-CZ" sz="280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cs-CZ" sz="28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𝑒𝑠𝑡</m:t>
                        </m:r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cs-CZ" sz="280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8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cs-CZ" sz="28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</m:sub>
                        </m:sSub>
                      </m:den>
                    </m:f>
                    <m:r>
                      <a:rPr lang="cs-CZ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∊</m:t>
                    </m:r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(-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−1+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−1</m:t>
                    </m:r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i="1" dirty="0">
                    <a:solidFill>
                      <a:srgbClr val="FFFF00"/>
                    </a:solidFill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−1+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−1</m:t>
                    </m:r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cs-CZ" sz="2800" i="1" dirty="0">
                    <a:solidFill>
                      <a:schemeClr val="accent2">
                        <a:lumMod val="75000"/>
                      </a:schemeClr>
                    </a:solidFill>
                  </a:rPr>
                  <a:t>Meze intervalu splňují dvě rovnice, ze kterých vyjádříme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∊</m:t>
                    </m:r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28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cs-CZ" sz="2800" dirty="0"/>
                              <m:t> 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49,97143</m:t>
                            </m:r>
                          </m:num>
                          <m:den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rad>
                    <m:r>
                      <a:rPr lang="cs-CZ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i="1" dirty="0">
                    <a:solidFill>
                      <a:srgbClr val="FFFF00"/>
                    </a:solidFill>
                  </a:rPr>
                  <a:t>;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i="1" dirty="0">
                    <a:solidFill>
                      <a:srgbClr val="FFFF00"/>
                    </a:solidFill>
                  </a:rPr>
                  <a:t>+</a:t>
                </a:r>
                <a:r>
                  <a:rPr lang="cs-CZ" sz="28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cs-CZ" sz="2800" dirty="0"/>
                              <m:t> 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49,97143</m:t>
                            </m:r>
                          </m:num>
                          <m:den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rad>
                    <m:r>
                      <a:rPr lang="cs-CZ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)</a:t>
                </a:r>
                <a:r>
                  <a:rPr lang="en-US" sz="2800" i="1" dirty="0">
                    <a:solidFill>
                      <a:srgbClr val="FFFF00"/>
                    </a:solidFill>
                  </a:rPr>
                  <a:t>, </a:t>
                </a:r>
                <a:r>
                  <a:rPr lang="en-US" sz="2800" i="1" dirty="0"/>
                  <a:t>a </a:t>
                </a:r>
                <a:r>
                  <a:rPr lang="en-US" sz="2800" i="1" dirty="0" err="1"/>
                  <a:t>tedy</a:t>
                </a:r>
                <a:endParaRPr lang="en-US" sz="2800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∊</m:t>
                    </m:r>
                  </m:oMath>
                </a14:m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 38 </a:t>
                </a:r>
                <a14:m>
                  <m:oMath xmlns:m="http://schemas.openxmlformats.org/officeDocument/2006/math">
                    <m:r>
                      <a:rPr lang="cs-CZ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cs-CZ" sz="2800" dirty="0"/>
                              <m:t> 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49,97143</m:t>
                            </m:r>
                          </m:num>
                          <m:den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rad>
                    <m:r>
                      <a:rPr lang="cs-CZ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 2,228 = (38 - 7,043541; 38 + 7,043541)= 																		(30,96; 45,04)</a:t>
                </a:r>
                <a:endParaRPr lang="cs-CZ" sz="28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8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03518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>
              <a:xfrm>
                <a:off x="810000" y="447188"/>
                <a:ext cx="10571998" cy="1167300"/>
              </a:xfrm>
            </p:spPr>
            <p:txBody>
              <a:bodyPr/>
              <a:lstStyle/>
              <a:p>
                <a:r>
                  <a:rPr lang="en-US" sz="3000" i="1" dirty="0">
                    <a:solidFill>
                      <a:srgbClr val="FFFF00"/>
                    </a:solidFill>
                  </a:rPr>
                  <a:t>Podobn</a:t>
                </a:r>
                <a:r>
                  <a:rPr lang="cs-CZ" sz="3000" i="1" dirty="0">
                    <a:solidFill>
                      <a:srgbClr val="FFFF00"/>
                    </a:solidFill>
                  </a:rPr>
                  <a:t>ě pro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2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2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3000" i="1" dirty="0">
                    <a:solidFill>
                      <a:srgbClr val="FFFF0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10000" y="447188"/>
                <a:ext cx="10571998" cy="1167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33000" y="3014663"/>
                <a:ext cx="10554574" cy="35433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cs-CZ" sz="28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cs-CZ" sz="280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cs-CZ" sz="28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𝑒𝑠𝑡</m:t>
                        </m:r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cs-CZ" sz="280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8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acc>
                          </m:sub>
                        </m:sSub>
                      </m:den>
                    </m:f>
                    <m:r>
                      <a:rPr lang="cs-CZ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∊</m:t>
                    </m:r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 (-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−1+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−1</m:t>
                    </m:r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i="1" dirty="0">
                    <a:solidFill>
                      <a:srgbClr val="FFFF00"/>
                    </a:solidFill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−1+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−1</m:t>
                    </m:r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cs-CZ" sz="2800" i="1" dirty="0">
                    <a:solidFill>
                      <a:schemeClr val="accent2">
                        <a:lumMod val="75000"/>
                      </a:schemeClr>
                    </a:solidFill>
                  </a:rPr>
                  <a:t>Meze intervalu splňují dvě rovnice, ze kterých vyjádříme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∊</m:t>
                    </m:r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28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cs-CZ" sz="2800" dirty="0"/>
                              <m:t> 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49,97143</m:t>
                            </m:r>
                          </m:num>
                          <m:den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e>
                    </m:rad>
                    <m:r>
                      <a:rPr lang="cs-CZ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i="1" dirty="0">
                    <a:solidFill>
                      <a:srgbClr val="FFFF00"/>
                    </a:solidFill>
                  </a:rPr>
                  <a:t>;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i="1" dirty="0">
                    <a:solidFill>
                      <a:srgbClr val="FFFF00"/>
                    </a:solidFill>
                  </a:rPr>
                  <a:t>+</a:t>
                </a:r>
                <a:r>
                  <a:rPr lang="cs-CZ" sz="28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cs-CZ" sz="2800" dirty="0"/>
                              <m:t> 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49,97143</m:t>
                            </m:r>
                          </m:num>
                          <m:den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e>
                    </m:rad>
                    <m:r>
                      <a:rPr lang="cs-CZ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)</a:t>
                </a:r>
                <a:r>
                  <a:rPr lang="en-US" sz="2800" i="1" dirty="0">
                    <a:solidFill>
                      <a:srgbClr val="FFFF00"/>
                    </a:solidFill>
                  </a:rPr>
                  <a:t>, </a:t>
                </a:r>
                <a:r>
                  <a:rPr lang="en-US" sz="2800" i="1" dirty="0"/>
                  <a:t>a </a:t>
                </a:r>
                <a:r>
                  <a:rPr lang="en-US" sz="2800" i="1" dirty="0" err="1"/>
                  <a:t>tedy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∊</m:t>
                    </m:r>
                  </m:oMath>
                </a14:m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 22,42857 </a:t>
                </a:r>
                <a14:m>
                  <m:oMath xmlns:m="http://schemas.openxmlformats.org/officeDocument/2006/math">
                    <m:r>
                      <a:rPr lang="cs-CZ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cs-CZ" sz="2800" dirty="0"/>
                              <m:t> 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49,97143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e>
                    </m:rad>
                    <m:r>
                      <a:rPr lang="cs-CZ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 2,228 =(22,42857 - 5,95288; 22,42857+											 5,95288)= 	(16,4757; 28,3814)</a:t>
                </a:r>
                <a:endParaRPr lang="cs-CZ" sz="28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3000" y="3014663"/>
                <a:ext cx="10554574" cy="35433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1488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endParaRPr lang="cs-CZ" sz="3000" i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2143125"/>
            <a:ext cx="10554574" cy="4414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i="1" dirty="0">
                <a:solidFill>
                  <a:srgbClr val="FFFF00"/>
                </a:solidFill>
              </a:rPr>
              <a:t>oba intervaly spolehlivosti pro jednotlivé průměry se vůbec nepřekrývají – to přesně odpovídá tomu, že H0 v příslušném statistickém testu bylo zamítnuto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5737765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rgbClr val="FFFF00"/>
                </a:solidFill>
              </a:rPr>
              <a:t>Možné procvičení t-testu a intervalů </a:t>
            </a:r>
            <a:r>
              <a:rPr lang="cs-CZ" sz="3000" i="1" dirty="0" err="1">
                <a:solidFill>
                  <a:srgbClr val="FFFF00"/>
                </a:solidFill>
              </a:rPr>
              <a:t>splehlivosti</a:t>
            </a:r>
            <a:r>
              <a:rPr lang="cs-CZ" sz="3000" i="1" dirty="0">
                <a:solidFill>
                  <a:srgbClr val="FFFF00"/>
                </a:solidFill>
              </a:rPr>
              <a:t> pro t-rozdělení: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2143125"/>
            <a:ext cx="10554574" cy="4414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i="1" dirty="0">
                <a:solidFill>
                  <a:srgbClr val="FFFF00"/>
                </a:solidFill>
              </a:rPr>
              <a:t>MPSO str. 37, příklad 1.7, 1.8 … řešení příkladů viz </a:t>
            </a:r>
            <a:r>
              <a:rPr lang="cs-CZ" sz="2800" i="1">
                <a:solidFill>
                  <a:srgbClr val="FFFF00"/>
                </a:solidFill>
              </a:rPr>
              <a:t>sken cvičení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035236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rgbClr val="FFFF00"/>
                </a:solidFill>
              </a:rPr>
              <a:t>Test střední hodnoty průměru při neznámém rozptylu: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800" dirty="0"/>
                  <a:t>V reálných datech rozptyl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2800" dirty="0"/>
                  <a:t> většinou neznáme, tj. při pravděpodobnostním či statistickém popisu jej musíme odhadnout</a:t>
                </a:r>
              </a:p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Odhad rozptylu budeme značit </a:t>
                </a:r>
                <a:r>
                  <a:rPr lang="cs-CZ" sz="2800" dirty="0">
                    <a:solidFill>
                      <a:schemeClr val="tx1"/>
                    </a:solidFill>
                  </a:rPr>
                  <a:t>est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(z anglického „</a:t>
                </a:r>
                <a:r>
                  <a:rPr lang="cs-CZ" sz="2800" dirty="0" err="1"/>
                  <a:t>estimate</a:t>
                </a:r>
                <a:r>
                  <a:rPr lang="cs-CZ" sz="2800" dirty="0"/>
                  <a:t>“ = odhad)</a:t>
                </a:r>
              </a:p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endParaRPr lang="cs-CZ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0276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rgbClr val="FFFF00"/>
                </a:solidFill>
              </a:rPr>
              <a:t>První adept na odhad neznámého rozptylu na základě měření: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 </a:t>
                </a:r>
                <a:r>
                  <a:rPr lang="cs-CZ" sz="2800" dirty="0">
                    <a:solidFill>
                      <a:schemeClr val="tx1"/>
                    </a:solidFill>
                  </a:rPr>
                  <a:t>est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28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2800" dirty="0"/>
                  <a:t> = </a:t>
                </a:r>
                <a:r>
                  <a:rPr lang="en-US" sz="2800" dirty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nary>
                      <m:naryPr>
                        <m:chr m:val="∑"/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sup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sz="280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− 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(průměr čtverců MINUS čtverec průměru měření)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Problém: tento odhad je vždy o něco menší než skutečný rozptyl</a:t>
                </a:r>
                <a:endParaRPr lang="cs-CZ" sz="2800" dirty="0"/>
              </a:p>
              <a:p>
                <a:pPr marL="0" indent="0">
                  <a:buNone/>
                </a:pPr>
                <a:endParaRPr lang="cs-CZ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6701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rgbClr val="FFFF00"/>
                </a:solidFill>
              </a:rPr>
              <a:t>druhý adept na odhad neznámého rozptylu: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 řešení problému: vždy hodnotu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2800" dirty="0"/>
                  <a:t> = </a:t>
                </a:r>
                <a:r>
                  <a:rPr lang="en-US" sz="2800" dirty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nary>
                      <m:naryPr>
                        <m:chr m:val="∑"/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sup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sz="280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− 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/>
                  <a:t>            o kousek zvětšíme, a dostaneme už dobrý odhad neznámého rozptylu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/>
                  <a:t>: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Vynásobíme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číslem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2800" dirty="0"/>
                  <a:t>, </a:t>
                </a:r>
                <a:r>
                  <a:rPr lang="en-US" sz="2800" dirty="0" err="1"/>
                  <a:t>kter</a:t>
                </a:r>
                <a:r>
                  <a:rPr lang="cs-CZ" sz="2800" dirty="0"/>
                  <a:t>é je větší než 1: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e</a:t>
                </a:r>
                <a:r>
                  <a:rPr lang="cs-CZ" sz="2800" dirty="0">
                    <a:solidFill>
                      <a:schemeClr val="accent2">
                        <a:lumMod val="75000"/>
                      </a:schemeClr>
                    </a:solidFill>
                  </a:rPr>
                  <a:t>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2800" dirty="0">
                    <a:solidFill>
                      <a:schemeClr val="accent2">
                        <a:lumMod val="7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cs-CZ" sz="28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8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28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sz="28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nary>
                      <m:naryPr>
                        <m:chr m:val="∑"/>
                        <m:ctrlPr>
                          <a:rPr lang="en-US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sz="28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US" sz="28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cs-CZ" sz="2800" dirty="0"/>
              </a:p>
              <a:p>
                <a:pPr marL="0" indent="0">
                  <a:buNone/>
                </a:pPr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8004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rgbClr val="FFFF00"/>
                </a:solidFill>
              </a:rPr>
              <a:t>Každý odhad rozptylu bude na základě určitého počtu </a:t>
            </a:r>
            <a:r>
              <a:rPr lang="cs-CZ" sz="3000" i="1" dirty="0">
                <a:solidFill>
                  <a:schemeClr val="tx1"/>
                </a:solidFill>
              </a:rPr>
              <a:t>stupňů volnosti</a:t>
            </a:r>
            <a:r>
              <a:rPr lang="cs-CZ" sz="3000" i="1" dirty="0">
                <a:solidFill>
                  <a:srgbClr val="FFFF00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Úloha: nadiktujte mi 5 reálných čísel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/>
                  <a:t>            				       má 5 stupňů volnosti:  3, 20, -345, 6, 18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ALE Úloha: nadiktujte mi 5 reálných čísel, jejichž průměr je 10,	</a:t>
                </a:r>
                <a:r>
                  <a:rPr lang="cs-CZ" sz="2800" dirty="0"/>
                  <a:t>má jen 4 stupně volnosti:  3, 20, -345, 6, … a poslední číslo je už pevně dáno:  musí být takové, aby součet daných pěti čísel byl roven 50, pak jejich průměr bude 10</a:t>
                </a:r>
              </a:p>
              <a:p>
                <a:pPr marL="0" indent="0">
                  <a:buNone/>
                </a:pPr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8575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rgbClr val="FFFF00"/>
                </a:solidFill>
              </a:rPr>
              <a:t>Podobně i při odhadu rozptylu na základě měření N hodnot: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e</a:t>
                </a:r>
                <a:r>
                  <a:rPr lang="cs-CZ" sz="2800" dirty="0">
                    <a:solidFill>
                      <a:schemeClr val="accent2">
                        <a:lumMod val="75000"/>
                      </a:schemeClr>
                    </a:solidFill>
                  </a:rPr>
                  <a:t>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2800" dirty="0">
                    <a:solidFill>
                      <a:schemeClr val="accent2">
                        <a:lumMod val="7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cs-CZ" sz="28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8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28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sz="28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nary>
                      <m:naryPr>
                        <m:chr m:val="∑"/>
                        <m:ctrlPr>
                          <a:rPr lang="en-US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sz="28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US" sz="28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… ve vzorci je už vypočten průměr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cs-CZ" sz="2800" dirty="0"/>
                  <a:t>, při výpočtu rozptylu určujeme průměr kvadratických odchylek od tohoto průměru, tj. </a:t>
                </a:r>
                <a:r>
                  <a:rPr lang="cs-CZ" sz="2800" dirty="0">
                    <a:solidFill>
                      <a:srgbClr val="FFFF00"/>
                    </a:solidFill>
                  </a:rPr>
                  <a:t>volnost tohoto odhadu je o jednu hodnotu menší, čili V= N-1</a:t>
                </a:r>
              </a:p>
              <a:p>
                <a:pPr marL="0" indent="0">
                  <a:buNone/>
                </a:pPr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0441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rgbClr val="FFFF00"/>
                </a:solidFill>
              </a:rPr>
              <a:t>Obecně platí pro počty stupňů volnosti v jednom souboru měření: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3014663"/>
            <a:ext cx="10554574" cy="3543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Počet stupňů volnosti odhadu = počet měření MINUS počet </a:t>
            </a:r>
            <a:r>
              <a:rPr lang="en-US" sz="2800" dirty="0" err="1"/>
              <a:t>parametr</a:t>
            </a:r>
            <a:r>
              <a:rPr lang="cs-CZ" sz="2800" dirty="0"/>
              <a:t>ů odhadovaných již dříve</a:t>
            </a:r>
            <a:endParaRPr lang="cs-CZ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7807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ty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TM03457503[[fn=Citáty]]</Template>
  <TotalTime>5991</TotalTime>
  <Words>1701</Words>
  <Application>Microsoft Office PowerPoint</Application>
  <PresentationFormat>Širokoúhlá obrazovka</PresentationFormat>
  <Paragraphs>161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8" baseType="lpstr">
      <vt:lpstr>Calibri</vt:lpstr>
      <vt:lpstr>Cambria Math</vt:lpstr>
      <vt:lpstr>Century Gothic</vt:lpstr>
      <vt:lpstr>Wingdings 2</vt:lpstr>
      <vt:lpstr>Citáty</vt:lpstr>
      <vt:lpstr>  přednáška 11:  test střední hodnoty průměru při NEznámém rozptylu a) test μ_1=const b) test μ_1= μ_2</vt:lpstr>
      <vt:lpstr>Literatura v IS:</vt:lpstr>
      <vt:lpstr>Dosud probrané testy statistické:</vt:lpstr>
      <vt:lpstr>Test střední hodnoty průměru při neznámém rozptylu:</vt:lpstr>
      <vt:lpstr>První adept na odhad neznámého rozptylu na základě měření:</vt:lpstr>
      <vt:lpstr>druhý adept na odhad neznámého rozptylu:</vt:lpstr>
      <vt:lpstr>Každý odhad rozptylu bude na základě určitého počtu stupňů volnosti:</vt:lpstr>
      <vt:lpstr>Podobně i při odhadu rozptylu na základě měření N hodnot:</vt:lpstr>
      <vt:lpstr>Obecně platí pro počty stupňů volnosti v jednom souboru měření:</vt:lpstr>
      <vt:lpstr>párový t-test  (experiment opakovaného měření … na jednom souboru jedinců provedeme dvojí měření)</vt:lpstr>
      <vt:lpstr>Získala se následující data:</vt:lpstr>
      <vt:lpstr>Ze sloupce odchylek vidíme, že tep se po kávě zvýšil; chceme ale rozhodnout na základě stat. testu</vt:lpstr>
      <vt:lpstr>Prezentace aplikace PowerPoint</vt:lpstr>
      <vt:lpstr>Prezentace aplikace PowerPoint</vt:lpstr>
      <vt:lpstr>Prezentace aplikace PowerPoint</vt:lpstr>
      <vt:lpstr>(4,44-0)/(1,37)=3,24 ∉ (-2,306; 2,306), tj. H0 zamítáme!!!!!</vt:lpstr>
      <vt:lpstr>Konstrukce intervalu spolehlivosti pro neznámou střední hodnotu průměrného navýšení srdečního tepu:</vt:lpstr>
      <vt:lpstr>Interval spolehlivosti tedy podává důležitější informaci než statistický test:</vt:lpstr>
      <vt:lpstr>Dostaneme :</vt:lpstr>
      <vt:lpstr>Mezi stat.testem a intervalem spolehlivosti pro totéž α existuje jasný vztah:</vt:lpstr>
      <vt:lpstr>nepárový t-test  (typ „dvě skupiny jednou“)</vt:lpstr>
      <vt:lpstr>Příklad 5:</vt:lpstr>
      <vt:lpstr>Získala se následující data (počet zapamatovaných slov ze 100):</vt:lpstr>
      <vt:lpstr>Proveďme statistický test pro tato data:</vt:lpstr>
      <vt:lpstr>Prezentace aplikace PowerPoint</vt:lpstr>
      <vt:lpstr>Prezentace aplikace PowerPoint</vt:lpstr>
      <vt:lpstr>Nyní platí pro est 〖σ^2〗_(X ̅_1-X ̅_2 )</vt:lpstr>
      <vt:lpstr>Prezentace aplikace PowerPoint</vt:lpstr>
      <vt:lpstr>Prezentace aplikace PowerPoint</vt:lpstr>
      <vt:lpstr>Lze sestavit interval spolehlivosti pro každou z obou středních hodnot:</vt:lpstr>
      <vt:lpstr>Podobně pro μ_2  :</vt:lpstr>
      <vt:lpstr>Prezentace aplikace PowerPoint</vt:lpstr>
      <vt:lpstr>Možné procvičení t-testu a intervalů splehlivosti pro t-rozdělení: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Může nás zákon spasit?</dc:title>
  <dc:creator>Breta</dc:creator>
  <cp:lastModifiedBy>Breta</cp:lastModifiedBy>
  <cp:revision>343</cp:revision>
  <cp:lastPrinted>2017-03-18T19:09:39Z</cp:lastPrinted>
  <dcterms:created xsi:type="dcterms:W3CDTF">2017-03-12T08:40:04Z</dcterms:created>
  <dcterms:modified xsi:type="dcterms:W3CDTF">2020-04-27T12:49:08Z</dcterms:modified>
</cp:coreProperties>
</file>