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41" r:id="rId3"/>
    <p:sldId id="334" r:id="rId4"/>
    <p:sldId id="335" r:id="rId5"/>
    <p:sldId id="336" r:id="rId6"/>
    <p:sldId id="339" r:id="rId7"/>
    <p:sldId id="340" r:id="rId8"/>
    <p:sldId id="342" r:id="rId9"/>
    <p:sldId id="323" r:id="rId10"/>
    <p:sldId id="324" r:id="rId11"/>
    <p:sldId id="31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B53A58-C3E2-400A-AB06-73C86F8825B2}" v="3" dt="2020-03-18T07:40:35.7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0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Marinič" userId="fc3ce95ceeb2cb71" providerId="LiveId" clId="{98B53A58-C3E2-400A-AB06-73C86F8825B2}"/>
    <pc:docChg chg="undo custSel addSld modSld sldOrd">
      <pc:chgData name="Peter Marinič" userId="fc3ce95ceeb2cb71" providerId="LiveId" clId="{98B53A58-C3E2-400A-AB06-73C86F8825B2}" dt="2020-03-18T08:01:10.435" v="770" actId="20577"/>
      <pc:docMkLst>
        <pc:docMk/>
      </pc:docMkLst>
      <pc:sldChg chg="delSp modSp add ord">
        <pc:chgData name="Peter Marinič" userId="fc3ce95ceeb2cb71" providerId="LiveId" clId="{98B53A58-C3E2-400A-AB06-73C86F8825B2}" dt="2020-03-18T07:37:51.933" v="14" actId="948"/>
        <pc:sldMkLst>
          <pc:docMk/>
          <pc:sldMk cId="1066523065" sldId="323"/>
        </pc:sldMkLst>
        <pc:spChg chg="mod">
          <ac:chgData name="Peter Marinič" userId="fc3ce95ceeb2cb71" providerId="LiveId" clId="{98B53A58-C3E2-400A-AB06-73C86F8825B2}" dt="2020-03-18T07:37:51.933" v="14" actId="948"/>
          <ac:spMkLst>
            <pc:docMk/>
            <pc:sldMk cId="1066523065" sldId="323"/>
            <ac:spMk id="3" creationId="{00000000-0000-0000-0000-000000000000}"/>
          </ac:spMkLst>
        </pc:spChg>
        <pc:spChg chg="del">
          <ac:chgData name="Peter Marinič" userId="fc3ce95ceeb2cb71" providerId="LiveId" clId="{98B53A58-C3E2-400A-AB06-73C86F8825B2}" dt="2020-03-18T07:34:58.951" v="8" actId="478"/>
          <ac:spMkLst>
            <pc:docMk/>
            <pc:sldMk cId="1066523065" sldId="323"/>
            <ac:spMk id="7" creationId="{45483CCC-2AE4-490A-8E10-542FD2E535D0}"/>
          </ac:spMkLst>
        </pc:spChg>
      </pc:sldChg>
      <pc:sldChg chg="delSp modSp add ord">
        <pc:chgData name="Peter Marinič" userId="fc3ce95ceeb2cb71" providerId="LiveId" clId="{98B53A58-C3E2-400A-AB06-73C86F8825B2}" dt="2020-03-18T07:36:54.889" v="12"/>
        <pc:sldMkLst>
          <pc:docMk/>
          <pc:sldMk cId="3421705494" sldId="324"/>
        </pc:sldMkLst>
        <pc:spChg chg="del mod">
          <ac:chgData name="Peter Marinič" userId="fc3ce95ceeb2cb71" providerId="LiveId" clId="{98B53A58-C3E2-400A-AB06-73C86F8825B2}" dt="2020-03-18T07:35:15.728" v="10" actId="478"/>
          <ac:spMkLst>
            <pc:docMk/>
            <pc:sldMk cId="3421705494" sldId="324"/>
            <ac:spMk id="7" creationId="{45483CCC-2AE4-490A-8E10-542FD2E535D0}"/>
          </ac:spMkLst>
        </pc:spChg>
      </pc:sldChg>
      <pc:sldChg chg="modSp">
        <pc:chgData name="Peter Marinič" userId="fc3ce95ceeb2cb71" providerId="LiveId" clId="{98B53A58-C3E2-400A-AB06-73C86F8825B2}" dt="2020-03-18T07:25:39.003" v="0" actId="5793"/>
        <pc:sldMkLst>
          <pc:docMk/>
          <pc:sldMk cId="1165165947" sldId="334"/>
        </pc:sldMkLst>
        <pc:spChg chg="mod">
          <ac:chgData name="Peter Marinič" userId="fc3ce95ceeb2cb71" providerId="LiveId" clId="{98B53A58-C3E2-400A-AB06-73C86F8825B2}" dt="2020-03-18T07:25:39.003" v="0" actId="5793"/>
          <ac:spMkLst>
            <pc:docMk/>
            <pc:sldMk cId="1165165947" sldId="334"/>
            <ac:spMk id="3" creationId="{00000000-0000-0000-0000-000000000000}"/>
          </ac:spMkLst>
        </pc:spChg>
      </pc:sldChg>
      <pc:sldChg chg="modSp">
        <pc:chgData name="Peter Marinič" userId="fc3ce95ceeb2cb71" providerId="LiveId" clId="{98B53A58-C3E2-400A-AB06-73C86F8825B2}" dt="2020-03-18T07:25:45.177" v="1" actId="5793"/>
        <pc:sldMkLst>
          <pc:docMk/>
          <pc:sldMk cId="1670765850" sldId="335"/>
        </pc:sldMkLst>
        <pc:spChg chg="mod">
          <ac:chgData name="Peter Marinič" userId="fc3ce95ceeb2cb71" providerId="LiveId" clId="{98B53A58-C3E2-400A-AB06-73C86F8825B2}" dt="2020-03-18T07:25:45.177" v="1" actId="5793"/>
          <ac:spMkLst>
            <pc:docMk/>
            <pc:sldMk cId="1670765850" sldId="335"/>
            <ac:spMk id="3" creationId="{00000000-0000-0000-0000-000000000000}"/>
          </ac:spMkLst>
        </pc:spChg>
      </pc:sldChg>
      <pc:sldChg chg="modSp">
        <pc:chgData name="Peter Marinič" userId="fc3ce95ceeb2cb71" providerId="LiveId" clId="{98B53A58-C3E2-400A-AB06-73C86F8825B2}" dt="2020-03-18T07:25:49.062" v="2" actId="5793"/>
        <pc:sldMkLst>
          <pc:docMk/>
          <pc:sldMk cId="1489034620" sldId="336"/>
        </pc:sldMkLst>
        <pc:spChg chg="mod">
          <ac:chgData name="Peter Marinič" userId="fc3ce95ceeb2cb71" providerId="LiveId" clId="{98B53A58-C3E2-400A-AB06-73C86F8825B2}" dt="2020-03-18T07:25:49.062" v="2" actId="5793"/>
          <ac:spMkLst>
            <pc:docMk/>
            <pc:sldMk cId="1489034620" sldId="336"/>
            <ac:spMk id="3" creationId="{00000000-0000-0000-0000-000000000000}"/>
          </ac:spMkLst>
        </pc:spChg>
      </pc:sldChg>
      <pc:sldChg chg="modSp">
        <pc:chgData name="Peter Marinič" userId="fc3ce95ceeb2cb71" providerId="LiveId" clId="{98B53A58-C3E2-400A-AB06-73C86F8825B2}" dt="2020-03-18T07:38:31.437" v="23" actId="20577"/>
        <pc:sldMkLst>
          <pc:docMk/>
          <pc:sldMk cId="544230819" sldId="339"/>
        </pc:sldMkLst>
        <pc:spChg chg="mod">
          <ac:chgData name="Peter Marinič" userId="fc3ce95ceeb2cb71" providerId="LiveId" clId="{98B53A58-C3E2-400A-AB06-73C86F8825B2}" dt="2020-03-18T07:38:31.437" v="23" actId="20577"/>
          <ac:spMkLst>
            <pc:docMk/>
            <pc:sldMk cId="544230819" sldId="339"/>
            <ac:spMk id="2" creationId="{00000000-0000-0000-0000-000000000000}"/>
          </ac:spMkLst>
        </pc:spChg>
        <pc:spChg chg="mod">
          <ac:chgData name="Peter Marinič" userId="fc3ce95ceeb2cb71" providerId="LiveId" clId="{98B53A58-C3E2-400A-AB06-73C86F8825B2}" dt="2020-03-18T07:38:16.748" v="16" actId="115"/>
          <ac:spMkLst>
            <pc:docMk/>
            <pc:sldMk cId="544230819" sldId="339"/>
            <ac:spMk id="6" creationId="{00000000-0000-0000-0000-000000000000}"/>
          </ac:spMkLst>
        </pc:spChg>
      </pc:sldChg>
      <pc:sldChg chg="addSp delSp">
        <pc:chgData name="Peter Marinič" userId="fc3ce95ceeb2cb71" providerId="LiveId" clId="{98B53A58-C3E2-400A-AB06-73C86F8825B2}" dt="2020-03-18T07:38:45.537" v="25"/>
        <pc:sldMkLst>
          <pc:docMk/>
          <pc:sldMk cId="2995551015" sldId="340"/>
        </pc:sldMkLst>
        <pc:spChg chg="del">
          <ac:chgData name="Peter Marinič" userId="fc3ce95ceeb2cb71" providerId="LiveId" clId="{98B53A58-C3E2-400A-AB06-73C86F8825B2}" dt="2020-03-18T07:38:44.629" v="24" actId="478"/>
          <ac:spMkLst>
            <pc:docMk/>
            <pc:sldMk cId="2995551015" sldId="340"/>
            <ac:spMk id="13" creationId="{00000000-0000-0000-0000-000000000000}"/>
          </ac:spMkLst>
        </pc:spChg>
        <pc:spChg chg="add">
          <ac:chgData name="Peter Marinič" userId="fc3ce95ceeb2cb71" providerId="LiveId" clId="{98B53A58-C3E2-400A-AB06-73C86F8825B2}" dt="2020-03-18T07:38:45.537" v="25"/>
          <ac:spMkLst>
            <pc:docMk/>
            <pc:sldMk cId="2995551015" sldId="340"/>
            <ac:spMk id="23" creationId="{E60EAB53-2147-4572-97D9-34D4D456A098}"/>
          </ac:spMkLst>
        </pc:spChg>
      </pc:sldChg>
      <pc:sldChg chg="modSp add">
        <pc:chgData name="Peter Marinič" userId="fc3ce95ceeb2cb71" providerId="LiveId" clId="{98B53A58-C3E2-400A-AB06-73C86F8825B2}" dt="2020-03-18T08:01:10.435" v="770" actId="20577"/>
        <pc:sldMkLst>
          <pc:docMk/>
          <pc:sldMk cId="565740272" sldId="342"/>
        </pc:sldMkLst>
        <pc:spChg chg="mod">
          <ac:chgData name="Peter Marinič" userId="fc3ce95ceeb2cb71" providerId="LiveId" clId="{98B53A58-C3E2-400A-AB06-73C86F8825B2}" dt="2020-03-18T07:41:03.584" v="42" actId="20577"/>
          <ac:spMkLst>
            <pc:docMk/>
            <pc:sldMk cId="565740272" sldId="342"/>
            <ac:spMk id="2" creationId="{00000000-0000-0000-0000-000000000000}"/>
          </ac:spMkLst>
        </pc:spChg>
        <pc:spChg chg="mod">
          <ac:chgData name="Peter Marinič" userId="fc3ce95ceeb2cb71" providerId="LiveId" clId="{98B53A58-C3E2-400A-AB06-73C86F8825B2}" dt="2020-03-18T08:01:10.435" v="770" actId="20577"/>
          <ac:spMkLst>
            <pc:docMk/>
            <pc:sldMk cId="565740272" sldId="342"/>
            <ac:spMk id="3" creationId="{00000000-0000-0000-0000-000000000000}"/>
          </ac:spMkLst>
        </pc:spChg>
      </pc:sldChg>
    </pc:docChg>
  </pc:docChgLst>
  <pc:docChgLst>
    <pc:chgData name="marinic.peter@gmail.com" userId="fc3ce95ceeb2cb71" providerId="LiveId" clId="{BD962D8D-98AA-440D-B52B-DC55924DDCDE}"/>
  </pc:docChgLst>
  <pc:docChgLst>
    <pc:chgData name="Peter Marinič" userId="fc3ce95ceeb2cb71" providerId="LiveId" clId="{235F5037-F5AE-4733-8EC2-8455E9A47059}"/>
    <pc:docChg chg="modSld">
      <pc:chgData name="Peter Marinič" userId="fc3ce95ceeb2cb71" providerId="LiveId" clId="{235F5037-F5AE-4733-8EC2-8455E9A47059}" dt="2018-09-22T09:48:02.791" v="1" actId="20577"/>
      <pc:docMkLst>
        <pc:docMk/>
      </pc:docMkLst>
      <pc:sldChg chg="modSp">
        <pc:chgData name="Peter Marinič" userId="fc3ce95ceeb2cb71" providerId="LiveId" clId="{235F5037-F5AE-4733-8EC2-8455E9A47059}" dt="2018-09-22T09:48:02.791" v="1" actId="20577"/>
        <pc:sldMkLst>
          <pc:docMk/>
          <pc:sldMk cId="1147456105" sldId="313"/>
        </pc:sldMkLst>
        <pc:spChg chg="mod">
          <ac:chgData name="Peter Marinič" userId="fc3ce95ceeb2cb71" providerId="LiveId" clId="{235F5037-F5AE-4733-8EC2-8455E9A47059}" dt="2018-09-22T09:48:02.791" v="1" actId="20577"/>
          <ac:spMkLst>
            <pc:docMk/>
            <pc:sldMk cId="1147456105" sldId="31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Trebuchet MS" panose="020B0603020202020204" pitchFamily="34" charset="0"/>
              </a:rPr>
              <a:t>Ekonomie</a:t>
            </a:r>
            <a:br>
              <a:rPr lang="cs-CZ" sz="4000" b="1" dirty="0">
                <a:latin typeface="Trebuchet MS" panose="020B0603020202020204" pitchFamily="34" charset="0"/>
              </a:rPr>
            </a:br>
            <a:r>
              <a:rPr lang="cs-CZ" sz="4000" b="1" dirty="0">
                <a:latin typeface="Trebuchet MS" panose="020B0603020202020204" pitchFamily="34" charset="0"/>
              </a:rPr>
              <a:t>pro pedagogy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podzim 2019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4628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Měnový kurz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lvl="1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Vývoj měnového kurzu:</a:t>
            </a:r>
          </a:p>
          <a:p>
            <a:pPr marL="342900" lvl="1" indent="-3429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Posilování domácí měny</a:t>
            </a:r>
          </a:p>
          <a:p>
            <a:pPr marL="719138" lvl="1" indent="-342900"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(27,50 CZK = 1 USD </a:t>
            </a:r>
            <a:r>
              <a:rPr lang="cs-CZ" sz="1800" dirty="0">
                <a:latin typeface="Trebuchet MS" panose="020B0603020202020204" pitchFamily="34" charset="0"/>
                <a:cs typeface="Calibri" panose="020F0502020204030204" pitchFamily="34" charset="0"/>
              </a:rPr>
              <a:t>→ 25 CZK = 1 USD / zlevňuje dovoz / posiluje dovozce)</a:t>
            </a:r>
          </a:p>
          <a:p>
            <a:pPr marL="719138" lvl="1" indent="-342900"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Calibri" panose="020F0502020204030204" pitchFamily="34" charset="0"/>
              </a:rPr>
              <a:t>ve volném režimu označujeme </a:t>
            </a:r>
            <a:r>
              <a:rPr lang="cs-CZ" sz="1800" dirty="0" err="1">
                <a:latin typeface="Trebuchet MS" panose="020B0603020202020204" pitchFamily="34" charset="0"/>
                <a:cs typeface="Calibri" panose="020F0502020204030204" pitchFamily="34" charset="0"/>
              </a:rPr>
              <a:t>apreciace</a:t>
            </a:r>
            <a:endParaRPr lang="cs-CZ" sz="1800" dirty="0"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marL="719138" lvl="1" indent="-342900"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Calibri" panose="020F0502020204030204" pitchFamily="34" charset="0"/>
              </a:rPr>
              <a:t>Ve fixním režimu označujeme revalvace</a:t>
            </a:r>
            <a:r>
              <a:rPr lang="cs-CZ" sz="1800" dirty="0">
                <a:latin typeface="Trebuchet MS" panose="020B0603020202020204" pitchFamily="34" charset="0"/>
              </a:rPr>
              <a:t> </a:t>
            </a:r>
          </a:p>
          <a:p>
            <a:pPr marL="342900" lvl="1" indent="-3429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Oslabování domácí měny</a:t>
            </a:r>
          </a:p>
          <a:p>
            <a:pPr marL="719138" lvl="1" indent="-342900"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(25 CZK = 1 USD </a:t>
            </a:r>
            <a:r>
              <a:rPr lang="cs-CZ" sz="1800" dirty="0">
                <a:latin typeface="Trebuchet MS" panose="020B0603020202020204" pitchFamily="34" charset="0"/>
                <a:cs typeface="Calibri" panose="020F0502020204030204" pitchFamily="34" charset="0"/>
              </a:rPr>
              <a:t>→ 27,50 CZK = 1 USD / zlevňuje vývoz / posiluje vývozce)</a:t>
            </a:r>
            <a:r>
              <a:rPr lang="cs-CZ" sz="1800" dirty="0">
                <a:latin typeface="Trebuchet MS" panose="020B0603020202020204" pitchFamily="34" charset="0"/>
              </a:rPr>
              <a:t> </a:t>
            </a:r>
          </a:p>
          <a:p>
            <a:pPr marL="719138" lvl="1" indent="-342900"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Calibri" panose="020F0502020204030204" pitchFamily="34" charset="0"/>
              </a:rPr>
              <a:t>ve volném režimu označujeme depreciace</a:t>
            </a:r>
          </a:p>
          <a:p>
            <a:pPr marL="719138" lvl="1" indent="-342900"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Calibri" panose="020F0502020204030204" pitchFamily="34" charset="0"/>
              </a:rPr>
              <a:t>Ve fixním režimu označujeme devalvace</a:t>
            </a:r>
            <a:r>
              <a:rPr lang="cs-CZ" sz="1800" dirty="0">
                <a:latin typeface="Trebuchet MS" panose="020B0603020202020204" pitchFamily="34" charset="0"/>
              </a:rPr>
              <a:t> 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800" dirty="0">
              <a:latin typeface="Trebuchet MS" panose="020B0603020202020204" pitchFamily="34" charset="0"/>
            </a:endParaRP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1705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1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prostředník ekonomických transakcí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výhodnost obchodu jako prostředníka = efektivita transakcí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barterový obchod vs. obchod prostřednictvím trhu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8300" indent="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Snížení počtu vzájemných vazeb (efektivnější transakce/nižší náklady)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Obrázek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634696"/>
            <a:ext cx="3337503" cy="2093811"/>
          </a:xfrm>
          <a:prstGeom prst="rect">
            <a:avLst/>
          </a:prstGeom>
        </p:spPr>
      </p:pic>
      <p:pic>
        <p:nvPicPr>
          <p:cNvPr id="33" name="Obrázek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6455" y="3631994"/>
            <a:ext cx="2583857" cy="206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93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Mezinárodní obchod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Důvody vedoucí k obchodu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Země spolu navzájem obchodují:                  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získaly produkty, které nemůžou vyrobit ve své vlastní zemi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získaly produkty, které jsou velmi drahé při výrobě v jejich vlastní zemi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zvýšily rozmanitost zboží dostupné v jejich zemi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sestavily dobré vztahy s ostatními zeměmi na způsobu dávat a brát, tzn. dovoz a vývoz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vytvořily pracovní místa výrobou zboží, které se vyváží.</a:t>
            </a: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516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Mezinárodní obchod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Překážky obchodu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Země sledují ochranářské zájmy:                  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chrání svá vlastní odvětví. </a:t>
            </a:r>
            <a:br>
              <a:rPr lang="cs-CZ" sz="2000" dirty="0"/>
            </a:br>
            <a:r>
              <a:rPr lang="cs-CZ" sz="2000" i="1" dirty="0"/>
              <a:t>Odvětví se rozvíjí dlouho a zahrnuje značné investice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omezují dovoz, aby chránily firmy a zaměstnanost. </a:t>
            </a:r>
            <a:br>
              <a:rPr lang="cs-CZ" sz="2000" dirty="0"/>
            </a:br>
            <a:r>
              <a:rPr lang="cs-CZ" sz="2000" dirty="0"/>
              <a:t>Také chrání odvětví, aby zachovaly způsob života. 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obchodní omezení se používají na ochranu nových nebo ’nerozvinutých‘ odvětví.</a:t>
            </a:r>
          </a:p>
          <a:p>
            <a:pPr marL="7112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omezují  vývoz strategického zboží, např. základních zdrojů energie, paliva, materiálu a obranného zboží.</a:t>
            </a: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0765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Mezinárodní obchod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Typy bariér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u="sng" dirty="0">
                <a:latin typeface="Trebuchet MS" panose="020B0603020202020204" pitchFamily="34" charset="0"/>
              </a:rPr>
              <a:t>Dovozní cla (tarify)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457200" lvl="1" indent="0">
              <a:spcBef>
                <a:spcPts val="600"/>
              </a:spcBef>
              <a:buNone/>
            </a:pPr>
            <a:r>
              <a:rPr lang="cs-CZ" sz="1800" i="1" dirty="0">
                <a:latin typeface="Trebuchet MS" panose="020B0603020202020204" pitchFamily="34" charset="0"/>
              </a:rPr>
              <a:t>Dovozní clo je daň. Cena zdaněné komodity bude vyšší uvnitř zdaňované země - plnou částkou cla plus dopravní náklady - než na světovém trhu. 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u="sng" dirty="0">
                <a:latin typeface="Trebuchet MS" panose="020B0603020202020204" pitchFamily="34" charset="0"/>
              </a:rPr>
              <a:t>Dotace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cs-CZ" sz="1800" i="1" dirty="0">
                <a:latin typeface="Trebuchet MS" panose="020B0603020202020204" pitchFamily="34" charset="0"/>
              </a:rPr>
              <a:t>Dotace je opakem dovozní daně. Stát může dotovat domácí výrobce tím, že jim poskytuje sumu peněz podle toho jak mnoho vyrábí. To dává domácím výrobkům výhodu v konkurenci s dovozem.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u="sng" dirty="0">
                <a:latin typeface="Trebuchet MS" panose="020B0603020202020204" pitchFamily="34" charset="0"/>
              </a:rPr>
              <a:t>Kvóty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cs-CZ" sz="1800" i="1" dirty="0">
                <a:latin typeface="Trebuchet MS" panose="020B0603020202020204" pitchFamily="34" charset="0"/>
              </a:rPr>
              <a:t>Dovozní kvóta ustanovuje max. množství - ne cenu - komodity, která může být dovážena během daného období. Např. EU uvalila kvóty na dovoz japonských automobilů.</a:t>
            </a: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034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Absolutní výhoda vs. Komparativní výhoda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Absolutní výhoda</a:t>
            </a:r>
            <a:r>
              <a:rPr lang="cs-CZ" sz="2000" u="sng" dirty="0">
                <a:latin typeface="Trebuchet MS" panose="020B0603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</a:rPr>
              <a:t>představuje v ekonomii schopnost strany (jednotlivce, firmy či státu) produkovat více zboží či služeb za použití stejného množství zdrojů jako strana konkurenční.</a:t>
            </a:r>
            <a:r>
              <a:rPr lang="cs-CZ" sz="2000" baseline="30000" dirty="0">
                <a:latin typeface="Trebuchet MS" panose="020B0603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</a:rPr>
              <a:t>Jde tedy o schopnost produkovat zboží či služby efektivněji. </a:t>
            </a:r>
          </a:p>
          <a:p>
            <a:pPr marL="0" indent="0"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Komparativní výhoda</a:t>
            </a:r>
            <a:r>
              <a:rPr lang="cs-CZ" sz="2000" u="sng" dirty="0">
                <a:latin typeface="Trebuchet MS" panose="020B0603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</a:rPr>
              <a:t>při výrobě určitého zboží znamená, že subjekt při výrobě tohoto zboží musí obětovat méně jiného zboží než druhý subjekt.</a:t>
            </a:r>
          </a:p>
          <a:p>
            <a:pPr marL="0" indent="0">
              <a:buNone/>
            </a:pPr>
            <a:endParaRPr lang="cs-CZ" sz="1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Trebuchet MS" panose="020B0603020202020204" pitchFamily="34" charset="0"/>
              </a:rPr>
              <a:t>Předpokládáme dvě země (</a:t>
            </a:r>
            <a:r>
              <a:rPr lang="cs-CZ" sz="1800" b="1" dirty="0">
                <a:latin typeface="Trebuchet MS" panose="020B0603020202020204" pitchFamily="34" charset="0"/>
              </a:rPr>
              <a:t>X</a:t>
            </a:r>
            <a:r>
              <a:rPr lang="cs-CZ" sz="1800" dirty="0">
                <a:latin typeface="Trebuchet MS" panose="020B0603020202020204" pitchFamily="34" charset="0"/>
              </a:rPr>
              <a:t> a </a:t>
            </a:r>
            <a:r>
              <a:rPr lang="cs-CZ" sz="1800" b="1" dirty="0">
                <a:latin typeface="Trebuchet MS" panose="020B0603020202020204" pitchFamily="34" charset="0"/>
              </a:rPr>
              <a:t>Y</a:t>
            </a:r>
            <a:r>
              <a:rPr lang="cs-CZ" sz="1800" dirty="0">
                <a:latin typeface="Trebuchet MS" panose="020B0603020202020204" pitchFamily="34" charset="0"/>
              </a:rPr>
              <a:t>), které mají stejné množství pracovníků (resp. výrobních zdrojů), ale různou úroveň produktivity (např. lepší technické vybavení nebo vzdělanější pracovníky).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Země </a:t>
            </a:r>
            <a:r>
              <a:rPr lang="cs-CZ" sz="1800" i="1" dirty="0">
                <a:latin typeface="Trebuchet MS" panose="020B0603020202020204" pitchFamily="34" charset="0"/>
              </a:rPr>
              <a:t>X</a:t>
            </a:r>
            <a:r>
              <a:rPr lang="cs-CZ" sz="1800" dirty="0">
                <a:latin typeface="Trebuchet MS" panose="020B0603020202020204" pitchFamily="34" charset="0"/>
              </a:rPr>
              <a:t> je schopná za měsíc vyrobit buď 24 kusů výrobku </a:t>
            </a:r>
            <a:r>
              <a:rPr lang="cs-CZ" sz="1800" i="1" dirty="0">
                <a:latin typeface="Trebuchet MS" panose="020B0603020202020204" pitchFamily="34" charset="0"/>
              </a:rPr>
              <a:t>A</a:t>
            </a:r>
            <a:r>
              <a:rPr lang="cs-CZ" sz="1800" dirty="0">
                <a:latin typeface="Trebuchet MS" panose="020B0603020202020204" pitchFamily="34" charset="0"/>
              </a:rPr>
              <a:t>, nebo 24 kusů výrobku </a:t>
            </a:r>
            <a:r>
              <a:rPr lang="cs-CZ" sz="1800" i="1" dirty="0">
                <a:latin typeface="Trebuchet MS" panose="020B0603020202020204" pitchFamily="34" charset="0"/>
              </a:rPr>
              <a:t>B</a:t>
            </a:r>
            <a:r>
              <a:rPr lang="cs-CZ" sz="1800" dirty="0">
                <a:latin typeface="Trebuchet MS" panose="020B0603020202020204" pitchFamily="34" charset="0"/>
              </a:rPr>
              <a:t>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Země </a:t>
            </a:r>
            <a:r>
              <a:rPr lang="cs-CZ" sz="1800" i="1" dirty="0">
                <a:latin typeface="Trebuchet MS" panose="020B0603020202020204" pitchFamily="34" charset="0"/>
              </a:rPr>
              <a:t>Y</a:t>
            </a:r>
            <a:r>
              <a:rPr lang="cs-CZ" sz="1800" dirty="0">
                <a:latin typeface="Trebuchet MS" panose="020B0603020202020204" pitchFamily="34" charset="0"/>
              </a:rPr>
              <a:t> je schopná za měsíc vyrobit buď 12 kusů výrobku </a:t>
            </a:r>
            <a:r>
              <a:rPr lang="cs-CZ" sz="1800" i="1" dirty="0">
                <a:latin typeface="Trebuchet MS" panose="020B0603020202020204" pitchFamily="34" charset="0"/>
              </a:rPr>
              <a:t>A</a:t>
            </a:r>
            <a:r>
              <a:rPr lang="cs-CZ" sz="1800" dirty="0">
                <a:latin typeface="Trebuchet MS" panose="020B0603020202020204" pitchFamily="34" charset="0"/>
              </a:rPr>
              <a:t>, nebo 6 kusů výrobku </a:t>
            </a:r>
            <a:r>
              <a:rPr lang="cs-CZ" sz="1800" i="1" dirty="0">
                <a:latin typeface="Trebuchet MS" panose="020B0603020202020204" pitchFamily="34" charset="0"/>
              </a:rPr>
              <a:t>B</a:t>
            </a:r>
            <a:r>
              <a:rPr lang="cs-CZ" sz="1800" dirty="0">
                <a:latin typeface="Trebuchet MS" panose="020B0603020202020204" pitchFamily="34" charset="0"/>
              </a:rPr>
              <a:t>.</a:t>
            </a:r>
          </a:p>
          <a:p>
            <a:pPr marL="0" indent="0">
              <a:buNone/>
            </a:pPr>
            <a:endParaRPr lang="cs-CZ" sz="1800" i="1" dirty="0">
              <a:latin typeface="Trebuchet MS" panose="020B0603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4230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251520" y="5032942"/>
            <a:ext cx="8640960" cy="1564410"/>
          </a:xfrm>
        </p:spPr>
        <p:txBody>
          <a:bodyPr>
            <a:normAutofit fontScale="92500" lnSpcReduction="10000"/>
          </a:bodyPr>
          <a:lstStyle/>
          <a:p>
            <a:pPr marL="185738" indent="-185738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Země </a:t>
            </a:r>
            <a:r>
              <a:rPr lang="cs-CZ" sz="1800" i="1" dirty="0">
                <a:latin typeface="Trebuchet MS" panose="020B0603020202020204" pitchFamily="34" charset="0"/>
              </a:rPr>
              <a:t>X</a:t>
            </a:r>
            <a:r>
              <a:rPr lang="cs-CZ" sz="1800" dirty="0">
                <a:latin typeface="Trebuchet MS" panose="020B0603020202020204" pitchFamily="34" charset="0"/>
              </a:rPr>
              <a:t> je tedy schopná vyrobit více množství obou výrobků než země </a:t>
            </a:r>
            <a:r>
              <a:rPr lang="cs-CZ" sz="1800" i="1" dirty="0">
                <a:latin typeface="Trebuchet MS" panose="020B0603020202020204" pitchFamily="34" charset="0"/>
              </a:rPr>
              <a:t>Y</a:t>
            </a:r>
            <a:r>
              <a:rPr lang="cs-CZ" sz="1800" dirty="0">
                <a:latin typeface="Trebuchet MS" panose="020B0603020202020204" pitchFamily="34" charset="0"/>
              </a:rPr>
              <a:t>, má absolutní výhodu jak u výrobku </a:t>
            </a:r>
            <a:r>
              <a:rPr lang="cs-CZ" sz="1800" i="1" dirty="0">
                <a:latin typeface="Trebuchet MS" panose="020B0603020202020204" pitchFamily="34" charset="0"/>
              </a:rPr>
              <a:t>A</a:t>
            </a:r>
            <a:r>
              <a:rPr lang="cs-CZ" sz="1800" dirty="0">
                <a:latin typeface="Trebuchet MS" panose="020B0603020202020204" pitchFamily="34" charset="0"/>
              </a:rPr>
              <a:t>, tak i u výrobku </a:t>
            </a:r>
            <a:r>
              <a:rPr lang="cs-CZ" sz="1800" i="1" dirty="0">
                <a:latin typeface="Trebuchet MS" panose="020B0603020202020204" pitchFamily="34" charset="0"/>
              </a:rPr>
              <a:t>B</a:t>
            </a:r>
            <a:r>
              <a:rPr lang="cs-CZ" sz="1800" dirty="0">
                <a:latin typeface="Trebuchet MS" panose="020B0603020202020204" pitchFamily="34" charset="0"/>
              </a:rPr>
              <a:t>.</a:t>
            </a:r>
          </a:p>
          <a:p>
            <a:pPr marL="185738" indent="-185738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Pro obě země bude výhodné, když se země </a:t>
            </a:r>
            <a:r>
              <a:rPr lang="cs-CZ" sz="1800" i="1" dirty="0">
                <a:latin typeface="Trebuchet MS" panose="020B0603020202020204" pitchFamily="34" charset="0"/>
              </a:rPr>
              <a:t>X</a:t>
            </a:r>
            <a:r>
              <a:rPr lang="cs-CZ" sz="1800" dirty="0">
                <a:latin typeface="Trebuchet MS" panose="020B0603020202020204" pitchFamily="34" charset="0"/>
              </a:rPr>
              <a:t> specializuje na výrobek </a:t>
            </a:r>
            <a:r>
              <a:rPr lang="cs-CZ" sz="1800" i="1" dirty="0">
                <a:latin typeface="Trebuchet MS" panose="020B0603020202020204" pitchFamily="34" charset="0"/>
              </a:rPr>
              <a:t>B</a:t>
            </a:r>
            <a:r>
              <a:rPr lang="cs-CZ" sz="1800" dirty="0">
                <a:latin typeface="Trebuchet MS" panose="020B0603020202020204" pitchFamily="34" charset="0"/>
              </a:rPr>
              <a:t>, protože její náklady obětovaných příležitostí (1 A) jsou nižší než náklady obětovaných příležitostí v zemi </a:t>
            </a:r>
            <a:r>
              <a:rPr lang="cs-CZ" sz="1800" i="1" dirty="0">
                <a:latin typeface="Trebuchet MS" panose="020B0603020202020204" pitchFamily="34" charset="0"/>
              </a:rPr>
              <a:t>Y</a:t>
            </a:r>
            <a:r>
              <a:rPr lang="cs-CZ" sz="1800" dirty="0">
                <a:latin typeface="Trebuchet MS" panose="020B0603020202020204" pitchFamily="34" charset="0"/>
              </a:rPr>
              <a:t> (2 A). A naopak: země </a:t>
            </a:r>
            <a:r>
              <a:rPr lang="cs-CZ" sz="1800" i="1" dirty="0">
                <a:latin typeface="Trebuchet MS" panose="020B0603020202020204" pitchFamily="34" charset="0"/>
              </a:rPr>
              <a:t>Y</a:t>
            </a:r>
            <a:r>
              <a:rPr lang="cs-CZ" sz="1800" dirty="0">
                <a:latin typeface="Trebuchet MS" panose="020B0603020202020204" pitchFamily="34" charset="0"/>
              </a:rPr>
              <a:t> se bude specializovat na výrobek </a:t>
            </a:r>
            <a:r>
              <a:rPr lang="cs-CZ" sz="1800" i="1" dirty="0">
                <a:latin typeface="Trebuchet MS" panose="020B0603020202020204" pitchFamily="34" charset="0"/>
              </a:rPr>
              <a:t>A</a:t>
            </a:r>
            <a:r>
              <a:rPr lang="cs-CZ" sz="1800" dirty="0">
                <a:latin typeface="Trebuchet MS" panose="020B0603020202020204" pitchFamily="34" charset="0"/>
              </a:rPr>
              <a:t>, neboť její alternativní náklady (1/2 B) jsou nižší než alternativní náklady země </a:t>
            </a:r>
            <a:r>
              <a:rPr lang="cs-CZ" sz="1800" i="1" dirty="0">
                <a:latin typeface="Trebuchet MS" panose="020B0603020202020204" pitchFamily="34" charset="0"/>
              </a:rPr>
              <a:t>X</a:t>
            </a:r>
            <a:r>
              <a:rPr lang="cs-CZ" sz="1800" dirty="0">
                <a:latin typeface="Trebuchet MS" panose="020B0603020202020204" pitchFamily="34" charset="0"/>
              </a:rPr>
              <a:t> (1 B).</a:t>
            </a:r>
            <a:endParaRPr lang="cs-CZ" sz="1800" i="1" dirty="0">
              <a:latin typeface="Trebuchet MS" panose="020B0603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30362" y="2217385"/>
            <a:ext cx="1572996" cy="812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2703358" y="2217385"/>
            <a:ext cx="1572996" cy="812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Výrobek A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4276354" y="2217385"/>
            <a:ext cx="1572996" cy="812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Výrobek B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130362" y="3029647"/>
            <a:ext cx="1572996" cy="812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Země X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2703358" y="3029647"/>
            <a:ext cx="1572996" cy="812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24 kusů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4276354" y="3029647"/>
            <a:ext cx="1572996" cy="812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24 kusů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1130362" y="3841909"/>
            <a:ext cx="1572996" cy="812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Země Y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703358" y="3841909"/>
            <a:ext cx="1572996" cy="812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12 kusů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276354" y="3841909"/>
            <a:ext cx="1572996" cy="812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6 kusů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Nadpis 1">
            <a:extLst>
              <a:ext uri="{FF2B5EF4-FFF2-40B4-BE49-F238E27FC236}">
                <a16:creationId xmlns:a16="http://schemas.microsoft.com/office/drawing/2014/main" id="{E60EAB53-2147-4572-97D9-34D4D456A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Absolutní výhoda vs. Komparativní výhoda</a:t>
            </a:r>
          </a:p>
        </p:txBody>
      </p:sp>
    </p:spTree>
    <p:extLst>
      <p:ext uri="{BB962C8B-B14F-4D97-AF65-F5344CB8AC3E}">
        <p14:creationId xmlns:p14="http://schemas.microsoft.com/office/powerpoint/2010/main" val="2995551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Platební bilance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17465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soubor účetních bilancí zachycujících toky mezinárodního obchodu</a:t>
            </a:r>
          </a:p>
          <a:p>
            <a:pPr marL="0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b="1" u="sng" dirty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Struktura platební bilance:</a:t>
            </a:r>
          </a:p>
          <a:p>
            <a:pPr marL="174625" indent="-1746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Běžný účet</a:t>
            </a:r>
          </a:p>
          <a:p>
            <a:pPr marL="450850" indent="-25558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</a:rPr>
              <a:t>Obchodní bilance = export a import tovarů</a:t>
            </a:r>
          </a:p>
          <a:p>
            <a:pPr marL="450850" indent="-25558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</a:rPr>
              <a:t>Bilance služeb = export a import služeb</a:t>
            </a:r>
          </a:p>
          <a:p>
            <a:pPr marL="450850" indent="-25558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</a:rPr>
              <a:t>Bilance výnosů = inkaso při půjčkách a investicích</a:t>
            </a:r>
          </a:p>
          <a:p>
            <a:pPr marL="450850" indent="-25558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</a:rPr>
              <a:t>Bilance transferů = oficiální a soukromé dary, platby mezinárodních organizací</a:t>
            </a:r>
          </a:p>
          <a:p>
            <a:pPr marL="174625" indent="-1746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Kapitálový účet</a:t>
            </a:r>
          </a:p>
          <a:p>
            <a:pPr marL="450850" indent="-25558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</a:rPr>
              <a:t>Tok krátkodobého kapitálu = pohyb finančních aktiv se splatnosti méně než rok</a:t>
            </a:r>
          </a:p>
          <a:p>
            <a:pPr marL="450850" indent="-25558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</a:rPr>
              <a:t>Přímé investice =  umožňují kontrolu zahraniční firmou</a:t>
            </a:r>
          </a:p>
          <a:p>
            <a:pPr marL="450850" indent="-25558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</a:rPr>
              <a:t>Portfoliové investice = investice do portfolia cenných papírů s cílem získání výnosů</a:t>
            </a:r>
          </a:p>
          <a:p>
            <a:pPr marL="174625" indent="-1746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Změna rezerv </a:t>
            </a: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5740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Měnový kurz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Měnový kurz je cena domácí měny vyjádřená v jednotkách cizí měny.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27,50 CZK = 1 USD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Režim měnových kurzů: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b="1" dirty="0">
                <a:latin typeface="Trebuchet MS" panose="020B0603020202020204" pitchFamily="34" charset="0"/>
              </a:rPr>
              <a:t>Režim fixních měnových kurzů</a:t>
            </a:r>
            <a:br>
              <a:rPr lang="cs-CZ" sz="1800" dirty="0">
                <a:latin typeface="Trebuchet MS" panose="020B0603020202020204" pitchFamily="34" charset="0"/>
              </a:rPr>
            </a:br>
            <a:r>
              <a:rPr lang="cs-CZ" sz="1800" i="1" dirty="0">
                <a:latin typeface="Trebuchet MS" panose="020B0603020202020204" pitchFamily="34" charset="0"/>
              </a:rPr>
              <a:t>(centrální banka stanovuje přesný poměr měn a zavazuje se k jejich směně)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b="1" dirty="0">
                <a:latin typeface="Trebuchet MS" panose="020B0603020202020204" pitchFamily="34" charset="0"/>
              </a:rPr>
              <a:t>Režim volně pohyblivého měnového kurzu </a:t>
            </a:r>
            <a:r>
              <a:rPr lang="cs-CZ" sz="1800" b="1" i="1" dirty="0">
                <a:latin typeface="Trebuchet MS" panose="020B0603020202020204" pitchFamily="34" charset="0"/>
              </a:rPr>
              <a:t>(</a:t>
            </a:r>
            <a:r>
              <a:rPr lang="cs-CZ" sz="1800" b="1" i="1" dirty="0" err="1">
                <a:latin typeface="Trebuchet MS" panose="020B0603020202020204" pitchFamily="34" charset="0"/>
              </a:rPr>
              <a:t>floating</a:t>
            </a:r>
            <a:r>
              <a:rPr lang="cs-CZ" sz="1800" b="1" i="1" dirty="0">
                <a:latin typeface="Trebuchet MS" panose="020B0603020202020204" pitchFamily="34" charset="0"/>
              </a:rPr>
              <a:t>)</a:t>
            </a:r>
            <a:br>
              <a:rPr lang="cs-CZ" sz="1800" i="1" dirty="0">
                <a:latin typeface="Trebuchet MS" panose="020B0603020202020204" pitchFamily="34" charset="0"/>
              </a:rPr>
            </a:br>
            <a:r>
              <a:rPr lang="cs-CZ" sz="1800" i="1" dirty="0">
                <a:latin typeface="Trebuchet MS" panose="020B0603020202020204" pitchFamily="34" charset="0"/>
              </a:rPr>
              <a:t>(centrální banka ponechává vývoj měnového kurzu čistě na vývoji trhu)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b="1" dirty="0">
                <a:latin typeface="Trebuchet MS" panose="020B0603020202020204" pitchFamily="34" charset="0"/>
              </a:rPr>
              <a:t>Režim kurzu volně pohyblivého v stanoveném pásmu </a:t>
            </a:r>
            <a:r>
              <a:rPr lang="cs-CZ" sz="1800" b="1" i="1" dirty="0">
                <a:latin typeface="Trebuchet MS" panose="020B0603020202020204" pitchFamily="34" charset="0"/>
              </a:rPr>
              <a:t>(řízený </a:t>
            </a:r>
            <a:r>
              <a:rPr lang="cs-CZ" sz="1800" b="1" i="1" dirty="0" err="1">
                <a:latin typeface="Trebuchet MS" panose="020B0603020202020204" pitchFamily="34" charset="0"/>
              </a:rPr>
              <a:t>floating</a:t>
            </a:r>
            <a:r>
              <a:rPr lang="cs-CZ" sz="1800" b="1" i="1" dirty="0">
                <a:latin typeface="Trebuchet MS" panose="020B0603020202020204" pitchFamily="34" charset="0"/>
              </a:rPr>
              <a:t>)</a:t>
            </a:r>
            <a:br>
              <a:rPr lang="cs-CZ" sz="2000" i="1" dirty="0">
                <a:latin typeface="Trebuchet MS" panose="020B0603020202020204" pitchFamily="34" charset="0"/>
              </a:rPr>
            </a:br>
            <a:r>
              <a:rPr lang="cs-CZ" sz="1800" i="1" dirty="0">
                <a:latin typeface="Trebuchet MS" panose="020B0603020202020204" pitchFamily="34" charset="0"/>
              </a:rPr>
              <a:t>(centrální banka stanovuje pásmo, v kterém neintervenuje a měnový kurz je volně ovlivňován trhem, avšak pokud měnový kurz vybočuje ze stanoveného pásma, pak na trhu intervenuje a tím dosáhne úpravy měnového kurzu)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i="1" dirty="0">
              <a:latin typeface="Trebuchet MS" panose="020B0603020202020204" pitchFamily="34" charset="0"/>
            </a:endParaRP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5230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811</Words>
  <Application>Microsoft Office PowerPoint</Application>
  <PresentationFormat>Předvádění na obrazovce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Motiv sady Office</vt:lpstr>
      <vt:lpstr>Ekonomie pro pedagogy 1</vt:lpstr>
      <vt:lpstr>Obchod</vt:lpstr>
      <vt:lpstr>Mezinárodní obchod</vt:lpstr>
      <vt:lpstr>Mezinárodní obchod</vt:lpstr>
      <vt:lpstr>Mezinárodní obchod</vt:lpstr>
      <vt:lpstr>Absolutní výhoda vs. Komparativní výhoda</vt:lpstr>
      <vt:lpstr>Absolutní výhoda vs. Komparativní výhoda</vt:lpstr>
      <vt:lpstr>Platební bilance</vt:lpstr>
      <vt:lpstr>Měnový kurz</vt:lpstr>
      <vt:lpstr>Měnový kurz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57</cp:revision>
  <dcterms:created xsi:type="dcterms:W3CDTF">2016-09-26T09:14:21Z</dcterms:created>
  <dcterms:modified xsi:type="dcterms:W3CDTF">2020-03-18T08:01:14Z</dcterms:modified>
</cp:coreProperties>
</file>