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298" r:id="rId3"/>
    <p:sldId id="319" r:id="rId4"/>
    <p:sldId id="316" r:id="rId5"/>
    <p:sldId id="315" r:id="rId6"/>
    <p:sldId id="321" r:id="rId7"/>
    <p:sldId id="322" r:id="rId8"/>
    <p:sldId id="320" r:id="rId9"/>
    <p:sldId id="332" r:id="rId10"/>
    <p:sldId id="333" r:id="rId11"/>
    <p:sldId id="334" r:id="rId12"/>
    <p:sldId id="335" r:id="rId13"/>
    <p:sldId id="336" r:id="rId14"/>
    <p:sldId id="330" r:id="rId15"/>
    <p:sldId id="337" r:id="rId16"/>
    <p:sldId id="338" r:id="rId17"/>
    <p:sldId id="314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605858-F996-4212-AC3D-723B5A35F4EF}" v="22" dt="2020-03-18T12:03:04.2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672" autoAdjust="0"/>
    <p:restoredTop sz="94660"/>
  </p:normalViewPr>
  <p:slideViewPr>
    <p:cSldViewPr>
      <p:cViewPr varScale="1">
        <p:scale>
          <a:sx n="62" d="100"/>
          <a:sy n="62" d="100"/>
        </p:scale>
        <p:origin x="78" y="11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Marinič" userId="fc3ce95ceeb2cb71" providerId="LiveId" clId="{62605858-F996-4212-AC3D-723B5A35F4EF}"/>
    <pc:docChg chg="undo redo custSel addSld delSld modSld sldOrd">
      <pc:chgData name="Peter Marinič" userId="fc3ce95ceeb2cb71" providerId="LiveId" clId="{62605858-F996-4212-AC3D-723B5A35F4EF}" dt="2020-03-18T12:15:21.956" v="6320" actId="20577"/>
      <pc:docMkLst>
        <pc:docMk/>
      </pc:docMkLst>
      <pc:sldChg chg="addSp delSp modSp">
        <pc:chgData name="Peter Marinič" userId="fc3ce95ceeb2cb71" providerId="LiveId" clId="{62605858-F996-4212-AC3D-723B5A35F4EF}" dt="2020-03-18T09:46:30.835" v="503" actId="27636"/>
        <pc:sldMkLst>
          <pc:docMk/>
          <pc:sldMk cId="3414205415" sldId="298"/>
        </pc:sldMkLst>
        <pc:spChg chg="mod">
          <ac:chgData name="Peter Marinič" userId="fc3ce95ceeb2cb71" providerId="LiveId" clId="{62605858-F996-4212-AC3D-723B5A35F4EF}" dt="2020-03-18T09:45:42.071" v="497" actId="1076"/>
          <ac:spMkLst>
            <pc:docMk/>
            <pc:sldMk cId="3414205415" sldId="298"/>
            <ac:spMk id="7" creationId="{00000000-0000-0000-0000-000000000000}"/>
          </ac:spMkLst>
        </pc:spChg>
        <pc:spChg chg="mod">
          <ac:chgData name="Peter Marinič" userId="fc3ce95ceeb2cb71" providerId="LiveId" clId="{62605858-F996-4212-AC3D-723B5A35F4EF}" dt="2020-03-18T09:46:30.835" v="503" actId="27636"/>
          <ac:spMkLst>
            <pc:docMk/>
            <pc:sldMk cId="3414205415" sldId="298"/>
            <ac:spMk id="8" creationId="{00000000-0000-0000-0000-000000000000}"/>
          </ac:spMkLst>
        </pc:spChg>
        <pc:spChg chg="del">
          <ac:chgData name="Peter Marinič" userId="fc3ce95ceeb2cb71" providerId="LiveId" clId="{62605858-F996-4212-AC3D-723B5A35F4EF}" dt="2020-03-18T08:12:20.951" v="3" actId="478"/>
          <ac:spMkLst>
            <pc:docMk/>
            <pc:sldMk cId="3414205415" sldId="298"/>
            <ac:spMk id="9" creationId="{45483CCC-2AE4-490A-8E10-542FD2E535D0}"/>
          </ac:spMkLst>
        </pc:spChg>
        <pc:picChg chg="add mod ord">
          <ac:chgData name="Peter Marinič" userId="fc3ce95ceeb2cb71" providerId="LiveId" clId="{62605858-F996-4212-AC3D-723B5A35F4EF}" dt="2020-03-18T09:27:09.164" v="435" actId="1076"/>
          <ac:picMkLst>
            <pc:docMk/>
            <pc:sldMk cId="3414205415" sldId="298"/>
            <ac:picMk id="2" creationId="{92CA43A4-1165-46F2-85D8-406EEBF281B8}"/>
          </ac:picMkLst>
        </pc:picChg>
      </pc:sldChg>
      <pc:sldChg chg="delSp modSp">
        <pc:chgData name="Peter Marinič" userId="fc3ce95ceeb2cb71" providerId="LiveId" clId="{62605858-F996-4212-AC3D-723B5A35F4EF}" dt="2020-03-18T10:15:40.081" v="1073" actId="20577"/>
        <pc:sldMkLst>
          <pc:docMk/>
          <pc:sldMk cId="263810413" sldId="315"/>
        </pc:sldMkLst>
        <pc:spChg chg="mod">
          <ac:chgData name="Peter Marinič" userId="fc3ce95ceeb2cb71" providerId="LiveId" clId="{62605858-F996-4212-AC3D-723B5A35F4EF}" dt="2020-03-18T10:15:40.081" v="1073" actId="20577"/>
          <ac:spMkLst>
            <pc:docMk/>
            <pc:sldMk cId="263810413" sldId="315"/>
            <ac:spMk id="3" creationId="{00000000-0000-0000-0000-000000000000}"/>
          </ac:spMkLst>
        </pc:spChg>
        <pc:spChg chg="del">
          <ac:chgData name="Peter Marinič" userId="fc3ce95ceeb2cb71" providerId="LiveId" clId="{62605858-F996-4212-AC3D-723B5A35F4EF}" dt="2020-03-18T08:12:32.080" v="6" actId="478"/>
          <ac:spMkLst>
            <pc:docMk/>
            <pc:sldMk cId="263810413" sldId="315"/>
            <ac:spMk id="6" creationId="{45483CCC-2AE4-490A-8E10-542FD2E535D0}"/>
          </ac:spMkLst>
        </pc:spChg>
      </pc:sldChg>
      <pc:sldChg chg="delSp modSp">
        <pc:chgData name="Peter Marinič" userId="fc3ce95ceeb2cb71" providerId="LiveId" clId="{62605858-F996-4212-AC3D-723B5A35F4EF}" dt="2020-03-18T10:15:29.936" v="1070" actId="14100"/>
        <pc:sldMkLst>
          <pc:docMk/>
          <pc:sldMk cId="945876677" sldId="316"/>
        </pc:sldMkLst>
        <pc:spChg chg="mod">
          <ac:chgData name="Peter Marinič" userId="fc3ce95ceeb2cb71" providerId="LiveId" clId="{62605858-F996-4212-AC3D-723B5A35F4EF}" dt="2020-03-18T10:15:29.936" v="1070" actId="14100"/>
          <ac:spMkLst>
            <pc:docMk/>
            <pc:sldMk cId="945876677" sldId="316"/>
            <ac:spMk id="3" creationId="{00000000-0000-0000-0000-000000000000}"/>
          </ac:spMkLst>
        </pc:spChg>
        <pc:spChg chg="del">
          <ac:chgData name="Peter Marinič" userId="fc3ce95ceeb2cb71" providerId="LiveId" clId="{62605858-F996-4212-AC3D-723B5A35F4EF}" dt="2020-03-18T08:12:28.808" v="5" actId="478"/>
          <ac:spMkLst>
            <pc:docMk/>
            <pc:sldMk cId="945876677" sldId="316"/>
            <ac:spMk id="6" creationId="{45483CCC-2AE4-490A-8E10-542FD2E535D0}"/>
          </ac:spMkLst>
        </pc:spChg>
      </pc:sldChg>
      <pc:sldChg chg="delSp del">
        <pc:chgData name="Peter Marinič" userId="fc3ce95ceeb2cb71" providerId="LiveId" clId="{62605858-F996-4212-AC3D-723B5A35F4EF}" dt="2020-03-18T09:42:55.840" v="453" actId="47"/>
        <pc:sldMkLst>
          <pc:docMk/>
          <pc:sldMk cId="135889375" sldId="317"/>
        </pc:sldMkLst>
        <pc:spChg chg="del">
          <ac:chgData name="Peter Marinič" userId="fc3ce95ceeb2cb71" providerId="LiveId" clId="{62605858-F996-4212-AC3D-723B5A35F4EF}" dt="2020-03-18T08:12:39.360" v="7" actId="478"/>
          <ac:spMkLst>
            <pc:docMk/>
            <pc:sldMk cId="135889375" sldId="317"/>
            <ac:spMk id="6" creationId="{45483CCC-2AE4-490A-8E10-542FD2E535D0}"/>
          </ac:spMkLst>
        </pc:spChg>
      </pc:sldChg>
      <pc:sldChg chg="delSp del">
        <pc:chgData name="Peter Marinič" userId="fc3ce95ceeb2cb71" providerId="LiveId" clId="{62605858-F996-4212-AC3D-723B5A35F4EF}" dt="2020-03-18T09:41:29.835" v="444" actId="47"/>
        <pc:sldMkLst>
          <pc:docMk/>
          <pc:sldMk cId="4171865103" sldId="318"/>
        </pc:sldMkLst>
        <pc:spChg chg="del">
          <ac:chgData name="Peter Marinič" userId="fc3ce95ceeb2cb71" providerId="LiveId" clId="{62605858-F996-4212-AC3D-723B5A35F4EF}" dt="2020-03-18T08:12:41.546" v="8" actId="478"/>
          <ac:spMkLst>
            <pc:docMk/>
            <pc:sldMk cId="4171865103" sldId="318"/>
            <ac:spMk id="6" creationId="{45483CCC-2AE4-490A-8E10-542FD2E535D0}"/>
          </ac:spMkLst>
        </pc:spChg>
      </pc:sldChg>
      <pc:sldChg chg="delSp modSp">
        <pc:chgData name="Peter Marinič" userId="fc3ce95ceeb2cb71" providerId="LiveId" clId="{62605858-F996-4212-AC3D-723B5A35F4EF}" dt="2020-03-18T10:15:23.336" v="1069" actId="14100"/>
        <pc:sldMkLst>
          <pc:docMk/>
          <pc:sldMk cId="1560909529" sldId="319"/>
        </pc:sldMkLst>
        <pc:spChg chg="mod">
          <ac:chgData name="Peter Marinič" userId="fc3ce95ceeb2cb71" providerId="LiveId" clId="{62605858-F996-4212-AC3D-723B5A35F4EF}" dt="2020-03-18T09:46:05.592" v="499" actId="1076"/>
          <ac:spMkLst>
            <pc:docMk/>
            <pc:sldMk cId="1560909529" sldId="319"/>
            <ac:spMk id="7" creationId="{00000000-0000-0000-0000-000000000000}"/>
          </ac:spMkLst>
        </pc:spChg>
        <pc:spChg chg="mod">
          <ac:chgData name="Peter Marinič" userId="fc3ce95ceeb2cb71" providerId="LiveId" clId="{62605858-F996-4212-AC3D-723B5A35F4EF}" dt="2020-03-18T10:15:23.336" v="1069" actId="14100"/>
          <ac:spMkLst>
            <pc:docMk/>
            <pc:sldMk cId="1560909529" sldId="319"/>
            <ac:spMk id="8" creationId="{00000000-0000-0000-0000-000000000000}"/>
          </ac:spMkLst>
        </pc:spChg>
        <pc:spChg chg="del">
          <ac:chgData name="Peter Marinič" userId="fc3ce95ceeb2cb71" providerId="LiveId" clId="{62605858-F996-4212-AC3D-723B5A35F4EF}" dt="2020-03-18T08:12:23.295" v="4" actId="478"/>
          <ac:spMkLst>
            <pc:docMk/>
            <pc:sldMk cId="1560909529" sldId="319"/>
            <ac:spMk id="9" creationId="{45483CCC-2AE4-490A-8E10-542FD2E535D0}"/>
          </ac:spMkLst>
        </pc:spChg>
      </pc:sldChg>
      <pc:sldChg chg="delSp modSp ord">
        <pc:chgData name="Peter Marinič" userId="fc3ce95ceeb2cb71" providerId="LiveId" clId="{62605858-F996-4212-AC3D-723B5A35F4EF}" dt="2020-03-18T09:56:00.883" v="736" actId="115"/>
        <pc:sldMkLst>
          <pc:docMk/>
          <pc:sldMk cId="3120626293" sldId="320"/>
        </pc:sldMkLst>
        <pc:spChg chg="mod">
          <ac:chgData name="Peter Marinič" userId="fc3ce95ceeb2cb71" providerId="LiveId" clId="{62605858-F996-4212-AC3D-723B5A35F4EF}" dt="2020-03-18T09:56:00.883" v="736" actId="115"/>
          <ac:spMkLst>
            <pc:docMk/>
            <pc:sldMk cId="3120626293" sldId="320"/>
            <ac:spMk id="3" creationId="{00000000-0000-0000-0000-000000000000}"/>
          </ac:spMkLst>
        </pc:spChg>
        <pc:spChg chg="del">
          <ac:chgData name="Peter Marinič" userId="fc3ce95ceeb2cb71" providerId="LiveId" clId="{62605858-F996-4212-AC3D-723B5A35F4EF}" dt="2020-03-18T08:12:43.721" v="9" actId="478"/>
          <ac:spMkLst>
            <pc:docMk/>
            <pc:sldMk cId="3120626293" sldId="320"/>
            <ac:spMk id="6" creationId="{45483CCC-2AE4-490A-8E10-542FD2E535D0}"/>
          </ac:spMkLst>
        </pc:spChg>
      </pc:sldChg>
      <pc:sldChg chg="delSp modSp">
        <pc:chgData name="Peter Marinič" userId="fc3ce95ceeb2cb71" providerId="LiveId" clId="{62605858-F996-4212-AC3D-723B5A35F4EF}" dt="2020-03-18T10:15:52.721" v="1074" actId="14100"/>
        <pc:sldMkLst>
          <pc:docMk/>
          <pc:sldMk cId="1405951320" sldId="321"/>
        </pc:sldMkLst>
        <pc:spChg chg="mod">
          <ac:chgData name="Peter Marinič" userId="fc3ce95ceeb2cb71" providerId="LiveId" clId="{62605858-F996-4212-AC3D-723B5A35F4EF}" dt="2020-03-18T09:45:29.996" v="495" actId="1076"/>
          <ac:spMkLst>
            <pc:docMk/>
            <pc:sldMk cId="1405951320" sldId="321"/>
            <ac:spMk id="2" creationId="{00000000-0000-0000-0000-000000000000}"/>
          </ac:spMkLst>
        </pc:spChg>
        <pc:spChg chg="mod">
          <ac:chgData name="Peter Marinič" userId="fc3ce95ceeb2cb71" providerId="LiveId" clId="{62605858-F996-4212-AC3D-723B5A35F4EF}" dt="2020-03-18T10:15:52.721" v="1074" actId="14100"/>
          <ac:spMkLst>
            <pc:docMk/>
            <pc:sldMk cId="1405951320" sldId="321"/>
            <ac:spMk id="3" creationId="{00000000-0000-0000-0000-000000000000}"/>
          </ac:spMkLst>
        </pc:spChg>
        <pc:spChg chg="del">
          <ac:chgData name="Peter Marinič" userId="fc3ce95ceeb2cb71" providerId="LiveId" clId="{62605858-F996-4212-AC3D-723B5A35F4EF}" dt="2020-03-18T08:12:46.360" v="10" actId="478"/>
          <ac:spMkLst>
            <pc:docMk/>
            <pc:sldMk cId="1405951320" sldId="321"/>
            <ac:spMk id="7" creationId="{45483CCC-2AE4-490A-8E10-542FD2E535D0}"/>
          </ac:spMkLst>
        </pc:spChg>
      </pc:sldChg>
      <pc:sldChg chg="delSp modSp">
        <pc:chgData name="Peter Marinič" userId="fc3ce95ceeb2cb71" providerId="LiveId" clId="{62605858-F996-4212-AC3D-723B5A35F4EF}" dt="2020-03-18T10:16:25.356" v="1080" actId="948"/>
        <pc:sldMkLst>
          <pc:docMk/>
          <pc:sldMk cId="2292531044" sldId="322"/>
        </pc:sldMkLst>
        <pc:spChg chg="mod">
          <ac:chgData name="Peter Marinič" userId="fc3ce95ceeb2cb71" providerId="LiveId" clId="{62605858-F996-4212-AC3D-723B5A35F4EF}" dt="2020-03-18T09:48:20.461" v="508" actId="1076"/>
          <ac:spMkLst>
            <pc:docMk/>
            <pc:sldMk cId="2292531044" sldId="322"/>
            <ac:spMk id="2" creationId="{00000000-0000-0000-0000-000000000000}"/>
          </ac:spMkLst>
        </pc:spChg>
        <pc:spChg chg="mod">
          <ac:chgData name="Peter Marinič" userId="fc3ce95ceeb2cb71" providerId="LiveId" clId="{62605858-F996-4212-AC3D-723B5A35F4EF}" dt="2020-03-18T10:16:25.356" v="1080" actId="948"/>
          <ac:spMkLst>
            <pc:docMk/>
            <pc:sldMk cId="2292531044" sldId="322"/>
            <ac:spMk id="3" creationId="{00000000-0000-0000-0000-000000000000}"/>
          </ac:spMkLst>
        </pc:spChg>
        <pc:spChg chg="del">
          <ac:chgData name="Peter Marinič" userId="fc3ce95ceeb2cb71" providerId="LiveId" clId="{62605858-F996-4212-AC3D-723B5A35F4EF}" dt="2020-03-18T08:12:48.526" v="11" actId="478"/>
          <ac:spMkLst>
            <pc:docMk/>
            <pc:sldMk cId="2292531044" sldId="322"/>
            <ac:spMk id="7" creationId="{45483CCC-2AE4-490A-8E10-542FD2E535D0}"/>
          </ac:spMkLst>
        </pc:spChg>
      </pc:sldChg>
      <pc:sldChg chg="delSp del">
        <pc:chgData name="Peter Marinič" userId="fc3ce95ceeb2cb71" providerId="LiveId" clId="{62605858-F996-4212-AC3D-723B5A35F4EF}" dt="2020-03-18T08:14:00.646" v="22" actId="47"/>
        <pc:sldMkLst>
          <pc:docMk/>
          <pc:sldMk cId="1066523065" sldId="323"/>
        </pc:sldMkLst>
        <pc:spChg chg="del">
          <ac:chgData name="Peter Marinič" userId="fc3ce95ceeb2cb71" providerId="LiveId" clId="{62605858-F996-4212-AC3D-723B5A35F4EF}" dt="2020-03-18T08:13:01.130" v="16" actId="478"/>
          <ac:spMkLst>
            <pc:docMk/>
            <pc:sldMk cId="1066523065" sldId="323"/>
            <ac:spMk id="7" creationId="{45483CCC-2AE4-490A-8E10-542FD2E535D0}"/>
          </ac:spMkLst>
        </pc:spChg>
      </pc:sldChg>
      <pc:sldChg chg="delSp del">
        <pc:chgData name="Peter Marinič" userId="fc3ce95ceeb2cb71" providerId="LiveId" clId="{62605858-F996-4212-AC3D-723B5A35F4EF}" dt="2020-03-18T08:14:01.457" v="23" actId="47"/>
        <pc:sldMkLst>
          <pc:docMk/>
          <pc:sldMk cId="3421705494" sldId="324"/>
        </pc:sldMkLst>
        <pc:spChg chg="del">
          <ac:chgData name="Peter Marinič" userId="fc3ce95ceeb2cb71" providerId="LiveId" clId="{62605858-F996-4212-AC3D-723B5A35F4EF}" dt="2020-03-18T08:13:03.197" v="17" actId="478"/>
          <ac:spMkLst>
            <pc:docMk/>
            <pc:sldMk cId="3421705494" sldId="324"/>
            <ac:spMk id="7" creationId="{45483CCC-2AE4-490A-8E10-542FD2E535D0}"/>
          </ac:spMkLst>
        </pc:spChg>
      </pc:sldChg>
      <pc:sldChg chg="delSp del">
        <pc:chgData name="Peter Marinič" userId="fc3ce95ceeb2cb71" providerId="LiveId" clId="{62605858-F996-4212-AC3D-723B5A35F4EF}" dt="2020-03-18T08:13:56.343" v="19" actId="47"/>
        <pc:sldMkLst>
          <pc:docMk/>
          <pc:sldMk cId="4142479991" sldId="325"/>
        </pc:sldMkLst>
        <pc:spChg chg="del">
          <ac:chgData name="Peter Marinič" userId="fc3ce95ceeb2cb71" providerId="LiveId" clId="{62605858-F996-4212-AC3D-723B5A35F4EF}" dt="2020-03-18T08:12:51.408" v="12" actId="478"/>
          <ac:spMkLst>
            <pc:docMk/>
            <pc:sldMk cId="4142479991" sldId="325"/>
            <ac:spMk id="7" creationId="{45483CCC-2AE4-490A-8E10-542FD2E535D0}"/>
          </ac:spMkLst>
        </pc:spChg>
      </pc:sldChg>
      <pc:sldChg chg="delSp del">
        <pc:chgData name="Peter Marinič" userId="fc3ce95ceeb2cb71" providerId="LiveId" clId="{62605858-F996-4212-AC3D-723B5A35F4EF}" dt="2020-03-18T08:13:53.195" v="18" actId="47"/>
        <pc:sldMkLst>
          <pc:docMk/>
          <pc:sldMk cId="1020565031" sldId="326"/>
        </pc:sldMkLst>
        <pc:spChg chg="del">
          <ac:chgData name="Peter Marinič" userId="fc3ce95ceeb2cb71" providerId="LiveId" clId="{62605858-F996-4212-AC3D-723B5A35F4EF}" dt="2020-03-18T08:12:53.922" v="13" actId="478"/>
          <ac:spMkLst>
            <pc:docMk/>
            <pc:sldMk cId="1020565031" sldId="326"/>
            <ac:spMk id="7" creationId="{45483CCC-2AE4-490A-8E10-542FD2E535D0}"/>
          </ac:spMkLst>
        </pc:spChg>
      </pc:sldChg>
      <pc:sldChg chg="delSp del">
        <pc:chgData name="Peter Marinič" userId="fc3ce95ceeb2cb71" providerId="LiveId" clId="{62605858-F996-4212-AC3D-723B5A35F4EF}" dt="2020-03-18T08:13:57.531" v="20" actId="47"/>
        <pc:sldMkLst>
          <pc:docMk/>
          <pc:sldMk cId="94460532" sldId="327"/>
        </pc:sldMkLst>
        <pc:spChg chg="del">
          <ac:chgData name="Peter Marinič" userId="fc3ce95ceeb2cb71" providerId="LiveId" clId="{62605858-F996-4212-AC3D-723B5A35F4EF}" dt="2020-03-18T08:12:56.110" v="14" actId="478"/>
          <ac:spMkLst>
            <pc:docMk/>
            <pc:sldMk cId="94460532" sldId="327"/>
            <ac:spMk id="7" creationId="{45483CCC-2AE4-490A-8E10-542FD2E535D0}"/>
          </ac:spMkLst>
        </pc:spChg>
      </pc:sldChg>
      <pc:sldChg chg="delSp del">
        <pc:chgData name="Peter Marinič" userId="fc3ce95ceeb2cb71" providerId="LiveId" clId="{62605858-F996-4212-AC3D-723B5A35F4EF}" dt="2020-03-18T08:13:58.392" v="21" actId="47"/>
        <pc:sldMkLst>
          <pc:docMk/>
          <pc:sldMk cId="1927941243" sldId="328"/>
        </pc:sldMkLst>
        <pc:spChg chg="del">
          <ac:chgData name="Peter Marinič" userId="fc3ce95ceeb2cb71" providerId="LiveId" clId="{62605858-F996-4212-AC3D-723B5A35F4EF}" dt="2020-03-18T08:12:58.384" v="15" actId="478"/>
          <ac:spMkLst>
            <pc:docMk/>
            <pc:sldMk cId="1927941243" sldId="328"/>
            <ac:spMk id="7" creationId="{45483CCC-2AE4-490A-8E10-542FD2E535D0}"/>
          </ac:spMkLst>
        </pc:spChg>
      </pc:sldChg>
      <pc:sldChg chg="del">
        <pc:chgData name="Peter Marinič" userId="fc3ce95ceeb2cb71" providerId="LiveId" clId="{62605858-F996-4212-AC3D-723B5A35F4EF}" dt="2020-03-18T08:12:17.510" v="2" actId="47"/>
        <pc:sldMkLst>
          <pc:docMk/>
          <pc:sldMk cId="4216150644" sldId="329"/>
        </pc:sldMkLst>
      </pc:sldChg>
      <pc:sldChg chg="modSp add">
        <pc:chgData name="Peter Marinič" userId="fc3ce95ceeb2cb71" providerId="LiveId" clId="{62605858-F996-4212-AC3D-723B5A35F4EF}" dt="2020-03-18T10:34:19.287" v="1911" actId="20577"/>
        <pc:sldMkLst>
          <pc:docMk/>
          <pc:sldMk cId="3750667180" sldId="330"/>
        </pc:sldMkLst>
        <pc:spChg chg="mod">
          <ac:chgData name="Peter Marinič" userId="fc3ce95ceeb2cb71" providerId="LiveId" clId="{62605858-F996-4212-AC3D-723B5A35F4EF}" dt="2020-03-18T10:32:36.636" v="1873" actId="1076"/>
          <ac:spMkLst>
            <pc:docMk/>
            <pc:sldMk cId="3750667180" sldId="330"/>
            <ac:spMk id="7" creationId="{00000000-0000-0000-0000-000000000000}"/>
          </ac:spMkLst>
        </pc:spChg>
        <pc:spChg chg="mod">
          <ac:chgData name="Peter Marinič" userId="fc3ce95ceeb2cb71" providerId="LiveId" clId="{62605858-F996-4212-AC3D-723B5A35F4EF}" dt="2020-03-18T10:34:19.287" v="1911" actId="20577"/>
          <ac:spMkLst>
            <pc:docMk/>
            <pc:sldMk cId="3750667180" sldId="330"/>
            <ac:spMk id="9" creationId="{00000000-0000-0000-0000-000000000000}"/>
          </ac:spMkLst>
        </pc:spChg>
      </pc:sldChg>
      <pc:sldChg chg="add">
        <pc:chgData name="Peter Marinič" userId="fc3ce95ceeb2cb71" providerId="LiveId" clId="{62605858-F996-4212-AC3D-723B5A35F4EF}" dt="2020-03-18T08:12:14.639" v="1"/>
        <pc:sldMkLst>
          <pc:docMk/>
          <pc:sldMk cId="75198119" sldId="331"/>
        </pc:sldMkLst>
      </pc:sldChg>
      <pc:sldChg chg="modSp add">
        <pc:chgData name="Peter Marinič" userId="fc3ce95ceeb2cb71" providerId="LiveId" clId="{62605858-F996-4212-AC3D-723B5A35F4EF}" dt="2020-03-18T10:27:22.625" v="1808" actId="6549"/>
        <pc:sldMkLst>
          <pc:docMk/>
          <pc:sldMk cId="3922166653" sldId="332"/>
        </pc:sldMkLst>
        <pc:spChg chg="mod">
          <ac:chgData name="Peter Marinič" userId="fc3ce95ceeb2cb71" providerId="LiveId" clId="{62605858-F996-4212-AC3D-723B5A35F4EF}" dt="2020-03-18T10:27:22.625" v="1808" actId="6549"/>
          <ac:spMkLst>
            <pc:docMk/>
            <pc:sldMk cId="3922166653" sldId="332"/>
            <ac:spMk id="3" creationId="{00000000-0000-0000-0000-000000000000}"/>
          </ac:spMkLst>
        </pc:spChg>
        <pc:spChg chg="mod">
          <ac:chgData name="Peter Marinič" userId="fc3ce95ceeb2cb71" providerId="LiveId" clId="{62605858-F996-4212-AC3D-723B5A35F4EF}" dt="2020-03-18T10:05:24.145" v="761" actId="313"/>
          <ac:spMkLst>
            <pc:docMk/>
            <pc:sldMk cId="3922166653" sldId="332"/>
            <ac:spMk id="5" creationId="{00000000-0000-0000-0000-000000000000}"/>
          </ac:spMkLst>
        </pc:spChg>
      </pc:sldChg>
      <pc:sldChg chg="modSp add">
        <pc:chgData name="Peter Marinič" userId="fc3ce95ceeb2cb71" providerId="LiveId" clId="{62605858-F996-4212-AC3D-723B5A35F4EF}" dt="2020-03-18T10:47:11.016" v="2651" actId="20577"/>
        <pc:sldMkLst>
          <pc:docMk/>
          <pc:sldMk cId="2203419725" sldId="333"/>
        </pc:sldMkLst>
        <pc:spChg chg="mod">
          <ac:chgData name="Peter Marinič" userId="fc3ce95ceeb2cb71" providerId="LiveId" clId="{62605858-F996-4212-AC3D-723B5A35F4EF}" dt="2020-03-18T10:47:11.016" v="2651" actId="20577"/>
          <ac:spMkLst>
            <pc:docMk/>
            <pc:sldMk cId="2203419725" sldId="333"/>
            <ac:spMk id="3" creationId="{00000000-0000-0000-0000-000000000000}"/>
          </ac:spMkLst>
        </pc:spChg>
        <pc:spChg chg="mod">
          <ac:chgData name="Peter Marinič" userId="fc3ce95ceeb2cb71" providerId="LiveId" clId="{62605858-F996-4212-AC3D-723B5A35F4EF}" dt="2020-03-18T10:31:27.148" v="1824" actId="20577"/>
          <ac:spMkLst>
            <pc:docMk/>
            <pc:sldMk cId="2203419725" sldId="333"/>
            <ac:spMk id="5" creationId="{00000000-0000-0000-0000-000000000000}"/>
          </ac:spMkLst>
        </pc:spChg>
      </pc:sldChg>
      <pc:sldChg chg="addSp modSp add">
        <pc:chgData name="Peter Marinič" userId="fc3ce95ceeb2cb71" providerId="LiveId" clId="{62605858-F996-4212-AC3D-723B5A35F4EF}" dt="2020-03-18T11:18:25.250" v="3033" actId="1076"/>
        <pc:sldMkLst>
          <pc:docMk/>
          <pc:sldMk cId="4142425092" sldId="334"/>
        </pc:sldMkLst>
        <pc:spChg chg="mod">
          <ac:chgData name="Peter Marinič" userId="fc3ce95ceeb2cb71" providerId="LiveId" clId="{62605858-F996-4212-AC3D-723B5A35F4EF}" dt="2020-03-18T11:18:16.243" v="3031" actId="14100"/>
          <ac:spMkLst>
            <pc:docMk/>
            <pc:sldMk cId="4142425092" sldId="334"/>
            <ac:spMk id="3" creationId="{00000000-0000-0000-0000-000000000000}"/>
          </ac:spMkLst>
        </pc:spChg>
        <pc:spChg chg="mod">
          <ac:chgData name="Peter Marinič" userId="fc3ce95ceeb2cb71" providerId="LiveId" clId="{62605858-F996-4212-AC3D-723B5A35F4EF}" dt="2020-03-18T10:31:38.349" v="1843" actId="20577"/>
          <ac:spMkLst>
            <pc:docMk/>
            <pc:sldMk cId="4142425092" sldId="334"/>
            <ac:spMk id="5" creationId="{00000000-0000-0000-0000-000000000000}"/>
          </ac:spMkLst>
        </pc:spChg>
        <pc:picChg chg="add mod">
          <ac:chgData name="Peter Marinič" userId="fc3ce95ceeb2cb71" providerId="LiveId" clId="{62605858-F996-4212-AC3D-723B5A35F4EF}" dt="2020-03-18T11:18:25.250" v="3033" actId="1076"/>
          <ac:picMkLst>
            <pc:docMk/>
            <pc:sldMk cId="4142425092" sldId="334"/>
            <ac:picMk id="2" creationId="{97483875-D184-4DA1-BBFF-9016FB17AFA6}"/>
          </ac:picMkLst>
        </pc:picChg>
      </pc:sldChg>
      <pc:sldChg chg="modSp add">
        <pc:chgData name="Peter Marinič" userId="fc3ce95ceeb2cb71" providerId="LiveId" clId="{62605858-F996-4212-AC3D-723B5A35F4EF}" dt="2020-03-18T11:38:27.354" v="4143" actId="948"/>
        <pc:sldMkLst>
          <pc:docMk/>
          <pc:sldMk cId="3852558561" sldId="335"/>
        </pc:sldMkLst>
        <pc:spChg chg="mod">
          <ac:chgData name="Peter Marinič" userId="fc3ce95ceeb2cb71" providerId="LiveId" clId="{62605858-F996-4212-AC3D-723B5A35F4EF}" dt="2020-03-18T11:38:27.354" v="4143" actId="948"/>
          <ac:spMkLst>
            <pc:docMk/>
            <pc:sldMk cId="3852558561" sldId="335"/>
            <ac:spMk id="9" creationId="{00000000-0000-0000-0000-000000000000}"/>
          </ac:spMkLst>
        </pc:spChg>
      </pc:sldChg>
      <pc:sldChg chg="modSp add">
        <pc:chgData name="Peter Marinič" userId="fc3ce95ceeb2cb71" providerId="LiveId" clId="{62605858-F996-4212-AC3D-723B5A35F4EF}" dt="2020-03-18T11:38:14.804" v="4142" actId="948"/>
        <pc:sldMkLst>
          <pc:docMk/>
          <pc:sldMk cId="4245142409" sldId="336"/>
        </pc:sldMkLst>
        <pc:spChg chg="mod">
          <ac:chgData name="Peter Marinič" userId="fc3ce95ceeb2cb71" providerId="LiveId" clId="{62605858-F996-4212-AC3D-723B5A35F4EF}" dt="2020-03-18T11:38:14.804" v="4142" actId="948"/>
          <ac:spMkLst>
            <pc:docMk/>
            <pc:sldMk cId="4245142409" sldId="336"/>
            <ac:spMk id="9" creationId="{00000000-0000-0000-0000-000000000000}"/>
          </ac:spMkLst>
        </pc:spChg>
      </pc:sldChg>
      <pc:sldChg chg="modSp add">
        <pc:chgData name="Peter Marinič" userId="fc3ce95ceeb2cb71" providerId="LiveId" clId="{62605858-F996-4212-AC3D-723B5A35F4EF}" dt="2020-03-18T12:15:21.956" v="6320" actId="20577"/>
        <pc:sldMkLst>
          <pc:docMk/>
          <pc:sldMk cId="2890686078" sldId="337"/>
        </pc:sldMkLst>
        <pc:spChg chg="mod">
          <ac:chgData name="Peter Marinič" userId="fc3ce95ceeb2cb71" providerId="LiveId" clId="{62605858-F996-4212-AC3D-723B5A35F4EF}" dt="2020-03-18T11:58:49.042" v="5305" actId="20577"/>
          <ac:spMkLst>
            <pc:docMk/>
            <pc:sldMk cId="2890686078" sldId="337"/>
            <ac:spMk id="7" creationId="{00000000-0000-0000-0000-000000000000}"/>
          </ac:spMkLst>
        </pc:spChg>
        <pc:spChg chg="mod">
          <ac:chgData name="Peter Marinič" userId="fc3ce95ceeb2cb71" providerId="LiveId" clId="{62605858-F996-4212-AC3D-723B5A35F4EF}" dt="2020-03-18T12:15:21.956" v="6320" actId="20577"/>
          <ac:spMkLst>
            <pc:docMk/>
            <pc:sldMk cId="2890686078" sldId="337"/>
            <ac:spMk id="9" creationId="{00000000-0000-0000-0000-000000000000}"/>
          </ac:spMkLst>
        </pc:spChg>
      </pc:sldChg>
      <pc:sldChg chg="add">
        <pc:chgData name="Peter Marinič" userId="fc3ce95ceeb2cb71" providerId="LiveId" clId="{62605858-F996-4212-AC3D-723B5A35F4EF}" dt="2020-03-18T11:57:29.017" v="5277"/>
        <pc:sldMkLst>
          <pc:docMk/>
          <pc:sldMk cId="1494769733" sldId="338"/>
        </pc:sldMkLst>
      </pc:sldChg>
    </pc:docChg>
  </pc:docChgLst>
  <pc:docChgLst>
    <pc:chgData name="Peter Marinič" userId="fc3ce95ceeb2cb71" providerId="LiveId" clId="{48502D59-C626-4760-B5C9-AB0C1A691E06}"/>
    <pc:docChg chg="modSld">
      <pc:chgData name="Peter Marinič" userId="fc3ce95ceeb2cb71" providerId="LiveId" clId="{48502D59-C626-4760-B5C9-AB0C1A691E06}" dt="2018-09-22T09:49:41.988" v="1" actId="20577"/>
      <pc:docMkLst>
        <pc:docMk/>
      </pc:docMkLst>
      <pc:sldChg chg="modSp">
        <pc:chgData name="Peter Marinič" userId="fc3ce95ceeb2cb71" providerId="LiveId" clId="{48502D59-C626-4760-B5C9-AB0C1A691E06}" dt="2018-09-22T09:49:41.988" v="1" actId="20577"/>
        <pc:sldMkLst>
          <pc:docMk/>
          <pc:sldMk cId="1147456105" sldId="313"/>
        </pc:sldMkLst>
        <pc:spChg chg="mod">
          <ac:chgData name="Peter Marinič" userId="fc3ce95ceeb2cb71" providerId="LiveId" clId="{48502D59-C626-4760-B5C9-AB0C1A691E06}" dt="2018-09-22T09:49:41.988" v="1" actId="20577"/>
          <ac:spMkLst>
            <pc:docMk/>
            <pc:sldMk cId="1147456105" sldId="31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latin typeface="Trebuchet MS" panose="020B0603020202020204" pitchFamily="34" charset="0"/>
              </a:rPr>
              <a:t>Ekonomie</a:t>
            </a:r>
            <a:br>
              <a:rPr lang="cs-CZ" sz="4000" b="1" dirty="0">
                <a:latin typeface="Trebuchet MS" panose="020B0603020202020204" pitchFamily="34" charset="0"/>
              </a:rPr>
            </a:br>
            <a:r>
              <a:rPr lang="cs-CZ" sz="4000" b="1" dirty="0">
                <a:latin typeface="Trebuchet MS" panose="020B0603020202020204" pitchFamily="34" charset="0"/>
              </a:rPr>
              <a:t>pro pedagogy 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2020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198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916752"/>
            <a:ext cx="8352928" cy="4752608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vzniká kumulací schodků veřejných rozpočtů</a:t>
            </a:r>
          </a:p>
          <a:p>
            <a:pPr marL="182563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schodek veřejných rozpočtů vzniká čistě z politických důvodů</a:t>
            </a:r>
          </a:p>
          <a:p>
            <a:pPr marL="182563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  <a:buClr>
                <a:srgbClr val="FFA02F"/>
              </a:buClr>
            </a:pP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Dopady veřejného dluhu na agregátní poptávku:</a:t>
            </a:r>
          </a:p>
          <a:p>
            <a:pPr marL="182563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tradiční teorie předpokládá nezájem o státní dluhopisy ze strany domácích střadatelů, následné snížení ceny dluhopisů a zájem zahraničních investorů a tedy neovlivňování dnešní spotřeby,</a:t>
            </a:r>
            <a:b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veřejný dluh se mění na zahraniční dluh</a:t>
            </a:r>
          </a:p>
          <a:p>
            <a:pPr marL="182563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podle Ricardo-</a:t>
            </a:r>
            <a:r>
              <a:rPr lang="cs-CZ" altLang="cs-CZ" sz="2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Barroovy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 teorie břemeno veřejných dluhů nese již dnešní generace, která se pod tíhou zadlužování státu rozhodne omezit současnou spotřebu a nakoupit vládní dluhopisy, aby tak zabezpečili vyšší důchod pro své potomky. </a:t>
            </a:r>
          </a:p>
          <a:p>
            <a:pPr marL="182563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endParaRPr lang="cs-CZ" altLang="cs-CZ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Veřejný dluh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3419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764000"/>
            <a:ext cx="8352928" cy="4905360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Monetární politika je součástí hospodářské politiky zaměřená na kontrolu množství peněz v oběhu a výší úrokové míry.</a:t>
            </a:r>
          </a:p>
          <a:p>
            <a:pPr marL="182563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Monetární politiku provádí centrální banka.</a:t>
            </a:r>
          </a:p>
          <a:p>
            <a:pPr algn="l">
              <a:spcBef>
                <a:spcPts val="600"/>
              </a:spcBef>
              <a:buClr>
                <a:srgbClr val="FFA02F"/>
              </a:buClr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Cíle monetární politiky:</a:t>
            </a:r>
          </a:p>
          <a:p>
            <a:pPr marL="449263" lvl="1" indent="-263525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Stabilní cenová hladina</a:t>
            </a:r>
          </a:p>
          <a:p>
            <a:pPr marL="449263" lvl="1" indent="-263525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Plná zaměstnanost </a:t>
            </a:r>
          </a:p>
          <a:p>
            <a:pPr marL="449263" lvl="1" indent="-263525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Jiné… (udržitelný ekonomický růst) vyrovnaná platební bilance…)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Monetární politika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97483875-D184-4DA1-BBFF-9016FB17AF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164" y="4216680"/>
            <a:ext cx="7209672" cy="245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425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96000" y="1044000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Monetární politika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396000" y="1754952"/>
            <a:ext cx="8352000" cy="484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5738" indent="-1857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Když centrální banka nakupuje vládní dluhopisy, zvyšuje poptávku po dluhopisech a jejich tržní hodnotu, což má za následek snížení jejich úrokové míry. Když centrální banka prodává vládní dluhopisy, zvyšuje nabídku dluhopisů, čímž snižuje jejich cenu, a to vede k růstu jejich úrokové míry.</a:t>
            </a:r>
          </a:p>
          <a:p>
            <a:pPr marL="185738" indent="-1857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Když centrální banka nakupuje od komerčních bank vládní dluhopisy, zvyšuje bankovní rezervy, a tedy peněžní bázi. Když naopak prodává komerčním bankám dluhopisy, snižuje bankovní rezervy, a tedy i peněžní bázi.</a:t>
            </a:r>
          </a:p>
          <a:p>
            <a:pPr marL="185738" indent="-1857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Snížení úrokové míry na peněžním trhu povede k depreciaci domácí měny, zvýšení bankovních rezerv povede ke zvýšení peněžní zásoby.</a:t>
            </a:r>
          </a:p>
        </p:txBody>
      </p:sp>
    </p:spTree>
    <p:extLst>
      <p:ext uri="{BB962C8B-B14F-4D97-AF65-F5344CB8AC3E}">
        <p14:creationId xmlns:p14="http://schemas.microsoft.com/office/powerpoint/2010/main" val="3852558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96000" y="1044000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Monetární politika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396000" y="1754952"/>
            <a:ext cx="8352000" cy="484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5738" indent="-18573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Expanzivní monetární politika se projeví depreciaci domácí měny a zlepšení zahraničně-obchodní bilance zboží a služeb, roste agregátní poptávka a HDP, klesá nezaměstnanost, dojde k inflaci.</a:t>
            </a:r>
          </a:p>
          <a:p>
            <a:pPr marL="185738" indent="-18573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Restriktivní monetární politika vede k apreciaci měny a zhoršení obchodní bilance zboží a služeb, klesá agregátní poptávka a HDP, roste nezaměstnanost, dojde k poklesu inflace.</a:t>
            </a:r>
          </a:p>
        </p:txBody>
      </p:sp>
    </p:spTree>
    <p:extLst>
      <p:ext uri="{BB962C8B-B14F-4D97-AF65-F5344CB8AC3E}">
        <p14:creationId xmlns:p14="http://schemas.microsoft.com/office/powerpoint/2010/main" val="4245142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96000" y="1044000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Monetární politika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396000" y="1754952"/>
            <a:ext cx="8640960" cy="484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63" indent="-182563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>
                <a:latin typeface="Trebuchet MS" panose="020B0603020202020204" pitchFamily="34" charset="0"/>
              </a:rPr>
              <a:t>Nepřímé nástroje:</a:t>
            </a:r>
          </a:p>
          <a:p>
            <a:pPr marL="444500" lvl="1" indent="-26193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operace na volném trhu</a:t>
            </a:r>
          </a:p>
          <a:p>
            <a:pPr marL="444500" lvl="1" indent="-26193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diskontní nástroje</a:t>
            </a:r>
          </a:p>
          <a:p>
            <a:pPr marL="444500" lvl="1" indent="-26193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kurzové intervence</a:t>
            </a:r>
          </a:p>
          <a:p>
            <a:pPr marL="182563" indent="-182563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>
                <a:latin typeface="Trebuchet MS" panose="020B0603020202020204" pitchFamily="34" charset="0"/>
              </a:rPr>
              <a:t>Přímé nástroje:</a:t>
            </a:r>
          </a:p>
          <a:p>
            <a:pPr marL="444500" lvl="1" indent="-26193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pravidla likvidity</a:t>
            </a:r>
          </a:p>
          <a:p>
            <a:pPr marL="444500" lvl="1" indent="-26193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povinné vklady</a:t>
            </a:r>
          </a:p>
          <a:p>
            <a:pPr marL="444500" lvl="1" indent="-26193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limity úvěrů bank</a:t>
            </a:r>
          </a:p>
          <a:p>
            <a:pPr marL="444500" lvl="1" indent="-26193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limity úrokových sazeb</a:t>
            </a:r>
          </a:p>
          <a:p>
            <a:pPr marL="182563" indent="-182563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>
                <a:latin typeface="Trebuchet MS" panose="020B0603020202020204" pitchFamily="34" charset="0"/>
              </a:rPr>
              <a:t>Přímé i nepřímé nástroje:</a:t>
            </a:r>
          </a:p>
          <a:p>
            <a:pPr marL="444500" lvl="1" indent="-26193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povinné minimální rezervy</a:t>
            </a:r>
          </a:p>
          <a:p>
            <a:pPr marL="444500" lvl="1" indent="-26193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dohody, výzvy, doporučení</a:t>
            </a:r>
            <a:endParaRPr lang="cs-CZ" sz="2000" i="1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667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96000" y="1044000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Aktivistická měnová politika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396000" y="1754952"/>
            <a:ext cx="8496480" cy="484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5738" indent="-18573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Aktivistická měnová politika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 je označení pro snahu centrálních bank reagovat v rámci monetární politiky na vývoj hospodářského cyklu, a to restriktivní nebo expanzivní monetární politikou, s cílem regulovat hospodářský cyklus.</a:t>
            </a:r>
          </a:p>
          <a:p>
            <a:pPr marL="449263" lvl="1" indent="-26352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Zastánci: </a:t>
            </a:r>
            <a:r>
              <a:rPr lang="cs-CZ" sz="1600" dirty="0" err="1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keynesiánci</a:t>
            </a:r>
            <a:endParaRPr lang="cs-CZ" sz="16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  <a:p>
            <a:pPr marL="449263" lvl="1" indent="-26352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Odpůrci: monetaristé </a:t>
            </a:r>
          </a:p>
          <a:p>
            <a:pPr marL="185738" indent="-18573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17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  <a:p>
            <a:pPr marL="185738" indent="-18573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7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Aktivistická měnová politika se potýká s </a:t>
            </a:r>
            <a:r>
              <a:rPr lang="cs-CZ" sz="1700" b="1" u="sng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problémem zpoždění</a:t>
            </a:r>
            <a:r>
              <a:rPr lang="cs-CZ" sz="17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449263" lvl="1" indent="-26352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5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Zpoždění rozpoznávací = dostupnost statistických dat ekonomických ukazatelů (5 měsíců)</a:t>
            </a:r>
          </a:p>
          <a:p>
            <a:pPr marL="449263" lvl="1" indent="-26352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5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Zpoždění rozhodovací = procesní postup při rozhodování (1 měsíc)</a:t>
            </a:r>
          </a:p>
          <a:p>
            <a:pPr marL="449263" lvl="1" indent="-26352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5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Zpoždění zapůsobení = mezičlánky využití nástroje a dosažení konečného cíle (1 rok a více)</a:t>
            </a:r>
          </a:p>
          <a:p>
            <a:pPr marL="185738" indent="-18573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17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  <a:p>
            <a:pPr marL="185738" indent="-18573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7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Centrální banka nedokáže spolehlivě odhadnout vývoj potenciálního produktu, nastavení a zejména načasování jednotlivých opatření.</a:t>
            </a:r>
          </a:p>
          <a:p>
            <a:pPr marL="185738" indent="-18573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7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Vlivem zpoždění může dokonce centrální banka ekonomickou situaci zhoršovat.</a:t>
            </a:r>
          </a:p>
        </p:txBody>
      </p:sp>
    </p:spTree>
    <p:extLst>
      <p:ext uri="{BB962C8B-B14F-4D97-AF65-F5344CB8AC3E}">
        <p14:creationId xmlns:p14="http://schemas.microsoft.com/office/powerpoint/2010/main" val="2890686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96000" y="1044000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Centrální banka v monetární politice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396000" y="1754952"/>
            <a:ext cx="8352000" cy="484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5738" indent="-185738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Monetarizace státního dluhu:</a:t>
            </a:r>
          </a:p>
          <a:p>
            <a:pPr marL="542925" indent="-357188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Vykupování státních dluhopisů, vydaných ke krytí vládního dluhu, centrální bankou zvyšuje peněžní zásobu, co vede k růstu úrokové míry a inflace, co snižuje reálnou hodnotu státního dluhu.</a:t>
            </a:r>
          </a:p>
          <a:p>
            <a:pPr marL="185738" indent="-185738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Volnost v rozhodování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centrální banky vede k </a:t>
            </a: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časové nekonzistentnosti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(CB v čase mění svá rozhodnutí), což následně vyvolá ztrátu důvěryhodnosti.</a:t>
            </a:r>
          </a:p>
          <a:p>
            <a:pPr marL="185738" indent="-185738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Vzdá-li se centrální banka volnosti v rozhodování, tj. řídí se </a:t>
            </a: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pravidly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, se stává důvěryhodnou a její monetární politika je transparentní a veřejnost ji zahrne do svých racionálních očekávání.</a:t>
            </a:r>
          </a:p>
          <a:p>
            <a:pPr marL="449263" lvl="1" indent="-263525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700" b="1" u="sng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Inflační cílování</a:t>
            </a:r>
            <a:r>
              <a:rPr lang="cs-CZ" sz="17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, tj. stanovení určité míry inflace jako dlouhodobého cíle, se může stát účinným nástrojem formování racionálních inflačních očekávání</a:t>
            </a:r>
          </a:p>
          <a:p>
            <a:pPr marL="449263" lvl="1" indent="-263525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700" b="1" u="sng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Hypotéza neúčinnosti politiky </a:t>
            </a:r>
            <a:r>
              <a:rPr lang="cs-CZ" sz="17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tvrdí, že lidé předvídají důsledky známé hospodářské politiky a zahrnují je do svých racionálních očekávání, a neutralizují její účinky. Účinná by mohla být jenom překvapivá (iracionální) hospodářská politika.</a:t>
            </a:r>
          </a:p>
        </p:txBody>
      </p:sp>
    </p:spTree>
    <p:extLst>
      <p:ext uri="{BB962C8B-B14F-4D97-AF65-F5344CB8AC3E}">
        <p14:creationId xmlns:p14="http://schemas.microsoft.com/office/powerpoint/2010/main" val="1494769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51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96000" y="1080000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Hospodářská politika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92CA43A4-1165-46F2-85D8-406EEBF28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3816734"/>
            <a:ext cx="3633337" cy="2770504"/>
          </a:xfrm>
          <a:prstGeom prst="rect">
            <a:avLst/>
          </a:prstGeom>
        </p:spPr>
      </p:pic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396000" y="1790952"/>
            <a:ext cx="8496480" cy="48064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2000" dirty="0">
                <a:latin typeface="Trebuchet MS" panose="020B0603020202020204" pitchFamily="34" charset="0"/>
              </a:rPr>
              <a:t>Hospodářskou politiku můžeme obecně chápat jako přístup státu (vlády) k ekonomice své země. Jedná se o činnost, při které se nositelé hospodářské politiky (zákonodárné instituce – parlament, vládní instituce – vláda, emisní banka, instituce vytvářející tržní prostředí, soudní instituce, ...), za využití celé řady nástrojů a svěřených pravomocí, snaží dosáhnout předem určených ekonomických (ale i společenských) cílů.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2000" b="1" u="sng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Cíle hospodářské politiky – magický </a:t>
            </a:r>
            <a:r>
              <a:rPr lang="cs-CZ" sz="2000" b="1" u="sng" dirty="0" err="1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trojuhelník</a:t>
            </a:r>
            <a:r>
              <a:rPr lang="cs-CZ" sz="2000" b="1" u="sng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růst ekonomiky </a:t>
            </a:r>
            <a:br>
              <a:rPr lang="cs-CZ" sz="18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</a:br>
            <a:r>
              <a:rPr lang="cs-CZ" sz="16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(růst HDP)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přijatelnou míru nezaměstnanosti </a:t>
            </a:r>
            <a:br>
              <a:rPr lang="cs-CZ" sz="18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</a:br>
            <a:r>
              <a:rPr lang="cs-CZ" sz="16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(pokles nezaměstnanosti)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stabilní cenovou hladinu </a:t>
            </a:r>
            <a:br>
              <a:rPr lang="cs-CZ" sz="18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</a:br>
            <a:r>
              <a:rPr lang="cs-CZ" sz="16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(nízká míra inflace)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vnější rovnováhu </a:t>
            </a:r>
            <a:br>
              <a:rPr lang="cs-CZ" sz="18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</a:br>
            <a:r>
              <a:rPr lang="cs-CZ" sz="16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(vyrovnanou platební bilanci)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000" dirty="0"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cs-CZ" sz="2000" dirty="0"/>
          </a:p>
          <a:p>
            <a:pPr>
              <a:lnSpc>
                <a:spcPct val="150000"/>
              </a:lnSpc>
              <a:buFontTx/>
              <a:buChar char="-"/>
            </a:pPr>
            <a:endParaRPr lang="cs-CZ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205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96000" y="1080000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Hospodářská politika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396000" y="1790952"/>
            <a:ext cx="8352000" cy="48064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>
                <a:latin typeface="Trebuchet MS" panose="020B0603020202020204" pitchFamily="34" charset="0"/>
              </a:rPr>
              <a:t>Fiskální politika</a:t>
            </a:r>
            <a:r>
              <a:rPr lang="cs-CZ" sz="2000" dirty="0">
                <a:latin typeface="Trebuchet MS" panose="020B0603020202020204" pitchFamily="34" charset="0"/>
              </a:rPr>
              <a:t> </a:t>
            </a:r>
            <a:r>
              <a:rPr lang="cs-CZ" sz="2000" i="1" dirty="0">
                <a:latin typeface="Trebuchet MS" panose="020B0603020202020204" pitchFamily="34" charset="0"/>
              </a:rPr>
              <a:t>(vládní výdaje a zdanění)</a:t>
            </a:r>
            <a:r>
              <a:rPr lang="cs-CZ" sz="2000" dirty="0">
                <a:latin typeface="Trebuchet MS" panose="020B0603020202020204" pitchFamily="34" charset="0"/>
              </a:rPr>
              <a:t> pomáhá rozhodovat o rozdělení zdrojů mezi soukromé a veřejné statky, ovlivňuje důchody a spotřebu lidí, vytváří podněty k obchodování a ostatní vládní rozhodnutí o využití zdrojů.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>
                <a:latin typeface="Trebuchet MS" panose="020B0603020202020204" pitchFamily="34" charset="0"/>
              </a:rPr>
              <a:t>Monetární politika</a:t>
            </a:r>
            <a:r>
              <a:rPr lang="cs-CZ" sz="2000" dirty="0">
                <a:latin typeface="Trebuchet MS" panose="020B0603020202020204" pitchFamily="34" charset="0"/>
              </a:rPr>
              <a:t> </a:t>
            </a:r>
            <a:r>
              <a:rPr lang="cs-CZ" sz="2000" i="1" dirty="0">
                <a:latin typeface="Trebuchet MS" panose="020B0603020202020204" pitchFamily="34" charset="0"/>
              </a:rPr>
              <a:t>(ovlivňování úrokových sazeb a podmínek úvěrování prostřednictvím centrální banky)</a:t>
            </a:r>
            <a:r>
              <a:rPr lang="cs-CZ" sz="2000" dirty="0">
                <a:latin typeface="Trebuchet MS" panose="020B0603020202020204" pitchFamily="34" charset="0"/>
              </a:rPr>
              <a:t> působí na sektory ekonomiky nejvíce ovlivněné úrokovými sazbami </a:t>
            </a:r>
            <a:r>
              <a:rPr lang="cs-CZ" sz="2000" i="1" dirty="0">
                <a:latin typeface="Trebuchet MS" panose="020B0603020202020204" pitchFamily="34" charset="0"/>
              </a:rPr>
              <a:t>(například bytová výstavby, investice, export, a další)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>
                <a:latin typeface="Trebuchet MS" panose="020B0603020202020204" pitchFamily="34" charset="0"/>
              </a:rPr>
              <a:t>Důchodová politika</a:t>
            </a:r>
            <a:r>
              <a:rPr lang="cs-CZ" sz="2000" dirty="0">
                <a:latin typeface="Trebuchet MS" panose="020B0603020202020204" pitchFamily="34" charset="0"/>
              </a:rPr>
              <a:t> </a:t>
            </a:r>
            <a:r>
              <a:rPr lang="cs-CZ" sz="2000" i="1" dirty="0">
                <a:latin typeface="Trebuchet MS" panose="020B0603020202020204" pitchFamily="34" charset="0"/>
              </a:rPr>
              <a:t>(kontrola mezd a cen – minimální mzdy…)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>
                <a:latin typeface="Trebuchet MS" panose="020B0603020202020204" pitchFamily="34" charset="0"/>
              </a:rPr>
              <a:t>Zahraniční obchodní politika </a:t>
            </a:r>
            <a:r>
              <a:rPr lang="cs-CZ" sz="2000" i="1" dirty="0">
                <a:latin typeface="Trebuchet MS" panose="020B0603020202020204" pitchFamily="34" charset="0"/>
              </a:rPr>
              <a:t>(cla, kvóty, dotace…)</a:t>
            </a:r>
            <a:endParaRPr lang="cs-CZ" sz="2000" b="1" i="1" u="sng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i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Stát má vytvářet </a:t>
            </a: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právní rámec (systém práva) 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pro individuální a svobodnou ekonomickou aktivitu jednotlivých ekonomických subjektů v rámci ekonomiky daného státu.</a:t>
            </a:r>
          </a:p>
          <a:p>
            <a:pPr marL="0" indent="0">
              <a:buNone/>
            </a:pPr>
            <a:endParaRPr lang="cs-CZ" sz="2000" dirty="0"/>
          </a:p>
          <a:p>
            <a:pPr>
              <a:lnSpc>
                <a:spcPct val="150000"/>
              </a:lnSpc>
              <a:buFontTx/>
              <a:buChar char="-"/>
            </a:pPr>
            <a:endParaRPr lang="cs-CZ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909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764000"/>
            <a:ext cx="8352928" cy="4905360"/>
          </a:xfrm>
        </p:spPr>
        <p:txBody>
          <a:bodyPr>
            <a:noAutofit/>
          </a:bodyPr>
          <a:lstStyle/>
          <a:p>
            <a:pPr marL="182563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Fiskální politika je cílově orientována na eliminaci negativ makroekonomických tržních selhání. </a:t>
            </a:r>
          </a:p>
          <a:p>
            <a:pPr marL="182563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V rámci fiskální politiky vláda preferuje stabilizační funkci a očekává příznivý vliv veřejných financí na makroekonomické agregáty (produkt a zaměstnanost) a dosažení celkové makroekonomické rovnováhy.</a:t>
            </a:r>
          </a:p>
          <a:p>
            <a:pPr marL="182563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Fiskální politika se zabývá utvářením jak 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příjmové stránky rozpočtu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(daně, sociální pojištění), tak </a:t>
            </a:r>
            <a:r>
              <a:rPr lang="cs-CZ" altLang="cs-CZ" sz="2000" b="1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výdajovou stránkou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.</a:t>
            </a:r>
          </a:p>
          <a:p>
            <a:pPr algn="l">
              <a:spcBef>
                <a:spcPts val="600"/>
              </a:spcBef>
              <a:buClr>
                <a:srgbClr val="FFA02F"/>
              </a:buClr>
            </a:pPr>
            <a:endParaRPr lang="cs-CZ" altLang="cs-CZ" sz="2000" b="1" u="sng" dirty="0">
              <a:solidFill>
                <a:schemeClr val="tx1"/>
              </a:solidFill>
              <a:latin typeface="Trebuchet MS" panose="020B0603020202020204" pitchFamily="34" charset="0"/>
              <a:cs typeface="Arial" charset="0"/>
            </a:endParaRPr>
          </a:p>
          <a:p>
            <a:pPr algn="l">
              <a:spcBef>
                <a:spcPts val="600"/>
              </a:spcBef>
              <a:buClr>
                <a:srgbClr val="FFA02F"/>
              </a:buClr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Nástroje fiskální politiky:</a:t>
            </a:r>
          </a:p>
          <a:p>
            <a:pPr marL="342900" indent="-342900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rozpočty</a:t>
            </a:r>
          </a:p>
          <a:p>
            <a:pPr marL="342900" indent="-342900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vestavěné stabilizátory</a:t>
            </a:r>
          </a:p>
          <a:p>
            <a:pPr marL="342900" indent="-342900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fiskální multiplikátory</a:t>
            </a:r>
          </a:p>
          <a:p>
            <a:pPr marL="342900" indent="-342900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veřejný dluh</a:t>
            </a:r>
          </a:p>
          <a:p>
            <a:pPr algn="l">
              <a:spcBef>
                <a:spcPts val="600"/>
              </a:spcBef>
              <a:buClr>
                <a:srgbClr val="FFA02F"/>
              </a:buClr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endParaRPr lang="cs-CZ" altLang="cs-CZ" sz="2000" b="1" dirty="0">
              <a:solidFill>
                <a:schemeClr val="tx1"/>
              </a:solidFill>
              <a:latin typeface="Trebuchet MS" panose="020B0603020202020204" pitchFamily="34" charset="0"/>
              <a:cs typeface="Arial" charset="0"/>
            </a:endParaRPr>
          </a:p>
          <a:p>
            <a:pPr marL="182563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Fiskální politika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5876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764000"/>
            <a:ext cx="8361006" cy="4833352"/>
          </a:xfrm>
        </p:spPr>
        <p:txBody>
          <a:bodyPr>
            <a:noAutofit/>
          </a:bodyPr>
          <a:lstStyle/>
          <a:p>
            <a:pPr marL="182563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Mezi rozpočtovou a fiskální politikou existují vzájemné vazby a příčinné souvislosti (kauzativum nexus). </a:t>
            </a:r>
          </a:p>
          <a:p>
            <a:pPr marL="182563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Zahrnuje soubor nástrojů, kterými se zabezpečuje finanční stránka hospodaření státu, kdy státní rozpočet soustřeďuje finanční zdroje na financování produkce veřejných statků, na tlumení negativních externalit, </a:t>
            </a:r>
            <a:b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na sociálně motivovanou redistribuci důchodů </a:t>
            </a:r>
          </a:p>
          <a:p>
            <a:pPr marL="182563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V rámci rozpočtové politiky vláda preferuje alokační a redistribuční funkci </a:t>
            </a:r>
          </a:p>
          <a:p>
            <a:pPr marL="182563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Rozpočtovou politikou rozumíme činnosti, které se odehrávají v rámci veřejné rozpočtové soustavy. Je realizována státem a jeho orgány.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 Je nástrojem hospodářské politiky v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rukou vlády.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Rozpočtová politika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810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6000" y="1044000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Rozpočet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6000" y="1790952"/>
            <a:ext cx="8424472" cy="4806400"/>
          </a:xfrm>
        </p:spPr>
        <p:txBody>
          <a:bodyPr>
            <a:noAutofit/>
          </a:bodyPr>
          <a:lstStyle/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>
                <a:latin typeface="Trebuchet MS" panose="020B0603020202020204" pitchFamily="34" charset="0"/>
              </a:rPr>
              <a:t>Představuje přehled příjmů a výdajů subjektu sestavujícího rozpočet. </a:t>
            </a: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u="sng" dirty="0">
                <a:latin typeface="Trebuchet MS" panose="020B0603020202020204" pitchFamily="34" charset="0"/>
              </a:rPr>
              <a:t>Příjmy rozpočtu:</a:t>
            </a:r>
          </a:p>
          <a:p>
            <a:pPr marL="342900" lvl="1" indent="-34290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daně, cla, poplatky </a:t>
            </a:r>
          </a:p>
          <a:p>
            <a:pPr marL="342900" lvl="1" indent="-34290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výnosy ze státního majetku</a:t>
            </a:r>
          </a:p>
          <a:p>
            <a:pPr marL="342900" lvl="1" indent="-34290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příjmy z půjček a úvěrů (státní dluh)</a:t>
            </a: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u="sng" dirty="0">
                <a:latin typeface="Trebuchet MS" panose="020B0603020202020204" pitchFamily="34" charset="0"/>
              </a:rPr>
              <a:t>Výdaje rozpočtu:</a:t>
            </a:r>
          </a:p>
          <a:p>
            <a:pPr marL="342900" lvl="1" indent="-34290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státní výdaje na nákup veřejných statků</a:t>
            </a:r>
          </a:p>
          <a:p>
            <a:pPr marL="342900" lvl="1" indent="-34290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transferové platby</a:t>
            </a:r>
          </a:p>
          <a:p>
            <a:pPr marL="342900" lvl="1" indent="-34290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i="1" dirty="0">
                <a:latin typeface="Trebuchet MS" panose="020B0603020202020204" pitchFamily="34" charset="0"/>
              </a:rPr>
              <a:t>(mandatorní výdaje = výdaje stanovené zákonem nebo jinou právní normou)</a:t>
            </a:r>
            <a:endParaRPr lang="cs-CZ" sz="1800" dirty="0">
              <a:latin typeface="Trebuchet MS" panose="020B0603020202020204" pitchFamily="34" charset="0"/>
            </a:endParaRP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>
                <a:latin typeface="Trebuchet MS" panose="020B0603020202020204" pitchFamily="34" charset="0"/>
              </a:rPr>
              <a:t>Je to plán, který se stavuje na určité období, a který se může, ale nemusí v realitě naplnit. Pak lze rozlišit rozpočet:</a:t>
            </a:r>
          </a:p>
          <a:p>
            <a:pPr marL="342900" lvl="1" indent="-34290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vyrovnaný / přebytkový / deficitní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5951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6000" y="1044000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Rozpočet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6000" y="1754952"/>
            <a:ext cx="8352000" cy="4842400"/>
          </a:xfrm>
        </p:spPr>
        <p:txBody>
          <a:bodyPr>
            <a:noAutofit/>
          </a:bodyPr>
          <a:lstStyle/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u="sng" dirty="0">
                <a:latin typeface="Trebuchet MS" panose="020B0603020202020204" pitchFamily="34" charset="0"/>
              </a:rPr>
              <a:t>Veřejné rozpočty:</a:t>
            </a:r>
          </a:p>
          <a:p>
            <a:pPr marL="342900" lvl="1" indent="-34290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státní rozpočet</a:t>
            </a:r>
          </a:p>
          <a:p>
            <a:pPr marL="342900" lvl="1" indent="-34290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rozpočet ostatních institucí státu (krajů, obcí…)</a:t>
            </a: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u="sng" dirty="0">
                <a:latin typeface="Trebuchet MS" panose="020B0603020202020204" pitchFamily="34" charset="0"/>
              </a:rPr>
              <a:t>Státní rozpočet:</a:t>
            </a:r>
          </a:p>
          <a:p>
            <a:pPr marL="185738" lvl="1" indent="-185738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i="1" dirty="0">
                <a:latin typeface="Trebuchet MS" panose="020B0603020202020204" pitchFamily="34" charset="0"/>
              </a:rPr>
              <a:t>přijímán ve formě zákona </a:t>
            </a:r>
          </a:p>
          <a:p>
            <a:pPr marL="185738" lvl="1" indent="-185738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i="1" dirty="0">
                <a:latin typeface="Trebuchet MS" panose="020B0603020202020204" pitchFamily="34" charset="0"/>
              </a:rPr>
              <a:t>sestavuje ministerstvo financí, navrhuje vláda a schvaluje sněmovna</a:t>
            </a:r>
          </a:p>
          <a:p>
            <a:pPr marL="185738" lvl="1" indent="-185738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i="1" dirty="0">
                <a:latin typeface="Trebuchet MS" panose="020B0603020202020204" pitchFamily="34" charset="0"/>
              </a:rPr>
              <a:t>plnění rozpočtu = státní závěrečný účet</a:t>
            </a:r>
          </a:p>
          <a:p>
            <a:pPr marL="185738" lvl="1" indent="-185738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i="1" dirty="0">
                <a:latin typeface="Trebuchet MS" panose="020B0603020202020204" pitchFamily="34" charset="0"/>
              </a:rPr>
              <a:t>rozpočtové provizórium</a:t>
            </a:r>
          </a:p>
          <a:p>
            <a:pPr marL="449263" lvl="1" indent="-263525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v případě neschválení státního rozpočtu do 31.12.</a:t>
            </a:r>
          </a:p>
          <a:p>
            <a:pPr marL="449263" lvl="1" indent="-263525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příjmy a výdaje jsou převzaty z rozpočtu předchozího roku v alikvótní výši 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2531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916752"/>
            <a:ext cx="8352928" cy="4752608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12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Nástroje fiskální politiky státu zaměřené na automatické působení na ekonomický růst acyklickým způsobem. Tj. působí bez další aktivní účasti jakýchkoli subjektů protichůdným způsobem na ekonomický růst – v době ekonomické expanze brzdí ekonomickou aktivitu a v době ekonomické recese podporuje ekonomickou aktivitu.</a:t>
            </a:r>
          </a:p>
          <a:p>
            <a:pPr marL="182563" indent="-182563" algn="l">
              <a:spcBef>
                <a:spcPts val="12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Progresivní zdanění příjmu:</a:t>
            </a:r>
          </a:p>
          <a:p>
            <a:pPr marL="444500" lvl="1" indent="-269875" algn="l">
              <a:spcBef>
                <a:spcPts val="1200"/>
              </a:spcBef>
              <a:buClr>
                <a:srgbClr val="FFA02F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růst sazby daně společně s růstem příjmů jednotlivců</a:t>
            </a:r>
          </a:p>
          <a:p>
            <a:pPr marL="444500" lvl="1" indent="-269875" algn="l">
              <a:spcBef>
                <a:spcPts val="1200"/>
              </a:spcBef>
              <a:buClr>
                <a:srgbClr val="FFA02F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při ekonomické expanzi rostou mzdy a jednotlivci se přesouvají do pásma s vyšším zdaněním příjmů, čímž se relativně sníží jejich disponibilní důchod.</a:t>
            </a:r>
          </a:p>
          <a:p>
            <a:pPr marL="444500" lvl="1" indent="-269875" algn="l">
              <a:spcBef>
                <a:spcPts val="1200"/>
              </a:spcBef>
              <a:buClr>
                <a:srgbClr val="FFA02F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při ekonomické recesy klesají mzdy a jednotlivci se přesouvají do pásma s nižším zdaněním příjmů, čímž se relativně zvyšuje jejich disponibilní důchod.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Vestavěné stabilizátory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0626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916752"/>
            <a:ext cx="8352928" cy="4752608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Multiplikační efekt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 = vyjádření účinku prvotního fiskálního impulzu na zvýšení agregátní poptávku a na HDP</a:t>
            </a:r>
          </a:p>
          <a:p>
            <a:pPr marL="449263" lvl="1" indent="-263525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ü"/>
            </a:pPr>
            <a:r>
              <a:rPr lang="cs-CZ" altLang="cs-CZ" sz="1600" b="1" dirty="0">
                <a:solidFill>
                  <a:schemeClr val="tx1"/>
                </a:solidFill>
                <a:latin typeface="Trebuchet MS" panose="020B0603020202020204" pitchFamily="34" charset="0"/>
              </a:rPr>
              <a:t>Multiplikační efekt vládních výdajů</a:t>
            </a:r>
            <a:b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1600" i="1" dirty="0">
                <a:solidFill>
                  <a:schemeClr val="tx1"/>
                </a:solidFill>
                <a:latin typeface="Trebuchet MS" panose="020B0603020202020204" pitchFamily="34" charset="0"/>
              </a:rPr>
              <a:t>(vládní výdaje se projeví jako příjem subjektů v ekonomice, které část získaných prostředků využijí k nákupu statků od dalších subjektů…)</a:t>
            </a:r>
          </a:p>
          <a:p>
            <a:pPr marL="449263" lvl="1" indent="-263525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ü"/>
            </a:pPr>
            <a:r>
              <a:rPr lang="cs-CZ" altLang="cs-CZ" sz="1600" b="1" dirty="0">
                <a:solidFill>
                  <a:schemeClr val="tx1"/>
                </a:solidFill>
                <a:latin typeface="Trebuchet MS" panose="020B0603020202020204" pitchFamily="34" charset="0"/>
              </a:rPr>
              <a:t>Multiplikační efekt transferů</a:t>
            </a:r>
            <a:b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1600" i="1" dirty="0">
                <a:solidFill>
                  <a:schemeClr val="tx1"/>
                </a:solidFill>
                <a:latin typeface="Trebuchet MS" panose="020B0603020202020204" pitchFamily="34" charset="0"/>
              </a:rPr>
              <a:t>(transfery v rámci sociální politiky se projeví jako příjem subjektů v ekonomice, které část získaných prostředků využijí k nákupu statků od dalších subjektů…)</a:t>
            </a:r>
            <a:endParaRPr lang="cs-CZ" altLang="cs-CZ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49263" lvl="1" indent="-263525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ü"/>
            </a:pPr>
            <a:r>
              <a:rPr lang="cs-CZ" altLang="cs-CZ" sz="1600" b="1" dirty="0">
                <a:solidFill>
                  <a:schemeClr val="tx1"/>
                </a:solidFill>
                <a:latin typeface="Trebuchet MS" panose="020B0603020202020204" pitchFamily="34" charset="0"/>
              </a:rPr>
              <a:t>Multiplikační efekt daní</a:t>
            </a:r>
            <a:b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1600" i="1" dirty="0">
                <a:solidFill>
                  <a:schemeClr val="tx1"/>
                </a:solidFill>
                <a:latin typeface="Trebuchet MS" panose="020B0603020202020204" pitchFamily="34" charset="0"/>
              </a:rPr>
              <a:t>(zvýšení daní vyvolá snížení důchodů a tedy i pokles HDP,</a:t>
            </a:r>
            <a:br>
              <a:rPr lang="cs-CZ" altLang="cs-CZ" sz="1600" i="1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1600" i="1" dirty="0">
                <a:solidFill>
                  <a:schemeClr val="tx1"/>
                </a:solidFill>
                <a:latin typeface="Trebuchet MS" panose="020B0603020202020204" pitchFamily="34" charset="0"/>
              </a:rPr>
              <a:t>snížení daní vyvolá nárůst důchodů a tedy i nárůst HDP…)</a:t>
            </a:r>
            <a:endParaRPr lang="cs-CZ" altLang="cs-CZ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182563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Efekt vytěsňování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 = působí proti multiplikačnímu efektu</a:t>
            </a:r>
          </a:p>
          <a:p>
            <a:pPr marL="449263" lvl="1" indent="-263525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přírůstek důchodu vyvolaný multiplikačními efekty zvyšuje poptávku po penězích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49263" lvl="1" indent="-263525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nemění-li se peněžní zásoba, zvyšují se úrokové míry</a:t>
            </a:r>
          </a:p>
          <a:p>
            <a:pPr marL="449263" lvl="1" indent="-263525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růst úrokové míry vyvolá pokles investic a spotřeby = vytěsnění investic a spotřeby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Fiskální multiplikátory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21666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1416</Words>
  <Application>Microsoft Office PowerPoint</Application>
  <PresentationFormat>Předvádění na obrazovce (4:3)</PresentationFormat>
  <Paragraphs>130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Trebuchet MS</vt:lpstr>
      <vt:lpstr>Verdana</vt:lpstr>
      <vt:lpstr>Wingdings</vt:lpstr>
      <vt:lpstr>Motiv sady Office</vt:lpstr>
      <vt:lpstr>Ekonomie pro pedagogy 2</vt:lpstr>
      <vt:lpstr>Hospodářská politika</vt:lpstr>
      <vt:lpstr>Hospodářská politika</vt:lpstr>
      <vt:lpstr>Prezentace aplikace PowerPoint</vt:lpstr>
      <vt:lpstr>Prezentace aplikace PowerPoint</vt:lpstr>
      <vt:lpstr>Rozpočet</vt:lpstr>
      <vt:lpstr>Rozpočet</vt:lpstr>
      <vt:lpstr>Prezentace aplikace PowerPoint</vt:lpstr>
      <vt:lpstr>Prezentace aplikace PowerPoint</vt:lpstr>
      <vt:lpstr>Prezentace aplikace PowerPoint</vt:lpstr>
      <vt:lpstr>Prezentace aplikace PowerPoint</vt:lpstr>
      <vt:lpstr>Monetární politika</vt:lpstr>
      <vt:lpstr>Monetární politika</vt:lpstr>
      <vt:lpstr>Monetární politika</vt:lpstr>
      <vt:lpstr>Aktivistická měnová politika</vt:lpstr>
      <vt:lpstr>Centrální banka v monetární politice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UOPK_0009 Ekonomika a řízení průmyslových podniků 1</dc:title>
  <dc:creator>Marinič Peter</dc:creator>
  <cp:lastModifiedBy>Peter Marinič</cp:lastModifiedBy>
  <cp:revision>60</cp:revision>
  <dcterms:created xsi:type="dcterms:W3CDTF">2016-09-26T09:14:21Z</dcterms:created>
  <dcterms:modified xsi:type="dcterms:W3CDTF">2020-03-18T12:15:29Z</dcterms:modified>
</cp:coreProperties>
</file>