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63" r:id="rId3"/>
    <p:sldId id="258" r:id="rId4"/>
    <p:sldId id="262" r:id="rId5"/>
    <p:sldId id="266" r:id="rId6"/>
    <p:sldId id="276" r:id="rId7"/>
    <p:sldId id="257" r:id="rId8"/>
    <p:sldId id="281" r:id="rId9"/>
    <p:sldId id="265" r:id="rId10"/>
    <p:sldId id="277" r:id="rId11"/>
    <p:sldId id="268" r:id="rId12"/>
    <p:sldId id="269" r:id="rId13"/>
    <p:sldId id="270" r:id="rId14"/>
    <p:sldId id="260" r:id="rId15"/>
    <p:sldId id="261" r:id="rId16"/>
    <p:sldId id="272" r:id="rId17"/>
    <p:sldId id="273" r:id="rId18"/>
    <p:sldId id="274" r:id="rId19"/>
    <p:sldId id="275" r:id="rId20"/>
    <p:sldId id="278" r:id="rId21"/>
    <p:sldId id="282" r:id="rId22"/>
    <p:sldId id="279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0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297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0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76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5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55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75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41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22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4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8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02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60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09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82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DBB7-7C75-472B-9D14-9767A65EBEBC}" type="datetimeFigureOut">
              <a:rPr lang="cs-CZ" smtClean="0"/>
              <a:t>27.2.2020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-wc7jQOe8" TargetMode="External"/><Relationship Id="rId2" Type="http://schemas.openxmlformats.org/officeDocument/2006/relationships/hyperlink" Target="https://www.youtube.com/watch?v=rF4vJpMGXY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-XXdUMgESO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213556322-krotitele-dluhu/30929232011002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520" y="2404534"/>
            <a:ext cx="9034779" cy="1357569"/>
          </a:xfrm>
        </p:spPr>
        <p:txBody>
          <a:bodyPr/>
          <a:lstStyle/>
          <a:p>
            <a:r>
              <a:rPr lang="cs-CZ" sz="4800" dirty="0"/>
              <a:t>Didaktika finančního vzdělávání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165599"/>
            <a:ext cx="8259232" cy="1647371"/>
          </a:xfrm>
        </p:spPr>
        <p:txBody>
          <a:bodyPr>
            <a:normAutofit/>
          </a:bodyPr>
          <a:lstStyle/>
          <a:p>
            <a:r>
              <a:rPr lang="cs-CZ" sz="3000" dirty="0"/>
              <a:t>jaro </a:t>
            </a:r>
            <a:r>
              <a:rPr lang="cs-CZ" sz="3000" dirty="0" smtClean="0"/>
              <a:t>2020</a:t>
            </a:r>
            <a:endParaRPr lang="cs-CZ" sz="3000" dirty="0"/>
          </a:p>
          <a:p>
            <a:r>
              <a:rPr lang="cs-CZ" smtClean="0"/>
              <a:t>Mgr</a:t>
            </a:r>
            <a:r>
              <a:rPr lang="cs-CZ" dirty="0" smtClean="0"/>
              <a:t>. et Mgr. Michal </a:t>
            </a:r>
            <a:r>
              <a:rPr lang="cs-CZ" dirty="0" err="1" smtClean="0"/>
              <a:t>Škerle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učo</a:t>
            </a:r>
            <a:r>
              <a:rPr lang="cs-CZ" dirty="0"/>
              <a:t> </a:t>
            </a:r>
            <a:r>
              <a:rPr lang="cs-CZ" dirty="0" smtClean="0"/>
              <a:t>145399)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9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966215F-517A-4871-BE22-B5B230839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3" y="6168294"/>
            <a:ext cx="54732" cy="412789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endParaRPr lang="cs-CZ" sz="1350" b="1" baseline="30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xmlns="" id="{FDB53272-B8DC-4752-BFD0-BDD498A6FA0D}"/>
              </a:ext>
            </a:extLst>
          </p:cNvPr>
          <p:cNvCxnSpPr>
            <a:cxnSpLocks/>
          </p:cNvCxnSpPr>
          <p:nvPr/>
        </p:nvCxnSpPr>
        <p:spPr>
          <a:xfrm>
            <a:off x="2074333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3">
                    <a:lumMod val="5000"/>
                    <a:lumOff val="9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7200000" scaled="0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>
            <a:extLst>
              <a:ext uri="{FF2B5EF4-FFF2-40B4-BE49-F238E27FC236}">
                <a16:creationId xmlns:a16="http://schemas.microsoft.com/office/drawing/2014/main" xmlns="" id="{60974382-8A67-4BDF-B14D-6CBFD68E85F3}"/>
              </a:ext>
            </a:extLst>
          </p:cNvPr>
          <p:cNvSpPr txBox="1">
            <a:spLocks/>
          </p:cNvSpPr>
          <p:nvPr/>
        </p:nvSpPr>
        <p:spPr>
          <a:xfrm>
            <a:off x="633386" y="143616"/>
            <a:ext cx="8908355" cy="6623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xmlns="" id="{5A36F31B-4613-4179-8C6D-63B2A24AD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0067" y="1785774"/>
            <a:ext cx="8908355" cy="47586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9C413A59-9033-4904-B6F9-ED9911502E21}"/>
              </a:ext>
            </a:extLst>
          </p:cNvPr>
          <p:cNvSpPr txBox="1">
            <a:spLocks/>
          </p:cNvSpPr>
          <p:nvPr/>
        </p:nvSpPr>
        <p:spPr>
          <a:xfrm>
            <a:off x="844413" y="285284"/>
            <a:ext cx="7513976" cy="667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chemeClr val="accent1"/>
                </a:solidFill>
              </a:rPr>
              <a:t>Standardy finanční gramotnosti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32867196-E59D-4E78-A505-E6E11023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4000"/>
          </a:blip>
          <a:srcRect l="2773" t="34984" r="51299" b="33262"/>
          <a:stretch>
            <a:fillRect/>
          </a:stretch>
        </p:blipFill>
        <p:spPr bwMode="auto">
          <a:xfrm>
            <a:off x="633386" y="1056883"/>
            <a:ext cx="9580391" cy="279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8E4D2FD-E627-4D12-A8F0-32A56F21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4000"/>
          </a:blip>
          <a:srcRect l="49439" t="34984" r="3669" b="33262"/>
          <a:stretch>
            <a:fillRect/>
          </a:stretch>
        </p:blipFill>
        <p:spPr bwMode="auto">
          <a:xfrm>
            <a:off x="633386" y="3761011"/>
            <a:ext cx="9580391" cy="277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244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924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756157"/>
              </p:ext>
            </p:extLst>
          </p:nvPr>
        </p:nvGraphicFramePr>
        <p:xfrm>
          <a:off x="1004551" y="1313646"/>
          <a:ext cx="7984902" cy="4920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1634"/>
                <a:gridCol w="2661634"/>
                <a:gridCol w="2661634"/>
              </a:tblGrid>
              <a:tr h="4549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</a:tr>
              <a:tr h="4549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PENÍZE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3639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hotovostní a bezhotovostní </a:t>
                      </a:r>
                      <a:r>
                        <a:rPr lang="cs-CZ" sz="1800" u="none" strike="noStrike" dirty="0" smtClean="0">
                          <a:effectLst/>
                        </a:rPr>
                        <a:t>forma peněz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stanovení ceny podle nákladů, poptávky a konkurence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doklady a smlouvy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454985">
                <a:tc>
                  <a:txBody>
                    <a:bodyPr/>
                    <a:lstStyle/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reklamace zboží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kritické posouzení nabídky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43331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vliv inflace na hodnotu zboží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vhodné způsoby placení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4333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nekalé obchodní praktiky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vhodné způsoby směny </a:t>
                      </a:r>
                      <a:r>
                        <a:rPr lang="cs-CZ" sz="1800" u="none" strike="noStrike" dirty="0" smtClean="0">
                          <a:effectLst/>
                        </a:rPr>
                        <a:t>cizí měny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4333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bezhotovostní placení, debetní a kreditní karty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vliv inflace na příjmy, vklady, úvěry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649978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bankovní účet a výpis z účtu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ochrana proti inflaci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0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439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339448"/>
              </p:ext>
            </p:extLst>
          </p:nvPr>
        </p:nvGraphicFramePr>
        <p:xfrm>
          <a:off x="746976" y="1532584"/>
          <a:ext cx="8551569" cy="4937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523"/>
                <a:gridCol w="2850523"/>
                <a:gridCol w="2850523"/>
              </a:tblGrid>
              <a:tr h="5137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</a:tr>
              <a:tr h="51373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HOSPODAŘENÍ DOMÁCNOSTÍ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008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jednoduchý rozpočet – přebytkový, schodkový, vyrovnaný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sestavení rozpočtu jednotlivce i domácnosti; druhy příjmů a výdajů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zopakovat učivo ze ZŠ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4892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příjmy a výdaje domácnosti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čistý a hrubý příjem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58365">
                <a:tc>
                  <a:txBody>
                    <a:bodyPr/>
                    <a:lstStyle/>
                    <a:p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způsoby zvýšení příjmů 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snížení výdajů	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bilance (majetek vs. závazky domácnosti)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3390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finanční produkty, úročení a poplatky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5836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plánování (životní a finanční) a rizika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9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946163"/>
              </p:ext>
            </p:extLst>
          </p:nvPr>
        </p:nvGraphicFramePr>
        <p:xfrm>
          <a:off x="708337" y="1481073"/>
          <a:ext cx="8577330" cy="4957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9110"/>
                <a:gridCol w="2859110"/>
                <a:gridCol w="2859110"/>
              </a:tblGrid>
              <a:tr h="5599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</a:tr>
              <a:tr h="5599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PŘEBYTEK ROZPOČTU DOMÁCNOSTI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proč a jak spořit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spotřeba, úspory a investice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spoření, investice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řešení přebytku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pojištění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599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pojištění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zajištění na stáří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599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SCHODEK ROZPOČTU DOMÁCNOSTI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půjčky - základ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řešení schodku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úroky, úvěry, RPSN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úvěry – druhy, podmínky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zadlužení, předlužení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599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důsledky nesplácení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oddlužení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5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726" y="648125"/>
            <a:ext cx="3006941" cy="320265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toto finančně gramotný člověk?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hlinkClick r:id=""/>
            </a:endParaRPr>
          </a:p>
          <a:p>
            <a:endParaRPr lang="cs-CZ" dirty="0" smtClean="0">
              <a:hlinkClick r:id="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www.youtube.com/watch?v=rF4vJpMGXYU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www.youtube.com/watch?v=EQ-wc7jQOe8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>
                <a:hlinkClick r:id="rId4"/>
              </a:rPr>
              <a:t>https://www.youtube.com/watch?v=-</a:t>
            </a:r>
            <a:r>
              <a:rPr lang="cs-CZ" dirty="0" smtClean="0">
                <a:hlinkClick r:id="rId4"/>
              </a:rPr>
              <a:t>XXdUMgESO0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4" y="548680"/>
            <a:ext cx="502457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87E43AA-77D8-4C20-A387-FCAADFD1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Jaký je finančně gramotný člověk?</a:t>
            </a:r>
            <a:endParaRPr lang="cs-CZ" sz="32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662DA0A-4656-4610-ACE9-4DF1E527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2131"/>
            <a:ext cx="8596668" cy="47792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3000" dirty="0"/>
              <a:t>Finančně gramotný člověk je ten, který rozumí financím a umí s nimi zacházet v různých životních situacích</a:t>
            </a:r>
          </a:p>
          <a:p>
            <a:r>
              <a:rPr lang="cs-CZ" sz="2400" i="1" dirty="0" smtClean="0"/>
              <a:t>uplatňuje </a:t>
            </a:r>
            <a:r>
              <a:rPr lang="cs-CZ" sz="2400" i="1" dirty="0"/>
              <a:t>svá práva a plní své povinnosti</a:t>
            </a:r>
            <a:endParaRPr lang="cs-CZ" sz="2400" dirty="0"/>
          </a:p>
          <a:p>
            <a:r>
              <a:rPr lang="cs-CZ" sz="2400" i="1" dirty="0" smtClean="0"/>
              <a:t>řeší </a:t>
            </a:r>
            <a:r>
              <a:rPr lang="cs-CZ" sz="2400" i="1" dirty="0"/>
              <a:t>finanční problémy včas</a:t>
            </a:r>
            <a:endParaRPr lang="cs-CZ" sz="2400" dirty="0"/>
          </a:p>
          <a:p>
            <a:r>
              <a:rPr lang="cs-CZ" sz="2400" i="1" dirty="0" smtClean="0"/>
              <a:t>má </a:t>
            </a:r>
            <a:r>
              <a:rPr lang="cs-CZ" sz="2400" i="1" dirty="0"/>
              <a:t>přehled o svých výdajích a příjmech</a:t>
            </a:r>
            <a:endParaRPr lang="cs-CZ" sz="2400" dirty="0"/>
          </a:p>
          <a:p>
            <a:r>
              <a:rPr lang="cs-CZ" sz="2400" i="1" dirty="0" smtClean="0"/>
              <a:t>žije </a:t>
            </a:r>
            <a:r>
              <a:rPr lang="cs-CZ" sz="2400" i="1" dirty="0"/>
              <a:t>úměrně svým finančním možnostem</a:t>
            </a:r>
            <a:endParaRPr lang="cs-CZ" sz="2400" dirty="0"/>
          </a:p>
          <a:p>
            <a:r>
              <a:rPr lang="cs-CZ" sz="2400" i="1" dirty="0" smtClean="0"/>
              <a:t>rozumí </a:t>
            </a:r>
            <a:r>
              <a:rPr lang="cs-CZ" sz="2400" i="1" dirty="0"/>
              <a:t>výhodám (finančního) plánování</a:t>
            </a:r>
            <a:endParaRPr lang="cs-CZ" sz="2400" dirty="0"/>
          </a:p>
          <a:p>
            <a:r>
              <a:rPr lang="cs-CZ" sz="2400" i="1" dirty="0" smtClean="0"/>
              <a:t>vytváří </a:t>
            </a:r>
            <a:r>
              <a:rPr lang="cs-CZ" sz="2400" i="1" dirty="0"/>
              <a:t>finanční rezervy a řeší včas zabezpečení </a:t>
            </a:r>
            <a:r>
              <a:rPr lang="nl-NL" sz="2400" i="1" dirty="0" smtClean="0"/>
              <a:t>na </a:t>
            </a:r>
            <a:r>
              <a:rPr lang="nl-NL" sz="2400" i="1" dirty="0"/>
              <a:t>dobu, kdy nebude schopen dosahovat příjmů</a:t>
            </a:r>
            <a:endParaRPr lang="nl-NL" sz="2400" dirty="0"/>
          </a:p>
          <a:p>
            <a:r>
              <a:rPr lang="cs-CZ" sz="2400" i="1" dirty="0" smtClean="0"/>
              <a:t>uchovává </a:t>
            </a:r>
            <a:r>
              <a:rPr lang="cs-CZ" sz="2400" i="1" dirty="0"/>
              <a:t>důležité doklady a chrání své osobní údaje</a:t>
            </a:r>
            <a:endParaRPr lang="cs-CZ" sz="2400" dirty="0"/>
          </a:p>
          <a:p>
            <a:r>
              <a:rPr lang="cs-CZ" sz="2400" i="1" dirty="0" smtClean="0"/>
              <a:t>splácí </a:t>
            </a:r>
            <a:r>
              <a:rPr lang="cs-CZ" sz="2400" i="1" dirty="0"/>
              <a:t>své dluhy včas a v plné výši</a:t>
            </a:r>
            <a:endParaRPr lang="cs-CZ" sz="2400" dirty="0"/>
          </a:p>
          <a:p>
            <a:r>
              <a:rPr lang="cs-CZ" sz="2400" i="1" dirty="0" smtClean="0"/>
              <a:t>směřuje </a:t>
            </a:r>
            <a:r>
              <a:rPr lang="cs-CZ" sz="2400" i="1" dirty="0"/>
              <a:t>k dosažení finanční prosperity </a:t>
            </a:r>
            <a:endParaRPr lang="cs-CZ" sz="2400" i="1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8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r>
              <a:rPr lang="cs-CZ" dirty="0" smtClean="0"/>
              <a:t>RVP základního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00767"/>
            <a:ext cx="8596668" cy="4740596"/>
          </a:xfrm>
        </p:spPr>
        <p:txBody>
          <a:bodyPr/>
          <a:lstStyle/>
          <a:p>
            <a:r>
              <a:rPr lang="cs-CZ" dirty="0"/>
              <a:t>V RVP základního vzdělávání je finanční gramotnost zakotvena přímo ve vzdělávacích oblastech, není to tedy průřezové téma, nicméně můžeme ji najít na více místech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b="1" smtClean="0"/>
          </a:p>
          <a:p>
            <a:pPr marL="0" indent="0">
              <a:buNone/>
            </a:pPr>
            <a:r>
              <a:rPr lang="cs-CZ" b="1" smtClean="0"/>
              <a:t>První </a:t>
            </a:r>
            <a:r>
              <a:rPr lang="cs-CZ" b="1" dirty="0" smtClean="0"/>
              <a:t>stupeň</a:t>
            </a:r>
          </a:p>
          <a:p>
            <a:r>
              <a:rPr lang="cs-CZ" dirty="0"/>
              <a:t>FG je zde uvedena v oblasti „</a:t>
            </a:r>
            <a:r>
              <a:rPr lang="cs-CZ" b="1" dirty="0"/>
              <a:t>Člověk a jeho svět</a:t>
            </a:r>
            <a:r>
              <a:rPr lang="cs-CZ" dirty="0" smtClean="0"/>
              <a:t>“, </a:t>
            </a:r>
            <a:r>
              <a:rPr lang="cs-CZ" b="1" dirty="0"/>
              <a:t>„Lidé kolem nás“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Druhý stupeň</a:t>
            </a:r>
          </a:p>
          <a:p>
            <a:r>
              <a:rPr lang="cs-CZ" b="1" dirty="0"/>
              <a:t>„Člověk a společnost</a:t>
            </a:r>
            <a:r>
              <a:rPr lang="cs-CZ" b="1" dirty="0" smtClean="0"/>
              <a:t>“, „</a:t>
            </a:r>
            <a:r>
              <a:rPr lang="cs-CZ" b="1" dirty="0"/>
              <a:t>Člověk, </a:t>
            </a:r>
            <a:r>
              <a:rPr lang="cs-CZ" b="1" dirty="0" smtClean="0"/>
              <a:t>stát </a:t>
            </a:r>
            <a:r>
              <a:rPr lang="cs-CZ" b="1" dirty="0"/>
              <a:t>a hospodářství</a:t>
            </a:r>
            <a:r>
              <a:rPr lang="cs-CZ" b="1" dirty="0" smtClean="0"/>
              <a:t>“, „Člověk a svět práce“, </a:t>
            </a:r>
            <a:r>
              <a:rPr lang="cs-CZ" b="1" dirty="0"/>
              <a:t>„Provoz a údržba domácnosti“ </a:t>
            </a:r>
            <a:r>
              <a:rPr lang="cs-CZ" b="1" dirty="0" smtClean="0"/>
              <a:t>, </a:t>
            </a:r>
          </a:p>
          <a:p>
            <a:r>
              <a:rPr lang="cs-CZ" dirty="0" smtClean="0"/>
              <a:t>lze očekávat postupné rozšiřování výuky FG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6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r>
              <a:rPr lang="cs-CZ" dirty="0"/>
              <a:t>RVP </a:t>
            </a:r>
            <a:r>
              <a:rPr lang="cs-CZ" dirty="0" smtClean="0"/>
              <a:t>středního vzdělávání - gymnázia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 RVP G je FG zakotvena v části </a:t>
            </a:r>
            <a:r>
              <a:rPr lang="cs-CZ" b="1" dirty="0"/>
              <a:t>„Člověk a svět práce“</a:t>
            </a:r>
            <a:r>
              <a:rPr lang="cs-CZ" dirty="0"/>
              <a:t>, která obsahuje tyto části:</a:t>
            </a:r>
          </a:p>
          <a:p>
            <a:r>
              <a:rPr lang="cs-CZ" dirty="0" smtClean="0"/>
              <a:t>Trh </a:t>
            </a:r>
            <a:r>
              <a:rPr lang="cs-CZ" dirty="0"/>
              <a:t>práce a profesní volba – to je v podstatě kariérové poradenství</a:t>
            </a:r>
          </a:p>
          <a:p>
            <a:r>
              <a:rPr lang="pl-PL" dirty="0" smtClean="0"/>
              <a:t>Pracovněprávní </a:t>
            </a:r>
            <a:r>
              <a:rPr lang="pl-PL" dirty="0"/>
              <a:t>vztahy – ta je zaměřena na právo </a:t>
            </a:r>
            <a:r>
              <a:rPr lang="cs-CZ" dirty="0" smtClean="0"/>
              <a:t>a </a:t>
            </a:r>
            <a:r>
              <a:rPr lang="cs-CZ" dirty="0"/>
              <a:t>bezpečnost práce</a:t>
            </a:r>
          </a:p>
          <a:p>
            <a:r>
              <a:rPr lang="cs-CZ" dirty="0" smtClean="0"/>
              <a:t>Tržní </a:t>
            </a:r>
            <a:r>
              <a:rPr lang="cs-CZ" dirty="0"/>
              <a:t>ekonomika – tj. základy ekonomické gramotnosti </a:t>
            </a:r>
            <a:r>
              <a:rPr lang="cs-CZ" dirty="0" smtClean="0"/>
              <a:t>(</a:t>
            </a:r>
            <a:r>
              <a:rPr lang="cs-CZ" dirty="0" err="1"/>
              <a:t>ekon</a:t>
            </a:r>
            <a:r>
              <a:rPr lang="cs-CZ" dirty="0"/>
              <a:t>. pojmy, subjekty, marketing)</a:t>
            </a:r>
          </a:p>
          <a:p>
            <a:r>
              <a:rPr lang="cs-CZ" dirty="0" smtClean="0"/>
              <a:t>Národní </a:t>
            </a:r>
            <a:r>
              <a:rPr lang="cs-CZ" dirty="0"/>
              <a:t>hospodářství a úloha státu v ekonomice – zaměřeno na základy makroekonomie (fiskální, monetární, sociální politika)</a:t>
            </a:r>
          </a:p>
          <a:p>
            <a:r>
              <a:rPr lang="cs-CZ" dirty="0" smtClean="0"/>
              <a:t>a </a:t>
            </a:r>
            <a:r>
              <a:rPr lang="cs-CZ" dirty="0"/>
              <a:t>konečně </a:t>
            </a:r>
            <a:r>
              <a:rPr lang="cs-CZ" b="1" dirty="0"/>
              <a:t>Finance </a:t>
            </a:r>
            <a:r>
              <a:rPr lang="cs-CZ" dirty="0"/>
              <a:t>– ty jsou zde popsány v podstatě </a:t>
            </a:r>
            <a:r>
              <a:rPr lang="cs-CZ" dirty="0" smtClean="0"/>
              <a:t>přesně </a:t>
            </a:r>
            <a:r>
              <a:rPr lang="cs-CZ" dirty="0"/>
              <a:t>podle Standardů FG.</a:t>
            </a:r>
          </a:p>
        </p:txBody>
      </p:sp>
    </p:spTree>
    <p:extLst>
      <p:ext uri="{BB962C8B-B14F-4D97-AF65-F5344CB8AC3E}">
        <p14:creationId xmlns:p14="http://schemas.microsoft.com/office/powerpoint/2010/main" val="2641089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r>
              <a:rPr lang="cs-CZ" dirty="0"/>
              <a:t>RVP </a:t>
            </a:r>
            <a:r>
              <a:rPr lang="cs-CZ" dirty="0" smtClean="0"/>
              <a:t>středního vzdělávání – SOŠ (obory 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FG se zde objevuje již v </a:t>
            </a:r>
            <a:r>
              <a:rPr lang="cs-CZ" b="1" dirty="0"/>
              <a:t>klíčových kompetencích</a:t>
            </a:r>
            <a:r>
              <a:rPr lang="cs-CZ" dirty="0"/>
              <a:t>, a to v sekci </a:t>
            </a:r>
            <a:r>
              <a:rPr lang="cs-CZ" b="1" dirty="0"/>
              <a:t>„Personální a sociální kompetence</a:t>
            </a:r>
            <a:r>
              <a:rPr lang="cs-CZ" b="1" dirty="0" smtClean="0"/>
              <a:t>“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/>
              <a:t>Dále je zakotvena ve </a:t>
            </a:r>
            <a:r>
              <a:rPr lang="cs-CZ" b="1" dirty="0"/>
              <a:t>„Společenskovědním vzdělávání</a:t>
            </a:r>
            <a:r>
              <a:rPr lang="cs-CZ" b="1" dirty="0" smtClean="0"/>
              <a:t>“</a:t>
            </a:r>
            <a:endParaRPr lang="cs-CZ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V matematickém vzdělávání se pak objevuje finanční matematika.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 rámci revize RVP se finanční gramotnost bude posouvat do samostatné sekce EKONOMICKÉHO VZDĚLÁVÁNÍ.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Lze očekávat, že bude ještě více podporováno propojení finanční gramotnosti se světem práce. Obojí se spojuje právě v Ekonomické gramotnosti, která bude v příštích letech ještě více akcentována. </a:t>
            </a: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96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>
            <a:normAutofit fontScale="90000"/>
          </a:bodyPr>
          <a:lstStyle/>
          <a:p>
            <a:r>
              <a:rPr lang="cs-CZ" dirty="0"/>
              <a:t>RVP </a:t>
            </a:r>
            <a:r>
              <a:rPr lang="cs-CZ" dirty="0" smtClean="0"/>
              <a:t>středního vzdělávání – SOU (obory 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FG je stejně jako u SOŠ uvedena již v klíčových kompetencích. </a:t>
            </a: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/>
              <a:t>V obsahu učiva pak najdeme v části „</a:t>
            </a:r>
            <a:r>
              <a:rPr lang="cs-CZ" b="1" dirty="0"/>
              <a:t>Člověk </a:t>
            </a:r>
            <a:r>
              <a:rPr lang="cs-CZ" b="1" dirty="0" smtClean="0"/>
              <a:t>a </a:t>
            </a:r>
            <a:r>
              <a:rPr lang="cs-CZ" b="1" dirty="0"/>
              <a:t>společnost“:</a:t>
            </a:r>
            <a:endParaRPr lang="cs-CZ" dirty="0"/>
          </a:p>
          <a:p>
            <a:r>
              <a:rPr lang="cs-CZ" b="1" i="1" dirty="0" smtClean="0"/>
              <a:t>hospodaření </a:t>
            </a:r>
            <a:r>
              <a:rPr lang="cs-CZ" b="1" i="1" dirty="0"/>
              <a:t>jednotlivce a rodiny; řešení krizových finančních situací, sociální </a:t>
            </a:r>
            <a:r>
              <a:rPr lang="cs-CZ" b="1" i="1" dirty="0" smtClean="0"/>
              <a:t>zajištění </a:t>
            </a:r>
            <a:r>
              <a:rPr lang="cs-CZ" b="1" i="1" dirty="0"/>
              <a:t>občanů </a:t>
            </a:r>
            <a:endParaRPr lang="cs-CZ" b="1" i="1" dirty="0" smtClean="0"/>
          </a:p>
          <a:p>
            <a:endParaRPr lang="cs-CZ" b="1" i="1" dirty="0"/>
          </a:p>
          <a:p>
            <a:pPr marL="0" indent="0">
              <a:buNone/>
            </a:pPr>
            <a:r>
              <a:rPr lang="cs-CZ" dirty="0"/>
              <a:t>Oproti SOŠ je zde navíc část </a:t>
            </a:r>
            <a:r>
              <a:rPr lang="cs-CZ" b="1" dirty="0"/>
              <a:t>„Člověk a hospodářství“</a:t>
            </a:r>
            <a:r>
              <a:rPr lang="cs-CZ" dirty="0"/>
              <a:t>, </a:t>
            </a:r>
            <a:r>
              <a:rPr lang="cs-CZ" dirty="0" smtClean="0"/>
              <a:t>která </a:t>
            </a:r>
            <a:r>
              <a:rPr lang="cs-CZ" dirty="0"/>
              <a:t>je sice více zaměřená ekonomicky, obsahuje </a:t>
            </a:r>
            <a:r>
              <a:rPr lang="pl-PL" dirty="0" smtClean="0"/>
              <a:t>ale </a:t>
            </a:r>
            <a:r>
              <a:rPr lang="pl-PL" dirty="0"/>
              <a:t>i část FG. Více se zde klade důraz na </a:t>
            </a:r>
            <a:r>
              <a:rPr lang="pl-PL" dirty="0" smtClean="0"/>
              <a:t>oblast </a:t>
            </a:r>
            <a:r>
              <a:rPr lang="cs-CZ" dirty="0" smtClean="0"/>
              <a:t>spojenou </a:t>
            </a:r>
            <a:r>
              <a:rPr lang="cs-CZ" dirty="0"/>
              <a:t>se zaměstnáním (mzdy apod.) 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07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/>
          <a:lstStyle/>
          <a:p>
            <a:r>
              <a:rPr lang="cs-CZ" dirty="0" smtClean="0"/>
              <a:t>Proč je finanční vzdělávání důležité?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51527"/>
            <a:ext cx="8596668" cy="4289835"/>
          </a:xfrm>
        </p:spPr>
        <p:txBody>
          <a:bodyPr>
            <a:normAutofit/>
          </a:bodyPr>
          <a:lstStyle/>
          <a:p>
            <a:r>
              <a:rPr lang="cs-CZ" sz="2400" b="1" dirty="0"/>
              <a:t>Ať chceme nebo nechceme, peníze jsou důležitou součástí našeho života. </a:t>
            </a:r>
            <a:endParaRPr lang="cs-CZ" sz="2400" b="1" dirty="0" smtClean="0"/>
          </a:p>
          <a:p>
            <a:r>
              <a:rPr lang="cs-CZ" sz="2400" b="1" dirty="0" smtClean="0"/>
              <a:t>Tržní </a:t>
            </a:r>
            <a:r>
              <a:rPr lang="cs-CZ" sz="2400" b="1" dirty="0"/>
              <a:t>ekonomika je na penězích postavena a my se musíme naučit s penězi zacházet. </a:t>
            </a:r>
            <a:endParaRPr lang="cs-CZ" sz="2400" b="1" dirty="0" smtClean="0"/>
          </a:p>
          <a:p>
            <a:r>
              <a:rPr lang="cs-CZ" sz="2400" b="1" dirty="0" smtClean="0"/>
              <a:t>A </a:t>
            </a:r>
            <a:r>
              <a:rPr lang="cs-CZ" sz="2400" b="1" dirty="0"/>
              <a:t>to i přesto, že je pro nás nejdůležitější životní hodnotou něco jiného </a:t>
            </a:r>
            <a:r>
              <a:rPr lang="cs-CZ" sz="2400" dirty="0"/>
              <a:t>(např. zdraví, rodina, smysluplná práce). </a:t>
            </a:r>
            <a:endParaRPr lang="cs-CZ" sz="2400" dirty="0" smtClean="0"/>
          </a:p>
          <a:p>
            <a:r>
              <a:rPr lang="cs-CZ" sz="2400" b="1" dirty="0" smtClean="0"/>
              <a:t>Bez </a:t>
            </a:r>
            <a:r>
              <a:rPr lang="cs-CZ" sz="2400" b="1" dirty="0"/>
              <a:t>peněz se v dnešním světě zkrátka nedá </a:t>
            </a:r>
            <a:r>
              <a:rPr lang="cs-CZ" sz="2400" b="1" dirty="0" smtClean="0"/>
              <a:t>žít.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883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639" y="609600"/>
            <a:ext cx="8810363" cy="794197"/>
          </a:xfrm>
        </p:spPr>
        <p:txBody>
          <a:bodyPr>
            <a:normAutofit fontScale="90000"/>
          </a:bodyPr>
          <a:lstStyle/>
          <a:p>
            <a:r>
              <a:rPr lang="cs-CZ" dirty="0"/>
              <a:t>RVP </a:t>
            </a:r>
            <a:r>
              <a:rPr lang="cs-CZ" dirty="0" smtClean="0"/>
              <a:t>středního vzdělávání – Nástavby (obory L)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13645"/>
            <a:ext cx="8596668" cy="472771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Zde se FG opět objevuje již v klíčových kompetencích, ovšem tentokrát v části </a:t>
            </a:r>
            <a:r>
              <a:rPr lang="cs-CZ" b="1" dirty="0"/>
              <a:t>„Matematická a finanční gramotnost</a:t>
            </a:r>
            <a:r>
              <a:rPr lang="cs-CZ" b="1" dirty="0" smtClean="0"/>
              <a:t>“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FG je pak součástí MATEMATICKÉHO </a:t>
            </a:r>
            <a:r>
              <a:rPr lang="cs-CZ" dirty="0" smtClean="0"/>
              <a:t>VZDĚLÁVÁNÍ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 smtClean="0"/>
              <a:t>Nicméně FG </a:t>
            </a:r>
            <a:r>
              <a:rPr lang="cs-CZ" dirty="0"/>
              <a:t>zde není příliš uchopena ani v RVP – nejspíš se předpokládá, že ji mají žáci nabýt již v rámci SOU.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700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lze zařadit FG do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samostatný předmět povinný/volitelný</a:t>
            </a:r>
          </a:p>
          <a:p>
            <a:r>
              <a:rPr lang="cs-CZ" dirty="0" smtClean="0"/>
              <a:t>součást jiných předmětů (OV, ZSV, Člověk a jeho svět, Ekonomika, …)</a:t>
            </a:r>
          </a:p>
          <a:p>
            <a:r>
              <a:rPr lang="cs-CZ" dirty="0" smtClean="0"/>
              <a:t>projektové dny</a:t>
            </a:r>
          </a:p>
          <a:p>
            <a:r>
              <a:rPr lang="cs-CZ" dirty="0" smtClean="0"/>
              <a:t>přednášky odborníku z praxe / workshopy</a:t>
            </a:r>
          </a:p>
          <a:p>
            <a:r>
              <a:rPr lang="cs-CZ" dirty="0" smtClean="0"/>
              <a:t>soutěže (např. Rozpočti si to!)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567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349"/>
          </a:xfrm>
        </p:spPr>
        <p:txBody>
          <a:bodyPr>
            <a:normAutofit fontScale="90000"/>
          </a:bodyPr>
          <a:lstStyle/>
          <a:p>
            <a:r>
              <a:rPr lang="cs-CZ" dirty="0">
                <a:cs typeface="Arial" pitchFamily="34" charset="0"/>
              </a:rPr>
              <a:t>Co by si žáci měli odnést z výuky </a:t>
            </a:r>
            <a:r>
              <a:rPr lang="cs-CZ" dirty="0" smtClean="0">
                <a:cs typeface="Arial" pitchFamily="34" charset="0"/>
              </a:rPr>
              <a:t>FG?</a:t>
            </a:r>
            <a:r>
              <a:rPr lang="cs-CZ" dirty="0">
                <a:cs typeface="Arial" pitchFamily="34" charset="0"/>
              </a:rPr>
              <a:t/>
            </a:r>
            <a:br>
              <a:rPr lang="cs-CZ" dirty="0">
                <a:cs typeface="Arial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57317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Velmi obecně řečeno:</a:t>
            </a:r>
          </a:p>
          <a:p>
            <a:r>
              <a:rPr lang="cs-CZ" dirty="0"/>
              <a:t>m</a:t>
            </a:r>
            <a:r>
              <a:rPr lang="cs-CZ" dirty="0" smtClean="0"/>
              <a:t>ám-li peníze – KAM s NIMI</a:t>
            </a:r>
          </a:p>
          <a:p>
            <a:r>
              <a:rPr lang="cs-CZ" dirty="0"/>
              <a:t>n</a:t>
            </a:r>
            <a:r>
              <a:rPr lang="cs-CZ" dirty="0" smtClean="0"/>
              <a:t>emám-li peníze – nekvalifikovaně se NEZADLUŽOVAT</a:t>
            </a:r>
          </a:p>
          <a:p>
            <a:r>
              <a:rPr lang="cs-CZ" dirty="0" smtClean="0"/>
              <a:t>ZAJIŠŤOVAT se před riziky – např. vhodným pojištěním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Cílem není, aby člověk uměl zcela sám jednat, ale:</a:t>
            </a:r>
          </a:p>
          <a:p>
            <a:r>
              <a:rPr lang="cs-CZ" dirty="0"/>
              <a:t>p</a:t>
            </a:r>
            <a:r>
              <a:rPr lang="cs-CZ" dirty="0" smtClean="0"/>
              <a:t>oučeně jednat s finančním poradcem</a:t>
            </a:r>
          </a:p>
          <a:p>
            <a:r>
              <a:rPr lang="cs-CZ" dirty="0" smtClean="0"/>
              <a:t>nepodlehnout běžným finančním trikům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5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Některé příklady finančně negramotných lidí.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http://www.ceskatelevize.cz/ivysilani/10213556322-krotitele-dluhu/309292320110028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4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potřebujeme finanční gramotnost?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650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Podle dotazníkového šetření Ministerstva financí z roku 2016:</a:t>
            </a:r>
          </a:p>
          <a:p>
            <a:r>
              <a:rPr lang="cs-CZ" b="1" dirty="0" smtClean="0"/>
              <a:t>2/3 </a:t>
            </a:r>
            <a:r>
              <a:rPr lang="cs-CZ" b="1" dirty="0"/>
              <a:t>dospělých se nechovají ekonomicky zodpovědně </a:t>
            </a:r>
            <a:r>
              <a:rPr lang="cs-CZ" dirty="0"/>
              <a:t>(ekonomicky zodpovědný člověk je zjednodušeně </a:t>
            </a:r>
            <a:r>
              <a:rPr lang="cs-CZ" dirty="0" smtClean="0"/>
              <a:t>ten</a:t>
            </a:r>
            <a:r>
              <a:rPr lang="cs-CZ" dirty="0"/>
              <a:t>, který lépe využívá finanční produkty, využívá svá </a:t>
            </a:r>
            <a:r>
              <a:rPr lang="cs-CZ" dirty="0" smtClean="0"/>
              <a:t>práva </a:t>
            </a:r>
            <a:r>
              <a:rPr lang="cs-CZ" dirty="0"/>
              <a:t>a zodpovědněji se rozhoduje ve světě financí)</a:t>
            </a:r>
          </a:p>
          <a:p>
            <a:r>
              <a:rPr lang="cs-CZ" b="1" dirty="0" smtClean="0"/>
              <a:t>57 </a:t>
            </a:r>
            <a:r>
              <a:rPr lang="cs-CZ" b="1" dirty="0"/>
              <a:t>% domácností nesestavuje rodinný rozpočet</a:t>
            </a:r>
            <a:endParaRPr lang="cs-CZ" dirty="0"/>
          </a:p>
          <a:p>
            <a:r>
              <a:rPr lang="cs-CZ" b="1" dirty="0" smtClean="0"/>
              <a:t>37 </a:t>
            </a:r>
            <a:r>
              <a:rPr lang="cs-CZ" b="1" dirty="0"/>
              <a:t>% </a:t>
            </a:r>
            <a:r>
              <a:rPr lang="cs-CZ" dirty="0"/>
              <a:t>respondentů </a:t>
            </a:r>
            <a:r>
              <a:rPr lang="cs-CZ" b="1" dirty="0"/>
              <a:t>si nedokáže představit, jak by </a:t>
            </a:r>
            <a:r>
              <a:rPr lang="cs-CZ" b="1" dirty="0" smtClean="0"/>
              <a:t>řešili </a:t>
            </a:r>
            <a:r>
              <a:rPr lang="cs-CZ" b="1" dirty="0"/>
              <a:t>ztrátu hlavního příjmu </a:t>
            </a:r>
            <a:r>
              <a:rPr lang="cs-CZ" dirty="0"/>
              <a:t>jejich domácnosti</a:t>
            </a:r>
          </a:p>
          <a:p>
            <a:r>
              <a:rPr lang="cs-CZ" b="1" dirty="0" smtClean="0"/>
              <a:t>19 </a:t>
            </a:r>
            <a:r>
              <a:rPr lang="cs-CZ" b="1" dirty="0"/>
              <a:t>% dospělých aktivně nespoří </a:t>
            </a:r>
            <a:r>
              <a:rPr lang="cs-CZ" dirty="0"/>
              <a:t>(a většina těch, co </a:t>
            </a:r>
            <a:r>
              <a:rPr lang="cs-CZ" dirty="0" smtClean="0"/>
              <a:t>spoří</a:t>
            </a:r>
            <a:r>
              <a:rPr lang="cs-CZ" dirty="0"/>
              <a:t>, tak činí na běžném účtu nebo v hotovosti)</a:t>
            </a:r>
          </a:p>
          <a:p>
            <a:r>
              <a:rPr lang="cs-CZ" b="1" dirty="0" smtClean="0"/>
              <a:t>15 </a:t>
            </a:r>
            <a:r>
              <a:rPr lang="cs-CZ" b="1" dirty="0"/>
              <a:t>% domácností nepokryje své životní náklady </a:t>
            </a:r>
            <a:r>
              <a:rPr lang="pl-PL" b="1" dirty="0" smtClean="0"/>
              <a:t>v </a:t>
            </a:r>
            <a:r>
              <a:rPr lang="pl-PL" b="1" dirty="0"/>
              <a:t>případě výpadku příjmů ani po dobu jednoho měsíce</a:t>
            </a:r>
            <a:endParaRPr lang="pl-PL" dirty="0"/>
          </a:p>
          <a:p>
            <a:r>
              <a:rPr lang="cs-CZ" b="1" dirty="0" smtClean="0"/>
              <a:t>42 </a:t>
            </a:r>
            <a:r>
              <a:rPr lang="cs-CZ" b="1" dirty="0"/>
              <a:t>% lidí nedokáže správně vypočítat úrok </a:t>
            </a:r>
            <a:r>
              <a:rPr lang="cs-CZ" dirty="0"/>
              <a:t>(formou jednoduchého úročení)</a:t>
            </a:r>
          </a:p>
          <a:p>
            <a:r>
              <a:rPr lang="cs-CZ" b="1" dirty="0" smtClean="0"/>
              <a:t>85 </a:t>
            </a:r>
            <a:r>
              <a:rPr lang="cs-CZ" b="1" dirty="0"/>
              <a:t>% </a:t>
            </a:r>
            <a:r>
              <a:rPr lang="cs-CZ" dirty="0"/>
              <a:t>osob </a:t>
            </a:r>
            <a:r>
              <a:rPr lang="cs-CZ" b="1" dirty="0"/>
              <a:t>se spoléhá </a:t>
            </a:r>
            <a:r>
              <a:rPr lang="cs-CZ" dirty="0"/>
              <a:t>na financování jejich životních </a:t>
            </a:r>
            <a:r>
              <a:rPr lang="pl-PL" dirty="0" smtClean="0"/>
              <a:t>nákladů </a:t>
            </a:r>
            <a:r>
              <a:rPr lang="pl-PL" b="1" dirty="0"/>
              <a:t>v důchodu na stát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045"/>
          </a:xfrm>
        </p:spPr>
        <p:txBody>
          <a:bodyPr/>
          <a:lstStyle/>
          <a:p>
            <a:r>
              <a:rPr lang="cs-CZ" dirty="0"/>
              <a:t>Proč potřebujeme finanční gramotnost?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990243"/>
              </p:ext>
            </p:extLst>
          </p:nvPr>
        </p:nvGraphicFramePr>
        <p:xfrm>
          <a:off x="618185" y="1378043"/>
          <a:ext cx="8062175" cy="4584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1234"/>
                <a:gridCol w="3160941"/>
              </a:tblGrid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Česká republika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smtClean="0">
                          <a:solidFill>
                            <a:srgbClr val="FF0000"/>
                          </a:solidFill>
                          <a:effectLst/>
                        </a:rPr>
                        <a:t>2018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Počet osob v exekuci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821 </a:t>
                      </a:r>
                      <a:r>
                        <a:rPr lang="cs-CZ" sz="2400" b="1" dirty="0">
                          <a:effectLst/>
                        </a:rPr>
                        <a:t>tis.</a:t>
                      </a:r>
                      <a:endParaRPr lang="cs-CZ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Počet osob se 3 a více exekucemi</a:t>
                      </a:r>
                      <a:endParaRPr lang="cs-CZ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489 </a:t>
                      </a:r>
                      <a:r>
                        <a:rPr lang="cs-CZ" sz="2400" b="1" dirty="0">
                          <a:effectLst/>
                        </a:rPr>
                        <a:t>tis.</a:t>
                      </a:r>
                      <a:endParaRPr lang="cs-CZ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effectLst/>
                        </a:rPr>
                        <a:t>Počet osob s</a:t>
                      </a:r>
                      <a:r>
                        <a:rPr lang="cs-CZ" sz="2400" b="1" baseline="0" dirty="0" smtClean="0">
                          <a:effectLst/>
                        </a:rPr>
                        <a:t> 10</a:t>
                      </a:r>
                      <a:r>
                        <a:rPr lang="cs-CZ" sz="2400" b="1" dirty="0" smtClean="0">
                          <a:effectLst/>
                        </a:rPr>
                        <a:t> a více exekucemi</a:t>
                      </a:r>
                      <a:endParaRPr lang="cs-CZ" sz="2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 tis.</a:t>
                      </a:r>
                      <a:endParaRPr lang="cs-CZ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Podíl osob v exekuci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9,2 </a:t>
                      </a:r>
                      <a:r>
                        <a:rPr lang="cs-CZ" sz="2400" b="1" dirty="0">
                          <a:effectLst/>
                        </a:rPr>
                        <a:t>%</a:t>
                      </a:r>
                      <a:endParaRPr lang="cs-CZ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Celkový počet exekucí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4,68 </a:t>
                      </a:r>
                      <a:r>
                        <a:rPr lang="cs-CZ" sz="2400" b="1" dirty="0">
                          <a:effectLst/>
                        </a:rPr>
                        <a:t>mil.</a:t>
                      </a:r>
                      <a:endParaRPr lang="cs-CZ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Vymáhaná jistina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297 </a:t>
                      </a:r>
                      <a:r>
                        <a:rPr lang="cs-CZ" sz="2400" b="1" dirty="0">
                          <a:effectLst/>
                        </a:rPr>
                        <a:t>mld. Kč</a:t>
                      </a:r>
                      <a:endParaRPr lang="cs-CZ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5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cs-CZ" dirty="0"/>
              <a:t>Co je finanční gramotnost?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00011"/>
            <a:ext cx="8596668" cy="4341351"/>
          </a:xfrm>
        </p:spPr>
        <p:txBody>
          <a:bodyPr>
            <a:normAutofit/>
          </a:bodyPr>
          <a:lstStyle/>
          <a:p>
            <a:r>
              <a:rPr lang="cs-CZ" sz="2200" dirty="0"/>
              <a:t>Důležitost a prospěšnost finančního vzdělávání si uvědomily země OCED již před více než deseti lety (v České republice usnesením vlády č. 1594 ze 7. prosince 2005). </a:t>
            </a:r>
            <a:endParaRPr lang="cs-CZ" sz="2200" dirty="0" smtClean="0"/>
          </a:p>
          <a:p>
            <a:r>
              <a:rPr lang="cs-CZ" sz="2200" dirty="0" smtClean="0"/>
              <a:t>Následně </a:t>
            </a:r>
            <a:r>
              <a:rPr lang="cs-CZ" sz="2200" dirty="0"/>
              <a:t>u nás vznikl </a:t>
            </a:r>
            <a:r>
              <a:rPr lang="cs-CZ" sz="2200" b="1" dirty="0"/>
              <a:t>Systém budování finanční </a:t>
            </a:r>
            <a:r>
              <a:rPr lang="cs-CZ" sz="2200" b="1" dirty="0" smtClean="0"/>
              <a:t>gramotnosti </a:t>
            </a:r>
            <a:r>
              <a:rPr lang="cs-CZ" sz="2200" dirty="0"/>
              <a:t>na základních a středních školách (</a:t>
            </a:r>
            <a:r>
              <a:rPr lang="cs-CZ" sz="2200" dirty="0" smtClean="0"/>
              <a:t>2007) a </a:t>
            </a:r>
            <a:r>
              <a:rPr lang="cs-CZ" sz="2200" dirty="0"/>
              <a:t>později </a:t>
            </a:r>
            <a:r>
              <a:rPr lang="cs-CZ" sz="2200" dirty="0" smtClean="0"/>
              <a:t>i </a:t>
            </a:r>
            <a:r>
              <a:rPr lang="cs-CZ" sz="2200" dirty="0"/>
              <a:t>ucelená </a:t>
            </a:r>
            <a:r>
              <a:rPr lang="cs-CZ" sz="2200" b="1" dirty="0"/>
              <a:t>Národní strategie </a:t>
            </a:r>
            <a:r>
              <a:rPr lang="cs-CZ" sz="2200" dirty="0"/>
              <a:t>finančního vzdělávání (</a:t>
            </a:r>
            <a:r>
              <a:rPr lang="cs-CZ" sz="2200" dirty="0" smtClean="0"/>
              <a:t>2010)</a:t>
            </a:r>
          </a:p>
          <a:p>
            <a:r>
              <a:rPr lang="cs-CZ" sz="2200" dirty="0"/>
              <a:t>V rámci Systému byly stanoveny </a:t>
            </a:r>
            <a:r>
              <a:rPr lang="cs-CZ" sz="2200" b="1" dirty="0"/>
              <a:t>Standardy </a:t>
            </a:r>
            <a:r>
              <a:rPr lang="cs-CZ" sz="2200" dirty="0"/>
              <a:t>finanční gramotnosti, ze kterých pak vycházejí požadavky Rámcových vzdělávacích programů. </a:t>
            </a:r>
          </a:p>
        </p:txBody>
      </p:sp>
    </p:spTree>
    <p:extLst>
      <p:ext uri="{BB962C8B-B14F-4D97-AF65-F5344CB8AC3E}">
        <p14:creationId xmlns:p14="http://schemas.microsoft.com/office/powerpoint/2010/main" val="33687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966215F-517A-4871-BE22-B5B230839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3" y="6168294"/>
            <a:ext cx="1676728" cy="412789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endParaRPr lang="cs-CZ" sz="1350" b="1" baseline="30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xmlns="" id="{FDB53272-B8DC-4752-BFD0-BDD498A6FA0D}"/>
              </a:ext>
            </a:extLst>
          </p:cNvPr>
          <p:cNvCxnSpPr>
            <a:cxnSpLocks/>
          </p:cNvCxnSpPr>
          <p:nvPr/>
        </p:nvCxnSpPr>
        <p:spPr>
          <a:xfrm>
            <a:off x="728980" y="168387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3">
                    <a:lumMod val="5000"/>
                    <a:lumOff val="9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7200000" scaled="0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>
            <a:extLst>
              <a:ext uri="{FF2B5EF4-FFF2-40B4-BE49-F238E27FC236}">
                <a16:creationId xmlns:a16="http://schemas.microsoft.com/office/drawing/2014/main" xmlns="" id="{60974382-8A67-4BDF-B14D-6CBFD68E85F3}"/>
              </a:ext>
            </a:extLst>
          </p:cNvPr>
          <p:cNvSpPr txBox="1">
            <a:spLocks/>
          </p:cNvSpPr>
          <p:nvPr/>
        </p:nvSpPr>
        <p:spPr>
          <a:xfrm>
            <a:off x="2650067" y="846519"/>
            <a:ext cx="8908355" cy="6623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xmlns="" id="{5A36F31B-4613-4179-8C6D-63B2A24AD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422" y="1417638"/>
            <a:ext cx="8789342" cy="5126762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ahnutá šipka doprava 14">
            <a:extLst>
              <a:ext uri="{FF2B5EF4-FFF2-40B4-BE49-F238E27FC236}">
                <a16:creationId xmlns:a16="http://schemas.microsoft.com/office/drawing/2014/main" xmlns="" id="{DC1353AF-E939-4918-98C6-A20A70742FF2}"/>
              </a:ext>
            </a:extLst>
          </p:cNvPr>
          <p:cNvSpPr/>
          <p:nvPr/>
        </p:nvSpPr>
        <p:spPr>
          <a:xfrm rot="18799600">
            <a:off x="4448150" y="5509253"/>
            <a:ext cx="516105" cy="1576856"/>
          </a:xfrm>
          <a:prstGeom prst="curvedRightArrow">
            <a:avLst>
              <a:gd name="adj1" fmla="val 25000"/>
              <a:gd name="adj2" fmla="val 46641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Zahnutá šipka doprava 11">
            <a:extLst>
              <a:ext uri="{FF2B5EF4-FFF2-40B4-BE49-F238E27FC236}">
                <a16:creationId xmlns:a16="http://schemas.microsoft.com/office/drawing/2014/main" xmlns="" id="{8FD9E3F5-B32C-441C-B06E-524B24CF262B}"/>
              </a:ext>
            </a:extLst>
          </p:cNvPr>
          <p:cNvSpPr/>
          <p:nvPr/>
        </p:nvSpPr>
        <p:spPr>
          <a:xfrm rot="18799600">
            <a:off x="2752301" y="4459411"/>
            <a:ext cx="678874" cy="1895901"/>
          </a:xfrm>
          <a:prstGeom prst="curvedRightArrow">
            <a:avLst>
              <a:gd name="adj1" fmla="val 25000"/>
              <a:gd name="adj2" fmla="val 46641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Zahnutá šipka nahoru 10">
            <a:extLst>
              <a:ext uri="{FF2B5EF4-FFF2-40B4-BE49-F238E27FC236}">
                <a16:creationId xmlns:a16="http://schemas.microsoft.com/office/drawing/2014/main" xmlns="" id="{38A2F053-61B7-482F-A964-A2CB1F4B298F}"/>
              </a:ext>
            </a:extLst>
          </p:cNvPr>
          <p:cNvSpPr/>
          <p:nvPr/>
        </p:nvSpPr>
        <p:spPr>
          <a:xfrm rot="4010059">
            <a:off x="674278" y="3238352"/>
            <a:ext cx="1916929" cy="1392848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xmlns="" id="{E3A728F0-292C-4C6D-BC7E-4096C3D2B629}"/>
              </a:ext>
            </a:extLst>
          </p:cNvPr>
          <p:cNvSpPr txBox="1">
            <a:spLocks/>
          </p:cNvSpPr>
          <p:nvPr/>
        </p:nvSpPr>
        <p:spPr>
          <a:xfrm>
            <a:off x="850006" y="274638"/>
            <a:ext cx="1106157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chemeClr val="accent1"/>
                </a:solidFill>
              </a:rPr>
              <a:t>H</a:t>
            </a:r>
            <a:r>
              <a:rPr lang="cs-CZ" sz="3600" dirty="0" smtClean="0">
                <a:solidFill>
                  <a:schemeClr val="accent1"/>
                </a:solidFill>
              </a:rPr>
              <a:t>istorie </a:t>
            </a:r>
            <a:r>
              <a:rPr lang="cs-CZ" sz="3600" dirty="0">
                <a:solidFill>
                  <a:schemeClr val="accent1"/>
                </a:solidFill>
              </a:rPr>
              <a:t>finančního vzdělávání v ČR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22BA55A5-0716-4AF8-BA75-652AEDD3A28B}"/>
              </a:ext>
            </a:extLst>
          </p:cNvPr>
          <p:cNvSpPr txBox="1"/>
          <p:nvPr/>
        </p:nvSpPr>
        <p:spPr>
          <a:xfrm>
            <a:off x="1353597" y="1928802"/>
            <a:ext cx="8953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2005 – Usnesení vlády ČR č. 1594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4D948E35-FD35-4336-8E06-4165E621BD1D}"/>
              </a:ext>
            </a:extLst>
          </p:cNvPr>
          <p:cNvSpPr txBox="1"/>
          <p:nvPr/>
        </p:nvSpPr>
        <p:spPr>
          <a:xfrm>
            <a:off x="1428716" y="2500306"/>
            <a:ext cx="952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2007 –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Systém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budování finanční gramotnosti (SBFG) na ZŠ a SŠ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xmlns="" id="{2891A559-6C96-455C-8102-5CE1DA115521}"/>
              </a:ext>
            </a:extLst>
          </p:cNvPr>
          <p:cNvSpPr txBox="1"/>
          <p:nvPr/>
        </p:nvSpPr>
        <p:spPr>
          <a:xfrm>
            <a:off x="1570636" y="3071810"/>
            <a:ext cx="962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2010 –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Národní strategie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finančního vzdělávání (NSFV); </a:t>
            </a:r>
          </a:p>
          <a:p>
            <a:r>
              <a:rPr lang="cs-CZ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           v gesci Ministerstva financí ve spolupráci s MPO a MŠMT.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xmlns="" id="{30127517-60AB-4AA2-AD2F-46CB9E720331}"/>
              </a:ext>
            </a:extLst>
          </p:cNvPr>
          <p:cNvSpPr txBox="1"/>
          <p:nvPr/>
        </p:nvSpPr>
        <p:spPr>
          <a:xfrm>
            <a:off x="3761400" y="5224059"/>
            <a:ext cx="5238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Rámcový vzdělávací program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xmlns="" id="{340A2937-0654-4499-8726-6A7BFEDB93E7}"/>
              </a:ext>
            </a:extLst>
          </p:cNvPr>
          <p:cNvSpPr txBox="1"/>
          <p:nvPr/>
        </p:nvSpPr>
        <p:spPr>
          <a:xfrm>
            <a:off x="5476869" y="609762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ŠVP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xmlns="" id="{ACBD56C3-D744-411A-BAB5-96880775212A}"/>
              </a:ext>
            </a:extLst>
          </p:cNvPr>
          <p:cNvSpPr txBox="1"/>
          <p:nvPr/>
        </p:nvSpPr>
        <p:spPr>
          <a:xfrm>
            <a:off x="3091738" y="4566227"/>
            <a:ext cx="752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Od září 2013 jsou školy povinny tyto standardy začlenit do ŠVP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xmlns="" id="{3DB47C2B-507B-4BCD-B27B-2C7607EAA527}"/>
              </a:ext>
            </a:extLst>
          </p:cNvPr>
          <p:cNvSpPr txBox="1"/>
          <p:nvPr/>
        </p:nvSpPr>
        <p:spPr>
          <a:xfrm>
            <a:off x="1195593" y="1508913"/>
            <a:ext cx="666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2003 – OECD: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Financial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Project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EE372D88-F597-4D6A-BF94-56531B068D95}"/>
              </a:ext>
            </a:extLst>
          </p:cNvPr>
          <p:cNvSpPr/>
          <p:nvPr/>
        </p:nvSpPr>
        <p:spPr>
          <a:xfrm>
            <a:off x="2446274" y="4012919"/>
            <a:ext cx="8744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Standardy finanční gramotnosti (nové standardy od r. 2017)</a:t>
            </a:r>
            <a:endParaRPr lang="cs-CZ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3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finanční gramotnosti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74255"/>
            <a:ext cx="8596668" cy="4367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Národní strategie finančního vzdělávání (NSFV</a:t>
            </a:r>
            <a:r>
              <a:rPr lang="cs-CZ" sz="2000" dirty="0" smtClean="0"/>
              <a:t>) přináší definici FG. Zkráceně to znamená toto: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400" b="1" i="1" dirty="0" smtClean="0"/>
              <a:t>Finanční </a:t>
            </a:r>
            <a:r>
              <a:rPr lang="cs-CZ" sz="2400" b="1" i="1" dirty="0"/>
              <a:t>gramotnost je souhrn znalostí, dovedností a postojů, nezbytných </a:t>
            </a:r>
            <a:r>
              <a:rPr lang="cs-CZ" sz="2400" b="1" i="1" dirty="0">
                <a:solidFill>
                  <a:srgbClr val="92D050"/>
                </a:solidFill>
              </a:rPr>
              <a:t>k dosažení finanční prosperity </a:t>
            </a:r>
            <a:r>
              <a:rPr lang="cs-CZ" sz="2400" b="1" i="1" dirty="0"/>
              <a:t>prostřednictvím zodpovědného finančního rozhodování</a:t>
            </a:r>
            <a:r>
              <a:rPr lang="cs-CZ" sz="2400" b="1" i="1" dirty="0" smtClean="0"/>
              <a:t>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 algn="ctr">
              <a:buNone/>
            </a:pPr>
            <a:r>
              <a:rPr lang="cs-CZ" sz="2200" i="1" dirty="0"/>
              <a:t>Finanční gramotnost jako součást ekonomické gramotnosti formuje znalosti, dovednosti a hodnotové postoje, které by měl občan mít, aby se dokázal uplatnit v současné společnosti. </a:t>
            </a:r>
            <a:endParaRPr lang="cs-CZ" sz="2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83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456" y="261871"/>
            <a:ext cx="9350061" cy="1320800"/>
          </a:xfrm>
        </p:spPr>
        <p:txBody>
          <a:bodyPr>
            <a:normAutofit/>
          </a:bodyPr>
          <a:lstStyle/>
          <a:p>
            <a:r>
              <a:rPr lang="cs-CZ" sz="2400" dirty="0"/>
              <a:t>Finanční gramotnost se zabývá rozsáhlou oblastí osobních financí, a proto se rozděluje do několika specifických </a:t>
            </a:r>
            <a:r>
              <a:rPr lang="cs-CZ" sz="2400" dirty="0" smtClean="0"/>
              <a:t>oblastí: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972" y="1120462"/>
            <a:ext cx="8952030" cy="5563673"/>
          </a:xfrm>
        </p:spPr>
        <p:txBody>
          <a:bodyPr>
            <a:normAutofit/>
          </a:bodyPr>
          <a:lstStyle/>
          <a:p>
            <a:pPr lvl="0"/>
            <a:r>
              <a:rPr lang="cs-CZ" b="1" u="sng" dirty="0"/>
              <a:t>rozpočtová gramotnost</a:t>
            </a:r>
            <a:r>
              <a:rPr lang="cs-CZ" u="sng" dirty="0"/>
              <a:t> </a:t>
            </a:r>
            <a:r>
              <a:rPr lang="cs-CZ" dirty="0"/>
              <a:t>je schopnost spravovat osobní nebo rodinný rozpočet a zároveň dělat správná finanční rozhodnutí v různých situacích. Rozpočtová gramotnost zahrnuje vedle výše popsané obecné složky také dvě složky specializované: správu finančních aktiv (např. vkladů, investic a pojištění) a správu finančních závazků (např. úvěrů nebo leasingu)</a:t>
            </a:r>
          </a:p>
          <a:p>
            <a:pPr lvl="0"/>
            <a:r>
              <a:rPr lang="cs-CZ" b="1" u="sng" dirty="0"/>
              <a:t>cenová gramotnost</a:t>
            </a:r>
            <a:r>
              <a:rPr lang="cs-CZ" u="sng" dirty="0"/>
              <a:t> </a:t>
            </a:r>
            <a:r>
              <a:rPr lang="cs-CZ" dirty="0"/>
              <a:t>představují kompetence nezbytné pro porozumění </a:t>
            </a:r>
            <a:r>
              <a:rPr lang="cs-CZ" dirty="0" smtClean="0"/>
              <a:t>cenovým mechanismům </a:t>
            </a:r>
            <a:r>
              <a:rPr lang="cs-CZ" dirty="0"/>
              <a:t>a inflaci,</a:t>
            </a:r>
          </a:p>
          <a:p>
            <a:pPr lvl="0"/>
            <a:r>
              <a:rPr lang="cs-CZ" b="1" u="sng" dirty="0"/>
              <a:t>peněžní gramotnost</a:t>
            </a:r>
            <a:r>
              <a:rPr lang="cs-CZ" u="sng" dirty="0"/>
              <a:t> </a:t>
            </a:r>
            <a:r>
              <a:rPr lang="cs-CZ" dirty="0"/>
              <a:t>je schopnost spravovat hotovostní a bezhotovostní peníze, provádět transakce s nimi, a dále spravovat peněžní nástroje,</a:t>
            </a:r>
          </a:p>
          <a:p>
            <a:pPr lvl="0"/>
            <a:r>
              <a:rPr lang="cs-CZ" b="1" u="sng" dirty="0"/>
              <a:t>numerická gramotnost </a:t>
            </a:r>
            <a:r>
              <a:rPr lang="cs-CZ" dirty="0"/>
              <a:t>je schopnost využít matematické dovednosti k řešení numerických úloh spojených s financemi,</a:t>
            </a:r>
          </a:p>
          <a:p>
            <a:pPr lvl="0"/>
            <a:r>
              <a:rPr lang="cs-CZ" b="1" u="sng" dirty="0"/>
              <a:t>informační gramotnost</a:t>
            </a:r>
            <a:r>
              <a:rPr lang="cs-CZ" u="sng" dirty="0"/>
              <a:t> </a:t>
            </a:r>
            <a:r>
              <a:rPr lang="cs-CZ" dirty="0"/>
              <a:t>obsahuje orientaci v dostupných informacích a schopnost tyto informace najít a správě využít,</a:t>
            </a:r>
          </a:p>
          <a:p>
            <a:pPr lvl="0"/>
            <a:r>
              <a:rPr lang="cs-CZ" b="1" u="sng" dirty="0"/>
              <a:t>právní gramotnost</a:t>
            </a:r>
            <a:r>
              <a:rPr lang="cs-CZ" u="sng" dirty="0"/>
              <a:t> </a:t>
            </a:r>
            <a:r>
              <a:rPr lang="cs-CZ" dirty="0"/>
              <a:t>je schopnost orientace v právním systému, přehled o právech a povinnostech a také možnostech, kam se obrátit o pomoc.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38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349"/>
          </a:xfrm>
        </p:spPr>
        <p:txBody>
          <a:bodyPr/>
          <a:lstStyle/>
          <a:p>
            <a:r>
              <a:rPr lang="cs-CZ" dirty="0" smtClean="0"/>
              <a:t>Standardy finanční gramotnosti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81071"/>
            <a:ext cx="8596668" cy="4560292"/>
          </a:xfrm>
        </p:spPr>
        <p:txBody>
          <a:bodyPr/>
          <a:lstStyle/>
          <a:p>
            <a:r>
              <a:rPr lang="cs-CZ" dirty="0"/>
              <a:t>Součástí Systému budování finanční gramotnosti </a:t>
            </a:r>
            <a:r>
              <a:rPr lang="cs-CZ" dirty="0" smtClean="0"/>
              <a:t>na ZŠ a SŠ jsou </a:t>
            </a:r>
            <a:r>
              <a:rPr lang="cs-CZ" dirty="0"/>
              <a:t>tzv. </a:t>
            </a:r>
            <a:r>
              <a:rPr lang="cs-CZ" b="1" dirty="0"/>
              <a:t>Standardy finanční </a:t>
            </a:r>
            <a:r>
              <a:rPr lang="cs-CZ" b="1" dirty="0" smtClean="0"/>
              <a:t>gramotnosti.</a:t>
            </a:r>
            <a:endParaRPr lang="cs-CZ" dirty="0"/>
          </a:p>
          <a:p>
            <a:r>
              <a:rPr lang="cs-CZ" dirty="0"/>
              <a:t>J</a:t>
            </a:r>
            <a:r>
              <a:rPr lang="cs-CZ" dirty="0" smtClean="0"/>
              <a:t>sou </a:t>
            </a:r>
            <a:r>
              <a:rPr lang="cs-CZ" dirty="0"/>
              <a:t>zdrojem pro Rámcové vzdělávací programy (RVP</a:t>
            </a:r>
            <a:r>
              <a:rPr lang="cs-CZ" dirty="0" smtClean="0"/>
              <a:t>).</a:t>
            </a:r>
          </a:p>
          <a:p>
            <a:r>
              <a:rPr lang="cs-CZ" dirty="0" smtClean="0"/>
              <a:t>Ve </a:t>
            </a:r>
            <a:r>
              <a:rPr lang="cs-CZ" dirty="0"/>
              <a:t>Standardech je určeno, co by měl z hlediska finanční gramotnosti umět absolvent daného stupně vzdělání (ZŠ 1. a 2. stupeň / SŠ</a:t>
            </a:r>
            <a:r>
              <a:rPr lang="cs-CZ" dirty="0" smtClean="0"/>
              <a:t>).</a:t>
            </a:r>
          </a:p>
          <a:p>
            <a:pPr>
              <a:buNone/>
            </a:pPr>
            <a:r>
              <a:rPr lang="cs-CZ" dirty="0"/>
              <a:t>4 okruhy:</a:t>
            </a:r>
          </a:p>
          <a:p>
            <a:r>
              <a:rPr lang="cs-CZ" dirty="0">
                <a:solidFill>
                  <a:srgbClr val="DF2540"/>
                </a:solidFill>
              </a:rPr>
              <a:t>Peníze - Nakupování a placení</a:t>
            </a:r>
          </a:p>
          <a:p>
            <a:r>
              <a:rPr lang="cs-CZ" dirty="0">
                <a:solidFill>
                  <a:srgbClr val="DF2540"/>
                </a:solidFill>
              </a:rPr>
              <a:t>Hospodaření domácnosti</a:t>
            </a:r>
          </a:p>
          <a:p>
            <a:r>
              <a:rPr lang="cs-CZ" dirty="0">
                <a:solidFill>
                  <a:srgbClr val="DF2540"/>
                </a:solidFill>
              </a:rPr>
              <a:t>Přebytek rozpočtu domácnosti</a:t>
            </a:r>
          </a:p>
          <a:p>
            <a:r>
              <a:rPr lang="cs-CZ" dirty="0">
                <a:solidFill>
                  <a:srgbClr val="DF2540"/>
                </a:solidFill>
              </a:rPr>
              <a:t>Schodek rozpočtu domácnosti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9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zeta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5508</TotalTime>
  <Words>1509</Words>
  <Application>Microsoft Office PowerPoint</Application>
  <PresentationFormat>Vlastní</PresentationFormat>
  <Paragraphs>213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Fazeta</vt:lpstr>
      <vt:lpstr>Didaktika finančního vzdělávání</vt:lpstr>
      <vt:lpstr>Proč je finanční vzdělávání důležité?</vt:lpstr>
      <vt:lpstr>Proč potřebujeme finanční gramotnost?</vt:lpstr>
      <vt:lpstr>Proč potřebujeme finanční gramotnost?</vt:lpstr>
      <vt:lpstr>Co je finanční gramotnost?</vt:lpstr>
      <vt:lpstr> </vt:lpstr>
      <vt:lpstr>Definice finanční gramotnosti</vt:lpstr>
      <vt:lpstr>Finanční gramotnost se zabývá rozsáhlou oblastí osobních financí, a proto se rozděluje do několika specifických oblastí:</vt:lpstr>
      <vt:lpstr>Standardy finanční gramotnosti</vt:lpstr>
      <vt:lpstr> </vt:lpstr>
      <vt:lpstr>Standardy finanční gramotnosti</vt:lpstr>
      <vt:lpstr>Standardy finanční gramotnosti</vt:lpstr>
      <vt:lpstr>Standardy finanční gramotnosti</vt:lpstr>
      <vt:lpstr>Je toto finančně gramotný člověk?</vt:lpstr>
      <vt:lpstr>Jaký je finančně gramotný člověk?</vt:lpstr>
      <vt:lpstr>RVP základního vzdělávání</vt:lpstr>
      <vt:lpstr>RVP středního vzdělávání - gymnázia</vt:lpstr>
      <vt:lpstr>RVP středního vzdělávání – SOŠ (obory M)</vt:lpstr>
      <vt:lpstr>RVP středního vzdělávání – SOU (obory H)</vt:lpstr>
      <vt:lpstr>RVP středního vzdělávání – Nástavby (obory L)</vt:lpstr>
      <vt:lpstr>Jak lze zařadit FG do výuky</vt:lpstr>
      <vt:lpstr>Co by si žáci měli odnést z výuky FG? </vt:lpstr>
      <vt:lpstr>Některé příklady finančně negramotných lidí.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FG</dc:title>
  <dc:creator>Michal Škerle</dc:creator>
  <cp:lastModifiedBy>Michal Škerle</cp:lastModifiedBy>
  <cp:revision>171</cp:revision>
  <dcterms:created xsi:type="dcterms:W3CDTF">2016-10-20T12:11:05Z</dcterms:created>
  <dcterms:modified xsi:type="dcterms:W3CDTF">2020-02-27T15:34:00Z</dcterms:modified>
</cp:coreProperties>
</file>