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60" r:id="rId8"/>
    <p:sldId id="266" r:id="rId9"/>
    <p:sldId id="267" r:id="rId10"/>
    <p:sldId id="268" r:id="rId11"/>
    <p:sldId id="272" r:id="rId12"/>
    <p:sldId id="269" r:id="rId13"/>
    <p:sldId id="271" r:id="rId14"/>
    <p:sldId id="270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9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da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</a:t>
            </a:r>
            <a:r>
              <a:rPr lang="cs-CZ" sz="3000" dirty="0" smtClean="0"/>
              <a:t>2020 CŽV</a:t>
            </a:r>
            <a:endParaRPr lang="cs-CZ" sz="3000" dirty="0"/>
          </a:p>
          <a:p>
            <a:r>
              <a:rPr lang="cs-CZ" dirty="0" smtClean="0"/>
              <a:t>Mgr. et Mgr. Michal </a:t>
            </a:r>
            <a:r>
              <a:rPr lang="cs-CZ" dirty="0" err="1" smtClean="0"/>
              <a:t>Škerle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učo</a:t>
            </a:r>
            <a:r>
              <a:rPr lang="cs-CZ" dirty="0"/>
              <a:t> </a:t>
            </a:r>
            <a:r>
              <a:rPr lang="cs-CZ" dirty="0" smtClean="0"/>
              <a:t>145399)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Spoření</a:t>
            </a:r>
            <a:r>
              <a:rPr lang="cs-CZ" sz="3200" dirty="0"/>
              <a:t>, </a:t>
            </a:r>
            <a:r>
              <a:rPr lang="cs-CZ" sz="3200" dirty="0" smtClean="0"/>
              <a:t>investování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pojmy</a:t>
            </a:r>
            <a:r>
              <a:rPr lang="cs-CZ" sz="2400" dirty="0"/>
              <a:t>: úspory, dluhy, spoření, investování (nemovitosti, kovy, umělecké předměty), rizika – </a:t>
            </a:r>
            <a:r>
              <a:rPr lang="cs-CZ" sz="2400" dirty="0" smtClean="0"/>
              <a:t>diverzifikace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Akcie</a:t>
            </a:r>
            <a:r>
              <a:rPr lang="cs-CZ" dirty="0"/>
              <a:t>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 smtClean="0"/>
              <a:t>pojmy</a:t>
            </a:r>
            <a:r>
              <a:rPr lang="cs-CZ" sz="2500" b="1" dirty="0"/>
              <a:t>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 smtClean="0"/>
              <a:t>Běžný </a:t>
            </a:r>
            <a:r>
              <a:rPr lang="cs-CZ" sz="3200" dirty="0"/>
              <a:t>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Stavební spoření, penzijní spoření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pojmy</a:t>
            </a:r>
            <a:r>
              <a:rPr lang="cs-CZ" dirty="0"/>
              <a:t>: stavební spoření, spoření na bytovou otázku, úvěr ze stavebního spoření, státní podpora, výhody a nevýhody stavebního </a:t>
            </a:r>
            <a:r>
              <a:rPr lang="cs-CZ" dirty="0" smtClean="0"/>
              <a:t>spoření, penzijní spoření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Úvěry </a:t>
            </a:r>
            <a:r>
              <a:rPr lang="cs-CZ" sz="3200" dirty="0"/>
              <a:t>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pojmy</a:t>
            </a:r>
            <a:r>
              <a:rPr lang="cs-CZ" sz="2200" dirty="0"/>
              <a:t>: půjčka, úvěr, bankovní instituce, nebankovní instituce, druhy úvěrů – kontokorentní, hypoteční, </a:t>
            </a:r>
            <a:r>
              <a:rPr lang="cs-CZ" sz="2200" b="1" dirty="0"/>
              <a:t>spotřebitelský</a:t>
            </a:r>
            <a:r>
              <a:rPr lang="cs-CZ" sz="2200" dirty="0"/>
              <a:t>, alternativní formy financování – leasing, úvěr vs. </a:t>
            </a:r>
            <a:r>
              <a:rPr lang="cs-CZ" sz="2200" dirty="0" smtClean="0"/>
              <a:t>Leasing, RPSN, výpočet výše úroků</a:t>
            </a: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257/2016 </a:t>
            </a:r>
            <a:r>
              <a:rPr lang="cs-CZ" dirty="0"/>
              <a:t>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Pojištění </a:t>
            </a:r>
            <a:r>
              <a:rPr lang="cs-CZ" dirty="0"/>
              <a:t>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 smtClean="0"/>
              <a:t>pojmy</a:t>
            </a:r>
            <a:r>
              <a:rPr lang="cs-CZ" sz="2000" b="1" dirty="0"/>
              <a:t>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odevzdání </a:t>
            </a:r>
            <a:r>
              <a:rPr lang="cs-CZ" dirty="0"/>
              <a:t>písemné seminární práce </a:t>
            </a:r>
            <a:r>
              <a:rPr lang="cs-CZ" dirty="0" smtClean="0"/>
              <a:t>(4 strany) + </a:t>
            </a:r>
            <a:r>
              <a:rPr lang="cs-CZ" dirty="0"/>
              <a:t>její prezentace </a:t>
            </a:r>
            <a:r>
              <a:rPr lang="cs-CZ" dirty="0" smtClean="0"/>
              <a:t>17. 4.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 smtClean="0"/>
              <a:t>poslat na email ke kontrole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</a:t>
            </a:r>
            <a:r>
              <a:rPr lang="cs-CZ" dirty="0" smtClean="0"/>
              <a:t>žákům SŠ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– struktura přípravy na vyučovací hodinu)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  <a:tabLst>
                <a:tab pos="5918200" algn="l"/>
              </a:tabLst>
            </a:pP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Formy firem a podnikání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</a:t>
            </a:r>
            <a:r>
              <a:rPr lang="cs-CZ" dirty="0" smtClean="0"/>
              <a:t>– daně </a:t>
            </a:r>
            <a:r>
              <a:rPr lang="cs-CZ" dirty="0"/>
              <a:t>fyzických </a:t>
            </a:r>
            <a:r>
              <a:rPr lang="cs-CZ" dirty="0" smtClean="0"/>
              <a:t>osob, </a:t>
            </a:r>
            <a:r>
              <a:rPr lang="cs-CZ" dirty="0"/>
              <a:t>Daně právnických osob, DPH, spotřební daně, ostatní daně</a:t>
            </a:r>
            <a:r>
              <a:rPr lang="cs-CZ" dirty="0" smtClean="0"/>
              <a:t> 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Rodinný </a:t>
            </a:r>
            <a:r>
              <a:rPr lang="cs-CZ" dirty="0"/>
              <a:t>rozpočet – příjmy, výdaje, úspory 		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Peníze </a:t>
            </a:r>
            <a:r>
              <a:rPr lang="cs-CZ" dirty="0"/>
              <a:t>– jejich význam pro tržní systém, formy, historie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Platební karty – debetní, kreditní, SIPO, kontokorent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Spoření, </a:t>
            </a:r>
            <a:r>
              <a:rPr lang="cs-CZ" dirty="0" smtClean="0"/>
              <a:t>investování - Akcie</a:t>
            </a:r>
            <a:r>
              <a:rPr lang="cs-CZ" dirty="0"/>
              <a:t>, dluhopisy, podílové fondy (výnos, riziko, likvidita)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Běžný účet, spořící </a:t>
            </a:r>
            <a:r>
              <a:rPr lang="cs-CZ" dirty="0" smtClean="0"/>
              <a:t>účet</a:t>
            </a:r>
            <a:r>
              <a:rPr lang="cs-CZ" dirty="0"/>
              <a:t>, </a:t>
            </a:r>
            <a:r>
              <a:rPr lang="cs-CZ" dirty="0" smtClean="0"/>
              <a:t>vklady, stavební </a:t>
            </a:r>
            <a:r>
              <a:rPr lang="cs-CZ" dirty="0"/>
              <a:t>spoření, penzijní spoření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</a:t>
            </a:r>
            <a:r>
              <a:rPr lang="cs-CZ" dirty="0" smtClean="0"/>
              <a:t>leasing, spotřebitelský úvěr</a:t>
            </a:r>
            <a:r>
              <a:rPr lang="cs-CZ" dirty="0"/>
              <a:t>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Pojištění (historie a formy), pojištění životní, majetkové, </a:t>
            </a:r>
            <a:r>
              <a:rPr lang="cs-CZ" dirty="0" smtClean="0"/>
              <a:t>odpovědnosti</a:t>
            </a:r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 smtClean="0"/>
              <a:t>Formy firem (podnikání)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</a:t>
            </a:r>
            <a:r>
              <a:rPr lang="cs-CZ" sz="1500" dirty="0" smtClean="0"/>
              <a:t>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JANKŮ, Martin. </a:t>
            </a:r>
            <a:r>
              <a:rPr lang="cs-CZ" sz="1600" i="1" dirty="0"/>
              <a:t>Základy práva pro posluchače neprávnických fakult</a:t>
            </a:r>
            <a:r>
              <a:rPr lang="cs-CZ" sz="1600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 smtClean="0"/>
              <a:t>HYRŠLOVÁ</a:t>
            </a:r>
            <a:r>
              <a:rPr lang="cs-CZ" sz="1500" dirty="0"/>
              <a:t>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Daně </a:t>
            </a:r>
            <a:r>
              <a:rPr lang="cs-CZ" sz="3200" dirty="0"/>
              <a:t>– formy, </a:t>
            </a:r>
            <a:r>
              <a:rPr lang="cs-CZ" sz="3200" dirty="0" smtClean="0"/>
              <a:t>historie, daně FO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491972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daňový systém, daňová soustava, daň, historický vývoj, dělení daní – přímé (z příjmů, majetkové) a nepřímé, daně FO - poplatník, předmět daně, osvobození, příjmy za závislé činnosti, příjmy z podnikání a z jiné samostatné výdělečné činnosti, příjmy z kapitálového majetku, příjmy z nájmu, ostatní příjmy, slevy na dani, daňové </a:t>
            </a:r>
            <a:r>
              <a:rPr lang="cs-CZ" sz="2200" dirty="0" smtClean="0"/>
              <a:t>zvýhodnění, daňové přiznání FO</a:t>
            </a:r>
            <a:endParaRPr lang="cs-CZ" sz="2200" dirty="0"/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NOVÁKOVÁ</a:t>
            </a:r>
            <a:r>
              <a:rPr lang="cs-CZ" dirty="0"/>
              <a:t>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994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Daně </a:t>
            </a:r>
            <a:r>
              <a:rPr lang="cs-CZ" dirty="0"/>
              <a:t>právnických osob, DPH, </a:t>
            </a:r>
            <a:br>
              <a:rPr lang="cs-CZ" dirty="0"/>
            </a:br>
            <a:r>
              <a:rPr lang="cs-CZ" dirty="0"/>
              <a:t>   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FG – hospodaření domácností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věcí, daň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Rodinný </a:t>
            </a:r>
            <a:r>
              <a:rPr lang="cs-CZ" dirty="0"/>
              <a:t>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 smtClean="0"/>
              <a:t>pojmy</a:t>
            </a:r>
            <a:r>
              <a:rPr lang="cs-CZ" sz="1800" dirty="0"/>
              <a:t>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Peníze </a:t>
            </a:r>
            <a:r>
              <a:rPr lang="cs-CZ" dirty="0"/>
              <a:t>– jejich význam pro tržní systém,</a:t>
            </a:r>
            <a:br>
              <a:rPr lang="cs-CZ" dirty="0"/>
            </a:br>
            <a:r>
              <a:rPr lang="cs-CZ" dirty="0"/>
              <a:t>    formy, </a:t>
            </a:r>
            <a:r>
              <a:rPr lang="cs-CZ" dirty="0" smtClean="0"/>
              <a:t>historie, </a:t>
            </a:r>
            <a:r>
              <a:rPr lang="cs-CZ" dirty="0" err="1" smtClean="0"/>
              <a:t>kryptoměny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funkce peněz, vlastnosti, původ a historie (příp. pohled na peníze očima ekonomických škol), dnešní formy peněz, ochranné prvky bankovek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Platební </a:t>
            </a:r>
            <a:r>
              <a:rPr lang="cs-CZ" dirty="0"/>
              <a:t>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platební karta, debetní karta, kreditní karta, funkce a účel, ochranné prvky, bezpečnost, SIPO – Soustředěné inkaso plateb obyvatelstva, kontokorent, resp. kontokorentní úvěr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3478</TotalTime>
  <Words>2687</Words>
  <Application>Microsoft Office PowerPoint</Application>
  <PresentationFormat>Širokoúhlá obrazovka</PresentationFormat>
  <Paragraphs>145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Formy firem (podnikání)</vt:lpstr>
      <vt:lpstr>Daně – formy, historie, daně FO</vt:lpstr>
      <vt:lpstr>Daně právnických osob, DPH,      spotřební daně, ostatní daně</vt:lpstr>
      <vt:lpstr>Rodinný rozpočet – příjmy, výdaje, úspory</vt:lpstr>
      <vt:lpstr>Peníze – jejich význam pro tržní systém,     formy, historie, kryptoměny </vt:lpstr>
      <vt:lpstr>Platební karty – debetní, kreditní, SIPO,     kontokorent</vt:lpstr>
      <vt:lpstr>Spoření, investování </vt:lpstr>
      <vt:lpstr>Akcie, dluhopisy, podílové fondy       (výnos, riziko, likvidita) </vt:lpstr>
      <vt:lpstr>Běžný účet, spořící účet, vklady</vt:lpstr>
      <vt:lpstr>Stavební spoření, penzijní spoření </vt:lpstr>
      <vt:lpstr>Úvěry (formy) a leasing</vt:lpstr>
      <vt:lpstr>Pojištění (historie a formy), pojištění       životní, majetkové, odpovědnosti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lektor</cp:lastModifiedBy>
  <cp:revision>159</cp:revision>
  <dcterms:created xsi:type="dcterms:W3CDTF">2016-10-20T12:11:05Z</dcterms:created>
  <dcterms:modified xsi:type="dcterms:W3CDTF">2020-02-28T12:31:59Z</dcterms:modified>
</cp:coreProperties>
</file>