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46"/>
  </p:notesMasterIdLst>
  <p:sldIdLst>
    <p:sldId id="256" r:id="rId2"/>
    <p:sldId id="326" r:id="rId3"/>
    <p:sldId id="284" r:id="rId4"/>
    <p:sldId id="285" r:id="rId5"/>
    <p:sldId id="298" r:id="rId6"/>
    <p:sldId id="286" r:id="rId7"/>
    <p:sldId id="287" r:id="rId8"/>
    <p:sldId id="288" r:id="rId9"/>
    <p:sldId id="322" r:id="rId10"/>
    <p:sldId id="299" r:id="rId11"/>
    <p:sldId id="300" r:id="rId12"/>
    <p:sldId id="283" r:id="rId13"/>
    <p:sldId id="319" r:id="rId14"/>
    <p:sldId id="323" r:id="rId15"/>
    <p:sldId id="324" r:id="rId16"/>
    <p:sldId id="306" r:id="rId17"/>
    <p:sldId id="307" r:id="rId18"/>
    <p:sldId id="308" r:id="rId19"/>
    <p:sldId id="309" r:id="rId20"/>
    <p:sldId id="310" r:id="rId21"/>
    <p:sldId id="325" r:id="rId22"/>
    <p:sldId id="311" r:id="rId23"/>
    <p:sldId id="313" r:id="rId24"/>
    <p:sldId id="329" r:id="rId25"/>
    <p:sldId id="294" r:id="rId26"/>
    <p:sldId id="302" r:id="rId27"/>
    <p:sldId id="264" r:id="rId28"/>
    <p:sldId id="266" r:id="rId29"/>
    <p:sldId id="330" r:id="rId30"/>
    <p:sldId id="331" r:id="rId31"/>
    <p:sldId id="320" r:id="rId32"/>
    <p:sldId id="332" r:id="rId33"/>
    <p:sldId id="333" r:id="rId34"/>
    <p:sldId id="334" r:id="rId35"/>
    <p:sldId id="303" r:id="rId36"/>
    <p:sldId id="267" r:id="rId37"/>
    <p:sldId id="335" r:id="rId38"/>
    <p:sldId id="314" r:id="rId39"/>
    <p:sldId id="315" r:id="rId40"/>
    <p:sldId id="316" r:id="rId41"/>
    <p:sldId id="317" r:id="rId42"/>
    <p:sldId id="318" r:id="rId43"/>
    <p:sldId id="327" r:id="rId44"/>
    <p:sldId id="271" r:id="rId4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90AE3-F323-4FEB-92D7-13F0EFBC914B}" type="datetimeFigureOut">
              <a:rPr lang="cs-CZ" smtClean="0"/>
              <a:t>28.2.2020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01F70-D5A8-4882-8E31-832354E311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405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28.2.2020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28.2.2020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28.2.2020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28.2.2020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28.2.2020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28.2.2020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28.2.2020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enize.cz/kalkulacky/osobni-bankrot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televize.cz/ivysilani/10213556322-krotitele-dluhu/30929232011002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51720" y="1196752"/>
            <a:ext cx="6172200" cy="316835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6000" dirty="0" smtClean="0">
                <a:solidFill>
                  <a:srgbClr val="0070C0"/>
                </a:solidFill>
              </a:rPr>
              <a:t>Dluhy</a:t>
            </a:r>
            <a:r>
              <a:rPr lang="cs-CZ" sz="6000" dirty="0" smtClean="0"/>
              <a:t>, </a:t>
            </a:r>
            <a:br>
              <a:rPr lang="cs-CZ" sz="6000" dirty="0" smtClean="0"/>
            </a:br>
            <a:r>
              <a:rPr lang="cs-CZ" sz="6000" dirty="0" smtClean="0">
                <a:solidFill>
                  <a:srgbClr val="FF0000"/>
                </a:solidFill>
              </a:rPr>
              <a:t>EXEKUCE</a:t>
            </a:r>
            <a:r>
              <a:rPr lang="cs-CZ" sz="6000" dirty="0" smtClean="0"/>
              <a:t>, </a:t>
            </a:r>
            <a:br>
              <a:rPr lang="cs-CZ" sz="6000" dirty="0" smtClean="0"/>
            </a:br>
            <a:r>
              <a:rPr lang="cs-CZ" sz="6000" dirty="0" smtClean="0">
                <a:solidFill>
                  <a:srgbClr val="00B050"/>
                </a:solidFill>
              </a:rPr>
              <a:t>osobní bankrot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</a:t>
            </a:r>
            <a:r>
              <a:rPr lang="cs-CZ" dirty="0" err="1" smtClean="0"/>
              <a:t>et</a:t>
            </a:r>
            <a:r>
              <a:rPr lang="cs-CZ" dirty="0" smtClean="0"/>
              <a:t> Mgr. Michal </a:t>
            </a:r>
            <a:r>
              <a:rPr lang="cs-CZ" dirty="0" err="1" smtClean="0"/>
              <a:t>Škerle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7951"/>
            <a:ext cx="7886700" cy="1325563"/>
          </a:xfrm>
        </p:spPr>
        <p:txBody>
          <a:bodyPr>
            <a:normAutofit/>
          </a:bodyPr>
          <a:lstStyle/>
          <a:p>
            <a:r>
              <a:rPr lang="cs-CZ" b="1" dirty="0" smtClean="0"/>
              <a:t>Co předchází zahájení exekuce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28650" y="1433513"/>
            <a:ext cx="8119814" cy="5210175"/>
          </a:xfrm>
        </p:spPr>
        <p:txBody>
          <a:bodyPr>
            <a:normAutofit/>
          </a:bodyPr>
          <a:lstStyle/>
          <a:p>
            <a:pPr marL="0" indent="0">
              <a:buClr>
                <a:schemeClr val="tx1"/>
              </a:buClr>
              <a:buNone/>
            </a:pPr>
            <a:r>
              <a:rPr lang="cs-CZ" dirty="0" smtClean="0"/>
              <a:t>1. </a:t>
            </a:r>
            <a:r>
              <a:rPr lang="cs-CZ" dirty="0" err="1" smtClean="0"/>
              <a:t>Předžalobní</a:t>
            </a:r>
            <a:r>
              <a:rPr lang="cs-CZ" dirty="0" smtClean="0"/>
              <a:t> upomínka – advokát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cs-CZ" dirty="0" smtClean="0"/>
              <a:t>2. Platební rozkaz – pouze formální, do 15 lze podat odpor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cs-CZ" dirty="0" smtClean="0"/>
              <a:t>3. Projednání věci soudem – předvolání účastníků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cs-CZ" dirty="0" smtClean="0"/>
              <a:t>4. Rozsudek – lze se většinou odvolat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cs-CZ" dirty="0" smtClean="0"/>
              <a:t>5. Zahájení exekuce</a:t>
            </a:r>
          </a:p>
          <a:p>
            <a:pPr marL="1097280" lvl="2" indent="-457200">
              <a:buFont typeface="+mj-lt"/>
              <a:buAutoNum type="arabicParenR"/>
            </a:pPr>
            <a:r>
              <a:rPr lang="cs-CZ" dirty="0" smtClean="0"/>
              <a:t>Návrh </a:t>
            </a:r>
            <a:r>
              <a:rPr lang="cs-CZ" dirty="0"/>
              <a:t>na provedení exekuce</a:t>
            </a:r>
          </a:p>
          <a:p>
            <a:pPr marL="1097280" lvl="2" indent="-457200">
              <a:buFont typeface="+mj-lt"/>
              <a:buAutoNum type="arabicParenR"/>
            </a:pPr>
            <a:r>
              <a:rPr lang="cs-CZ" dirty="0" smtClean="0"/>
              <a:t>Usnesení </a:t>
            </a:r>
            <a:r>
              <a:rPr lang="cs-CZ" dirty="0"/>
              <a:t>o nařízení exekuce</a:t>
            </a:r>
          </a:p>
          <a:p>
            <a:pPr marL="1097280" lvl="2" indent="-457200">
              <a:buFont typeface="+mj-lt"/>
              <a:buAutoNum type="arabicParenR"/>
            </a:pPr>
            <a:r>
              <a:rPr lang="cs-CZ" dirty="0" smtClean="0"/>
              <a:t>Vydání </a:t>
            </a:r>
            <a:r>
              <a:rPr lang="cs-CZ" dirty="0"/>
              <a:t>exekučního příkazu</a:t>
            </a:r>
          </a:p>
          <a:p>
            <a:pPr marL="1097280" lvl="2" indent="-457200">
              <a:buFont typeface="+mj-lt"/>
              <a:buAutoNum type="arabicParenR"/>
            </a:pPr>
            <a:r>
              <a:rPr lang="cs-CZ" dirty="0" smtClean="0"/>
              <a:t>Některá </a:t>
            </a:r>
            <a:r>
              <a:rPr lang="cs-CZ" dirty="0"/>
              <a:t>z forem obrany dlužníka proti exekuci</a:t>
            </a:r>
          </a:p>
          <a:p>
            <a:pPr marL="1097280" lvl="2" indent="-457200">
              <a:buFont typeface="+mj-lt"/>
              <a:buAutoNum type="arabicParenR"/>
            </a:pPr>
            <a:r>
              <a:rPr lang="cs-CZ" dirty="0" smtClean="0"/>
              <a:t>Samotné </a:t>
            </a:r>
            <a:r>
              <a:rPr lang="cs-CZ" dirty="0"/>
              <a:t>provádění exekuce poté co bylo zamítnuto odvolání, návrh na zastavení, či odklad a podobně</a:t>
            </a:r>
          </a:p>
          <a:p>
            <a:pPr marL="1097280" lvl="2" indent="-457200">
              <a:buFont typeface="+mj-lt"/>
              <a:buAutoNum type="arabicParenR"/>
            </a:pPr>
            <a:r>
              <a:rPr lang="cs-CZ" dirty="0" smtClean="0"/>
              <a:t>Vymožení </a:t>
            </a:r>
            <a:r>
              <a:rPr lang="cs-CZ" dirty="0"/>
              <a:t>nákladů exekuce</a:t>
            </a:r>
          </a:p>
          <a:p>
            <a:pPr marL="822960" lvl="1" indent="-457200">
              <a:buClrTx/>
              <a:buFont typeface="+mj-lt"/>
              <a:buAutoNum type="arabicParenR"/>
            </a:pPr>
            <a:endParaRPr lang="cs-CZ" dirty="0"/>
          </a:p>
        </p:txBody>
      </p:sp>
      <p:pic>
        <p:nvPicPr>
          <p:cNvPr id="4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88639"/>
            <a:ext cx="8883650" cy="614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807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Výpočet srážky ze mzdy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http://</a:t>
            </a:r>
            <a:r>
              <a:rPr lang="en-US" dirty="0" err="1"/>
              <a:t>ekcr.cz</a:t>
            </a:r>
            <a:r>
              <a:rPr lang="en-US" dirty="0"/>
              <a:t>/?p=kalkulacka_1</a:t>
            </a:r>
          </a:p>
        </p:txBody>
      </p:sp>
    </p:spTree>
    <p:extLst>
      <p:ext uri="{BB962C8B-B14F-4D97-AF65-F5344CB8AC3E}">
        <p14:creationId xmlns:p14="http://schemas.microsoft.com/office/powerpoint/2010/main" val="266495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Náklady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Skládají se z:</a:t>
            </a:r>
          </a:p>
          <a:p>
            <a:pPr lvl="1"/>
            <a:r>
              <a:rPr lang="cs-CZ" dirty="0"/>
              <a:t>soudní poplatek - určen podle částky nebo přesně vyčíslen (rozvod = 2000, některá bez poplatku)</a:t>
            </a:r>
          </a:p>
          <a:p>
            <a:pPr lvl="1"/>
            <a:r>
              <a:rPr lang="cs-CZ" dirty="0"/>
              <a:t>znalecké posudky</a:t>
            </a:r>
          </a:p>
          <a:p>
            <a:pPr lvl="1"/>
            <a:r>
              <a:rPr lang="cs-CZ" dirty="0"/>
              <a:t>odměna advokáta (určuje se podle žalované částky nebo paušálně)</a:t>
            </a:r>
          </a:p>
          <a:p>
            <a:pPr lvl="1"/>
            <a:r>
              <a:rPr lang="cs-CZ" dirty="0"/>
              <a:t>náklady exekučního řízení (určují se podle vymáhané částky)</a:t>
            </a:r>
          </a:p>
          <a:p>
            <a:r>
              <a:rPr lang="cs-CZ" dirty="0"/>
              <a:t>Náklady řízení platí strana, která ve sporu prohrála! (až na výjimky)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796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000" b="1" dirty="0" smtClean="0"/>
              <a:t>Exekuce v České republice</a:t>
            </a:r>
            <a:br>
              <a:rPr lang="cs-CZ" sz="4000" b="1" dirty="0" smtClean="0"/>
            </a:br>
            <a:r>
              <a:rPr lang="cs-CZ" sz="3200" b="1" dirty="0" smtClean="0"/>
              <a:t>(údaje k roku 2018)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340768"/>
            <a:ext cx="8568952" cy="5133184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821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tisíc lidí </a:t>
            </a:r>
            <a:r>
              <a:rPr lang="cs-CZ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starších 15 let je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</a:t>
            </a:r>
            <a:r>
              <a:rPr lang="cs-CZ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exekuci</a:t>
            </a: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představuje 9,2% obyvatel starších 15 let, tedy skoro každý desátý člověk je v exekuci!!!</a:t>
            </a: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celkem je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aktivních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4,68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milionů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exekučních řízení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489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tisíc lidí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má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a více exekucí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159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tisíc lidí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má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a více exekucí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více než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135 tisíc důchodů je postiženo exekucí</a:t>
            </a: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více než </a:t>
            </a:r>
            <a:r>
              <a:rPr lang="cs-CZ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297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miliard korun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exekučně vymáhaná </a:t>
            </a:r>
            <a:r>
              <a:rPr lang="cs-CZ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jistina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(bez příslušenství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nejvíce postiženými kraji jsou Karlovarský (16,89%) a Ústecký (17,56%)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684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příčiny exekuce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neplacení </a:t>
            </a:r>
            <a:r>
              <a:rPr lang="cs-CZ" dirty="0" smtClean="0"/>
              <a:t>výživného</a:t>
            </a:r>
          </a:p>
          <a:p>
            <a:r>
              <a:rPr lang="cs-CZ" dirty="0" smtClean="0"/>
              <a:t>neplacení nájemného</a:t>
            </a:r>
          </a:p>
          <a:p>
            <a:r>
              <a:rPr lang="cs-CZ" dirty="0" smtClean="0"/>
              <a:t>dlužné mzdy</a:t>
            </a:r>
          </a:p>
          <a:p>
            <a:r>
              <a:rPr lang="cs-CZ" dirty="0" smtClean="0"/>
              <a:t>dluhy spojené </a:t>
            </a:r>
            <a:r>
              <a:rPr lang="cs-CZ" dirty="0"/>
              <a:t>s </a:t>
            </a:r>
            <a:r>
              <a:rPr lang="cs-CZ" dirty="0" smtClean="0"/>
              <a:t>podnikáním</a:t>
            </a:r>
          </a:p>
          <a:p>
            <a:r>
              <a:rPr lang="cs-CZ" dirty="0" smtClean="0"/>
              <a:t>pokuty </a:t>
            </a:r>
            <a:r>
              <a:rPr lang="cs-CZ" dirty="0"/>
              <a:t>od </a:t>
            </a:r>
            <a:r>
              <a:rPr lang="cs-CZ" dirty="0" smtClean="0"/>
              <a:t>policie,</a:t>
            </a:r>
          </a:p>
          <a:p>
            <a:r>
              <a:rPr lang="cs-CZ" dirty="0" smtClean="0"/>
              <a:t>neplacení pojištění</a:t>
            </a:r>
          </a:p>
          <a:p>
            <a:r>
              <a:rPr lang="cs-CZ" dirty="0" smtClean="0"/>
              <a:t>dluhy za telefonní služby</a:t>
            </a:r>
          </a:p>
          <a:p>
            <a:r>
              <a:rPr lang="cs-CZ" dirty="0" smtClean="0"/>
              <a:t>neplacení úvěrů</a:t>
            </a:r>
          </a:p>
          <a:p>
            <a:r>
              <a:rPr lang="cs-CZ" dirty="0" smtClean="0"/>
              <a:t>důchodci </a:t>
            </a:r>
            <a:r>
              <a:rPr lang="cs-CZ" dirty="0"/>
              <a:t>se zároveň v nedávných letech často </a:t>
            </a:r>
            <a:r>
              <a:rPr lang="cs-CZ"/>
              <a:t>upisovali </a:t>
            </a:r>
            <a:r>
              <a:rPr lang="cs-CZ" smtClean="0"/>
              <a:t>podvodným </a:t>
            </a:r>
            <a:r>
              <a:rPr lang="cs-CZ" dirty="0"/>
              <a:t>prodejcům, z čehož pro ně také vyplynuly budoucí finanční závazky, mnohdy končící právě exekucí</a:t>
            </a:r>
          </a:p>
        </p:txBody>
      </p:sp>
    </p:spTree>
    <p:extLst>
      <p:ext uri="{BB962C8B-B14F-4D97-AF65-F5344CB8AC3E}">
        <p14:creationId xmlns:p14="http://schemas.microsoft.com/office/powerpoint/2010/main" val="12712995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Půjčky domácností se zkušeností s exekucí za posledních 5 let 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389130"/>
            <a:ext cx="6336703" cy="5331032"/>
          </a:xfrm>
        </p:spPr>
      </p:pic>
    </p:spTree>
    <p:extLst>
      <p:ext uri="{BB962C8B-B14F-4D97-AF65-F5344CB8AC3E}">
        <p14:creationId xmlns:p14="http://schemas.microsoft.com/office/powerpoint/2010/main" val="3486095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>
                <a:ea typeface="Microsoft YaHei" panose="020B0503020204020204" pitchFamily="34" charset="-122"/>
              </a:rPr>
              <a:t>Nárůst</a:t>
            </a:r>
            <a:r>
              <a:rPr lang="en-US" sz="3200" dirty="0">
                <a:ea typeface="Microsoft YaHei" panose="020B0503020204020204" pitchFamily="34" charset="-122"/>
              </a:rPr>
              <a:t> </a:t>
            </a:r>
            <a:r>
              <a:rPr lang="cs-CZ" sz="3200" dirty="0">
                <a:ea typeface="Microsoft YaHei" panose="020B0503020204020204" pitchFamily="34" charset="-122"/>
              </a:rPr>
              <a:t>koncentrace</a:t>
            </a:r>
            <a:r>
              <a:rPr lang="en-US" sz="3200" dirty="0">
                <a:ea typeface="Microsoft YaHei" panose="020B0503020204020204" pitchFamily="34" charset="-122"/>
              </a:rPr>
              <a:t> ne</a:t>
            </a:r>
            <a:r>
              <a:rPr lang="cs-CZ" sz="3200" dirty="0">
                <a:ea typeface="Microsoft YaHei" panose="020B0503020204020204" pitchFamily="34" charset="-122"/>
              </a:rPr>
              <a:t>dobytných dluhů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cs-CZ" b="1" dirty="0">
                <a:solidFill>
                  <a:srgbClr val="D8070B"/>
                </a:solidFill>
              </a:rPr>
              <a:t>95% </a:t>
            </a:r>
            <a:r>
              <a:rPr lang="cs-CZ" b="1" u="sng" dirty="0">
                <a:solidFill>
                  <a:srgbClr val="D8070B"/>
                </a:solidFill>
              </a:rPr>
              <a:t>nových</a:t>
            </a:r>
            <a:r>
              <a:rPr lang="cs-CZ" b="1" dirty="0">
                <a:solidFill>
                  <a:srgbClr val="D8070B"/>
                </a:solidFill>
              </a:rPr>
              <a:t> exekucí </a:t>
            </a:r>
            <a:r>
              <a:rPr lang="cs-CZ" dirty="0">
                <a:solidFill>
                  <a:srgbClr val="D8070B"/>
                </a:solidFill>
              </a:rPr>
              <a:t>je na dlužníky, </a:t>
            </a:r>
          </a:p>
          <a:p>
            <a:pPr marL="0" indent="0" algn="ctr">
              <a:buNone/>
            </a:pPr>
            <a:r>
              <a:rPr lang="cs-CZ" dirty="0">
                <a:solidFill>
                  <a:srgbClr val="D8070B"/>
                </a:solidFill>
              </a:rPr>
              <a:t>kteří již mají alespoň 1 exekuci!</a:t>
            </a:r>
          </a:p>
          <a:p>
            <a:pPr marL="0" indent="0" algn="ctr">
              <a:buNone/>
            </a:pPr>
            <a:r>
              <a:rPr lang="cs-CZ" sz="2800" b="1" dirty="0">
                <a:solidFill>
                  <a:srgbClr val="D8070B"/>
                </a:solidFill>
              </a:rPr>
              <a:t>-</a:t>
            </a:r>
          </a:p>
          <a:p>
            <a:pPr marL="0" indent="0" algn="ctr">
              <a:buNone/>
            </a:pPr>
            <a:r>
              <a:rPr lang="cs-CZ" b="1" dirty="0">
                <a:solidFill>
                  <a:srgbClr val="D8070B"/>
                </a:solidFill>
              </a:rPr>
              <a:t>50 % </a:t>
            </a:r>
            <a:r>
              <a:rPr lang="cs-CZ" b="1" u="sng" dirty="0">
                <a:solidFill>
                  <a:srgbClr val="D8070B"/>
                </a:solidFill>
              </a:rPr>
              <a:t>nových</a:t>
            </a:r>
            <a:r>
              <a:rPr lang="cs-CZ" dirty="0">
                <a:solidFill>
                  <a:srgbClr val="D8070B"/>
                </a:solidFill>
              </a:rPr>
              <a:t> exekucí jsou exekuce </a:t>
            </a:r>
            <a:br>
              <a:rPr lang="cs-CZ" dirty="0">
                <a:solidFill>
                  <a:srgbClr val="D8070B"/>
                </a:solidFill>
              </a:rPr>
            </a:br>
            <a:r>
              <a:rPr lang="cs-CZ" dirty="0">
                <a:solidFill>
                  <a:srgbClr val="D8070B"/>
                </a:solidFill>
              </a:rPr>
              <a:t>na dlužníky s 10 a více exekucemi! 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sz="1050" dirty="0"/>
          </a:p>
          <a:p>
            <a:pPr marL="0" indent="0" algn="ctr">
              <a:buNone/>
            </a:pPr>
            <a:r>
              <a:rPr lang="cs-CZ" dirty="0"/>
              <a:t>Určitá část společnosti se stává </a:t>
            </a:r>
            <a:r>
              <a:rPr lang="cs-CZ" b="1" dirty="0"/>
              <a:t>permanentními dlužníky</a:t>
            </a:r>
          </a:p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r>
              <a:rPr lang="cs-CZ" dirty="0"/>
              <a:t>Zadlužené osoby se čím dále tím více propadají do </a:t>
            </a:r>
            <a:br>
              <a:rPr lang="cs-CZ" dirty="0"/>
            </a:br>
            <a:r>
              <a:rPr lang="cs-CZ" b="1" dirty="0"/>
              <a:t>dluhové pasti</a:t>
            </a:r>
          </a:p>
          <a:p>
            <a:endParaRPr lang="cs-CZ" dirty="0"/>
          </a:p>
        </p:txBody>
      </p:sp>
      <p:sp>
        <p:nvSpPr>
          <p:cNvPr id="4" name="Down Arrow 3"/>
          <p:cNvSpPr/>
          <p:nvPr/>
        </p:nvSpPr>
        <p:spPr>
          <a:xfrm>
            <a:off x="3707904" y="4886258"/>
            <a:ext cx="889000" cy="555625"/>
          </a:xfrm>
          <a:prstGeom prst="downArrow">
            <a:avLst/>
          </a:prstGeom>
          <a:solidFill>
            <a:srgbClr val="26007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3"/>
          <p:cNvSpPr/>
          <p:nvPr/>
        </p:nvSpPr>
        <p:spPr>
          <a:xfrm>
            <a:off x="3707904" y="3645024"/>
            <a:ext cx="889000" cy="555625"/>
          </a:xfrm>
          <a:prstGeom prst="downArrow">
            <a:avLst/>
          </a:prstGeom>
          <a:solidFill>
            <a:srgbClr val="26007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56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>50</a:t>
            </a:r>
            <a:r>
              <a:rPr lang="cs-CZ" sz="2000" dirty="0"/>
              <a:t>% exekučních řízení (tj. cca 2,35 mil. Je vedeno proti lidem, kteří mají minimálně 10 exekucí), 40% exekučních řízení je vedeno proti lidem, kteří mají 3-9 exekucí)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4" name="Zástupný symbol pro obsah 7">
            <a:extLst>
              <a:ext uri="{FF2B5EF4-FFF2-40B4-BE49-F238E27FC236}">
                <a16:creationId xmlns:a16="http://schemas.microsoft.com/office/drawing/2014/main" xmlns="" id="{AC0E5727-E3E7-4FB0-8145-A188E88F41EB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57200" y="1806211"/>
            <a:ext cx="7467600" cy="4461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85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xmlns="" id="{E192167D-3B43-4D0B-83F3-453B9B75B5AD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51520" y="548680"/>
            <a:ext cx="8264601" cy="6080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07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 to </a:t>
            </a:r>
            <a:r>
              <a:rPr lang="cs-CZ" dirty="0"/>
              <a:t>znamená být v exekuci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cs-CZ" dirty="0"/>
              <a:t>Nárůst dluhu</a:t>
            </a:r>
          </a:p>
          <a:p>
            <a:pPr>
              <a:buFontTx/>
              <a:buChar char="-"/>
            </a:pPr>
            <a:r>
              <a:rPr lang="cs-CZ" dirty="0"/>
              <a:t>Blokované všechny účty</a:t>
            </a:r>
          </a:p>
          <a:p>
            <a:pPr>
              <a:buFontTx/>
              <a:buChar char="-"/>
            </a:pPr>
            <a:r>
              <a:rPr lang="cs-CZ" dirty="0"/>
              <a:t>Redukované příjmy na nezabavitelné minimum </a:t>
            </a:r>
            <a:r>
              <a:rPr lang="cs-CZ" sz="2000" dirty="0"/>
              <a:t>(např. mzda, důchod, mateřská, rodičovská, podpora v nezaměstnanosti aj.)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Nemožnost nakládat se svým majetkem</a:t>
            </a:r>
          </a:p>
          <a:p>
            <a:pPr>
              <a:buFontTx/>
              <a:buChar char="-"/>
            </a:pPr>
            <a:r>
              <a:rPr lang="cs-CZ" dirty="0"/>
              <a:t>Hrozba návštěvy exekutora a zabavení movitých věcí</a:t>
            </a:r>
          </a:p>
          <a:p>
            <a:pPr>
              <a:buFontTx/>
              <a:buChar char="-"/>
            </a:pPr>
            <a:r>
              <a:rPr lang="cs-CZ" dirty="0"/>
              <a:t>Záznam v Centrální evidenci exekucí (stigma)</a:t>
            </a:r>
          </a:p>
          <a:p>
            <a:pPr>
              <a:buFontTx/>
              <a:buChar char="-"/>
            </a:pPr>
            <a:r>
              <a:rPr lang="cs-CZ" dirty="0"/>
              <a:t>Ztížený přístup k zaměstnání a ohrožení stávajícího</a:t>
            </a:r>
          </a:p>
          <a:p>
            <a:pPr>
              <a:buFontTx/>
              <a:buChar char="-"/>
            </a:pPr>
            <a:r>
              <a:rPr lang="cs-CZ" dirty="0"/>
              <a:t>Ztížený přístup ke standardnímu bydlení a ohrožení stávajícího</a:t>
            </a:r>
            <a:endParaRPr lang="en-US" dirty="0"/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cs-CZ" b="1" dirty="0">
                <a:solidFill>
                  <a:srgbClr val="E23D19"/>
                </a:solidFill>
              </a:rPr>
              <a:t>-</a:t>
            </a:r>
            <a:r>
              <a:rPr lang="en-US" b="1" dirty="0">
                <a:solidFill>
                  <a:srgbClr val="E23D19"/>
                </a:solidFill>
              </a:rPr>
              <a:t>&gt; </a:t>
            </a:r>
            <a:r>
              <a:rPr lang="cs-CZ" b="1" dirty="0">
                <a:solidFill>
                  <a:srgbClr val="E23D19"/>
                </a:solidFill>
              </a:rPr>
              <a:t>často vede k </a:t>
            </a:r>
            <a:r>
              <a:rPr lang="en-US" b="1" dirty="0" err="1">
                <a:solidFill>
                  <a:srgbClr val="E23D19"/>
                </a:solidFill>
              </a:rPr>
              <a:t>paral</a:t>
            </a:r>
            <a:r>
              <a:rPr lang="cs-CZ" b="1" dirty="0" err="1">
                <a:solidFill>
                  <a:srgbClr val="E23D19"/>
                </a:solidFill>
              </a:rPr>
              <a:t>ýze</a:t>
            </a:r>
            <a:r>
              <a:rPr lang="cs-CZ" b="1" dirty="0">
                <a:solidFill>
                  <a:srgbClr val="E23D19"/>
                </a:solidFill>
              </a:rPr>
              <a:t> a sekundárnímu zadlužení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518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3528392" cy="49171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b="1" dirty="0" smtClean="0">
                <a:solidFill>
                  <a:srgbClr val="FF0000"/>
                </a:solidFill>
              </a:rPr>
              <a:t>Právo by nebylo právem, kdyby nebylo vynutitelné…</a:t>
            </a:r>
          </a:p>
          <a:p>
            <a:pPr marL="0" indent="0" algn="ctr">
              <a:buNone/>
            </a:pPr>
            <a:endParaRPr lang="cs-CZ" sz="4000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692696"/>
            <a:ext cx="4634172" cy="5940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35245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Dopady vysoké míry předlužení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285750" indent="-285750">
              <a:buFontTx/>
              <a:buChar char="-"/>
            </a:pPr>
            <a:r>
              <a:rPr lang="cs-CZ" sz="2000" b="1" dirty="0"/>
              <a:t>Ekonomické: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klesající příjmy státu z daní a sociálního pojištění; 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rostoucí výdaje státu na sociální </a:t>
            </a:r>
            <a:r>
              <a:rPr lang="en-US" sz="2000" dirty="0" err="1"/>
              <a:t>podporu</a:t>
            </a:r>
            <a:r>
              <a:rPr lang="cs-CZ" sz="2000" dirty="0"/>
              <a:t>, zdravotní péči, prevenci a řešení následků kriminality atp.;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rostoucí dluhy vůči státu či obci; 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pokřivení trhu práce na straně poptávky i nabídky.</a:t>
            </a:r>
          </a:p>
          <a:p>
            <a:pPr marL="742950" lvl="1" indent="-285750">
              <a:buFontTx/>
              <a:buChar char="-"/>
            </a:pPr>
            <a:endParaRPr lang="cs-CZ" sz="300" dirty="0"/>
          </a:p>
          <a:p>
            <a:pPr marL="285750" indent="-285750">
              <a:buFontTx/>
              <a:buChar char="-"/>
            </a:pPr>
            <a:r>
              <a:rPr lang="cs-CZ" sz="2000" b="1" dirty="0"/>
              <a:t>Sociální a individuální: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ztráta bydlení;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ztráta zaměstnání;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rozvod / rozchod s partnerem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zhoršení zdravotního stavu;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materiální deprivace;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apatie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patologické chování;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dopady na děti;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nárůst kriminality;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sociální vyloučení (mezigenerační riziko).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411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Dopady vysoké míry předlužení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Lidé se zkušeností s exekucí výrazně méně důvěřují demokratickým institucím, ať už jde o soudy, vládu či třeba Evropskou </a:t>
            </a:r>
            <a:r>
              <a:rPr lang="cs-CZ" dirty="0" smtClean="0"/>
              <a:t>unii, jsou náchylnější volit extremistické strany.</a:t>
            </a:r>
          </a:p>
          <a:p>
            <a:r>
              <a:rPr lang="cs-CZ" dirty="0" smtClean="0"/>
              <a:t>Lide s vysokou mírou exekucí často mají nižší sociální kapitál – zvyšuje se </a:t>
            </a:r>
            <a:r>
              <a:rPr lang="cs-CZ" dirty="0"/>
              <a:t>jejich </a:t>
            </a:r>
            <a:r>
              <a:rPr lang="cs-CZ" dirty="0" smtClean="0"/>
              <a:t>nedůvěra </a:t>
            </a:r>
            <a:r>
              <a:rPr lang="cs-CZ" dirty="0"/>
              <a:t>k ostatním lidem </a:t>
            </a:r>
            <a:r>
              <a:rPr lang="cs-CZ" dirty="0" smtClean="0"/>
              <a:t>a</a:t>
            </a:r>
            <a:r>
              <a:rPr lang="cs-CZ" dirty="0"/>
              <a:t> snižují </a:t>
            </a:r>
            <a:r>
              <a:rPr lang="cs-CZ" dirty="0" smtClean="0"/>
              <a:t>se jejich volnočasová aktivita. </a:t>
            </a:r>
            <a:r>
              <a:rPr lang="cs-CZ" dirty="0"/>
              <a:t>To může vést k dalšímu omezování sociálních kontaktů, které člověku mohou z problémů pomoci.</a:t>
            </a:r>
            <a:endParaRPr lang="cs-CZ" dirty="0" smtClean="0"/>
          </a:p>
          <a:p>
            <a:r>
              <a:rPr lang="cs-CZ" dirty="0"/>
              <a:t>Lidé v exekucích bývají pod vlivem obřího stresu, může za to nejen nutnost splácet často neskutečné částky, ale i špatná komunikace s exekutory nebo to, že nemohou vystoupit z bludného kruhu exekucí.</a:t>
            </a:r>
          </a:p>
        </p:txBody>
      </p:sp>
    </p:spTree>
    <p:extLst>
      <p:ext uri="{BB962C8B-B14F-4D97-AF65-F5344CB8AC3E}">
        <p14:creationId xmlns:p14="http://schemas.microsoft.com/office/powerpoint/2010/main" val="89198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Přes 150 tisíc lidí čelí minimálně 10 exekucím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2800" b="1" dirty="0"/>
              <a:t>Komu tato situace vyhovuje?</a:t>
            </a:r>
          </a:p>
          <a:p>
            <a:pPr marL="0" indent="0">
              <a:buNone/>
            </a:pPr>
            <a:endParaRPr lang="cs-CZ" sz="400" b="1" dirty="0"/>
          </a:p>
          <a:p>
            <a:r>
              <a:rPr lang="cs-CZ" b="1" dirty="0"/>
              <a:t>Státu</a:t>
            </a:r>
            <a:r>
              <a:rPr lang="cs-CZ" dirty="0"/>
              <a:t> (daňovému poplatníkovi)</a:t>
            </a:r>
            <a:r>
              <a:rPr lang="cs-CZ" b="1" dirty="0"/>
              <a:t>?</a:t>
            </a:r>
            <a:r>
              <a:rPr lang="cs-CZ" dirty="0"/>
              <a:t> (nižší příjmy, vyšší výdaje)</a:t>
            </a:r>
          </a:p>
          <a:p>
            <a:r>
              <a:rPr lang="cs-CZ" b="1" dirty="0"/>
              <a:t>Současným věřitelům </a:t>
            </a:r>
            <a:r>
              <a:rPr lang="cs-CZ" dirty="0"/>
              <a:t>dlužníka</a:t>
            </a:r>
            <a:r>
              <a:rPr lang="cs-CZ" b="1" dirty="0"/>
              <a:t>?</a:t>
            </a:r>
          </a:p>
          <a:p>
            <a:r>
              <a:rPr lang="cs-CZ" b="1" dirty="0"/>
              <a:t>Exekutorům?</a:t>
            </a:r>
            <a:r>
              <a:rPr lang="cs-CZ" dirty="0"/>
              <a:t> (marné náklady, plýtvání časem nejen svým, ale všech zúčastněných, demotivace zaměstnanců úřadu…)</a:t>
            </a:r>
          </a:p>
          <a:p>
            <a:r>
              <a:rPr lang="cs-CZ" b="1" dirty="0"/>
              <a:t>Zaměstnavatelům? </a:t>
            </a:r>
            <a:r>
              <a:rPr lang="cs-CZ" dirty="0"/>
              <a:t>(součinnost, nedostatek sil, nemožnost motivace, vysoké náklady)</a:t>
            </a:r>
          </a:p>
          <a:p>
            <a:r>
              <a:rPr lang="cs-CZ" b="1" dirty="0"/>
              <a:t>Bankám?</a:t>
            </a:r>
            <a:r>
              <a:rPr lang="cs-CZ" dirty="0"/>
              <a:t> (součinnost, blokace účtů, náklady spojené s otevřeným nepoužívaným účtem)</a:t>
            </a:r>
          </a:p>
          <a:p>
            <a:r>
              <a:rPr lang="cs-CZ" b="1" dirty="0"/>
              <a:t>Úřadům práce?</a:t>
            </a:r>
            <a:r>
              <a:rPr lang="cs-CZ" dirty="0"/>
              <a:t> (zbytečná práce, plýtvání časem i náklady)</a:t>
            </a:r>
          </a:p>
          <a:p>
            <a:r>
              <a:rPr lang="cs-CZ" b="1" dirty="0"/>
              <a:t>Místním samosprávám, podnikatelům, rezidentům? </a:t>
            </a:r>
            <a:r>
              <a:rPr lang="cs-CZ" dirty="0"/>
              <a:t>(dopady jsou vidět zejména na lokální úrovni)</a:t>
            </a:r>
          </a:p>
          <a:p>
            <a:r>
              <a:rPr lang="cs-CZ" b="1" dirty="0"/>
              <a:t>Dluhovým poradnám?</a:t>
            </a:r>
          </a:p>
          <a:p>
            <a:r>
              <a:rPr lang="cs-CZ" b="1" dirty="0"/>
              <a:t>Soudům?</a:t>
            </a:r>
            <a:r>
              <a:rPr lang="cs-CZ" dirty="0"/>
              <a:t> (zavalení novými a novými případy)</a:t>
            </a:r>
          </a:p>
          <a:p>
            <a:r>
              <a:rPr lang="cs-CZ" b="1" dirty="0"/>
              <a:t>Těmto zadluženým lidem?</a:t>
            </a:r>
            <a:r>
              <a:rPr lang="cs-CZ" dirty="0"/>
              <a:t> (zaměstnání, bydlení, zdraví - stres, frustrace, děti, rodina…)</a:t>
            </a:r>
          </a:p>
          <a:p>
            <a:endParaRPr lang="en-US" sz="100" dirty="0"/>
          </a:p>
          <a:p>
            <a:pPr marL="0" indent="0">
              <a:buNone/>
            </a:pPr>
            <a:r>
              <a:rPr lang="cs-CZ" dirty="0"/>
              <a:t>-</a:t>
            </a:r>
            <a:r>
              <a:rPr lang="en-US" sz="2800" b="1" dirty="0">
                <a:solidFill>
                  <a:srgbClr val="E23D19"/>
                </a:solidFill>
              </a:rPr>
              <a:t>&gt; </a:t>
            </a:r>
            <a:r>
              <a:rPr lang="en-US" sz="2800" b="1" dirty="0" err="1">
                <a:solidFill>
                  <a:srgbClr val="E23D19"/>
                </a:solidFill>
              </a:rPr>
              <a:t>situace</a:t>
            </a:r>
            <a:r>
              <a:rPr lang="en-US" sz="2800" b="1" dirty="0">
                <a:solidFill>
                  <a:srgbClr val="E23D19"/>
                </a:solidFill>
              </a:rPr>
              <a:t> </a:t>
            </a:r>
            <a:r>
              <a:rPr lang="en-US" sz="2800" b="1" dirty="0" err="1">
                <a:solidFill>
                  <a:srgbClr val="E23D19"/>
                </a:solidFill>
              </a:rPr>
              <a:t>nevyhovuje</a:t>
            </a:r>
            <a:r>
              <a:rPr lang="en-US" sz="2800" b="1" dirty="0">
                <a:solidFill>
                  <a:srgbClr val="E23D19"/>
                </a:solidFill>
              </a:rPr>
              <a:t> </a:t>
            </a:r>
            <a:r>
              <a:rPr lang="en-US" sz="2800" b="1" dirty="0" err="1">
                <a:solidFill>
                  <a:srgbClr val="E23D19"/>
                </a:solidFill>
              </a:rPr>
              <a:t>nikomu</a:t>
            </a:r>
            <a:r>
              <a:rPr lang="en-US" sz="2800" b="1" dirty="0">
                <a:solidFill>
                  <a:srgbClr val="E23D19"/>
                </a:solidFill>
              </a:rPr>
              <a:t>!</a:t>
            </a:r>
            <a:endParaRPr lang="cs-CZ" b="1" dirty="0">
              <a:solidFill>
                <a:srgbClr val="E23D19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983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Úspěšnost </a:t>
            </a:r>
            <a:r>
              <a:rPr lang="cs-CZ" sz="3200" dirty="0" smtClean="0"/>
              <a:t>vymáhání dluhů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Konkurz právnických osob		</a:t>
            </a:r>
            <a:r>
              <a:rPr lang="en-US" sz="2000" dirty="0" err="1" smtClean="0"/>
              <a:t>cca</a:t>
            </a:r>
            <a:r>
              <a:rPr lang="en-US" dirty="0" smtClean="0"/>
              <a:t> </a:t>
            </a:r>
            <a:r>
              <a:rPr lang="cs-CZ" dirty="0"/>
              <a:t>7%</a:t>
            </a:r>
          </a:p>
          <a:p>
            <a:r>
              <a:rPr lang="cs-CZ" dirty="0"/>
              <a:t>Exekuce 					</a:t>
            </a:r>
            <a:r>
              <a:rPr lang="cs-CZ" sz="2000" dirty="0" smtClean="0"/>
              <a:t>cca</a:t>
            </a:r>
            <a:r>
              <a:rPr lang="cs-CZ" dirty="0" smtClean="0"/>
              <a:t> </a:t>
            </a:r>
            <a:r>
              <a:rPr lang="cs-CZ" dirty="0"/>
              <a:t>18%</a:t>
            </a:r>
          </a:p>
          <a:p>
            <a:r>
              <a:rPr lang="cs-CZ" dirty="0"/>
              <a:t>Oddlužení					</a:t>
            </a:r>
            <a:r>
              <a:rPr lang="en-US" sz="2000" dirty="0" err="1" smtClean="0"/>
              <a:t>cca</a:t>
            </a:r>
            <a:r>
              <a:rPr lang="en-US" dirty="0" smtClean="0"/>
              <a:t> </a:t>
            </a:r>
            <a:r>
              <a:rPr lang="cs-CZ" dirty="0"/>
              <a:t>56%</a:t>
            </a:r>
          </a:p>
          <a:p>
            <a:endParaRPr lang="cs-CZ" dirty="0"/>
          </a:p>
          <a:p>
            <a:r>
              <a:rPr lang="cs-CZ" dirty="0"/>
              <a:t>Průměrný počet věřitelů v oddlužení:	9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19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82154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200" dirty="0"/>
              <a:t>Osobní bankroty v ČR</a:t>
            </a:r>
            <a:br>
              <a:rPr lang="cs-CZ" sz="3200" dirty="0"/>
            </a:br>
            <a:r>
              <a:rPr lang="cs-CZ" sz="2400" dirty="0"/>
              <a:t>(údaje k roku 2018)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fontAlgn="ctr">
              <a:buNone/>
            </a:pPr>
            <a:r>
              <a:rPr lang="cs-CZ" dirty="0" smtClean="0"/>
              <a:t>Počet osob v osobním bankrotu	114 tisíc</a:t>
            </a:r>
          </a:p>
          <a:p>
            <a:pPr marL="0" indent="0" fontAlgn="ctr">
              <a:buNone/>
            </a:pPr>
            <a:r>
              <a:rPr lang="cs-CZ" dirty="0" smtClean="0"/>
              <a:t>Podíl </a:t>
            </a:r>
            <a:r>
              <a:rPr lang="cs-CZ" dirty="0"/>
              <a:t>osob v </a:t>
            </a:r>
            <a:r>
              <a:rPr lang="cs-CZ" dirty="0" smtClean="0"/>
              <a:t>bankrotu 		1,28 </a:t>
            </a:r>
            <a:r>
              <a:rPr lang="cs-CZ" dirty="0"/>
              <a:t>%</a:t>
            </a:r>
          </a:p>
          <a:p>
            <a:pPr marL="0" indent="0" fontAlgn="ctr">
              <a:buNone/>
            </a:pPr>
            <a:r>
              <a:rPr lang="cs-CZ" dirty="0"/>
              <a:t>Průměrný počet </a:t>
            </a:r>
            <a:r>
              <a:rPr lang="cs-CZ" dirty="0" smtClean="0"/>
              <a:t>věřitelů		9,6</a:t>
            </a:r>
            <a:endParaRPr lang="cs-CZ" dirty="0"/>
          </a:p>
          <a:p>
            <a:pPr marL="0" indent="0" fontAlgn="ctr">
              <a:buNone/>
            </a:pPr>
            <a:r>
              <a:rPr lang="cs-CZ" dirty="0"/>
              <a:t>Podíl muži / </a:t>
            </a:r>
            <a:r>
              <a:rPr lang="cs-CZ" dirty="0" smtClean="0"/>
              <a:t>ženy			51 </a:t>
            </a:r>
            <a:r>
              <a:rPr lang="cs-CZ" dirty="0"/>
              <a:t>% / 49 %</a:t>
            </a:r>
          </a:p>
          <a:p>
            <a:pPr marL="0" indent="0" fontAlgn="ctr">
              <a:buNone/>
            </a:pPr>
            <a:r>
              <a:rPr lang="cs-CZ" dirty="0"/>
              <a:t>Podíl </a:t>
            </a:r>
            <a:r>
              <a:rPr lang="cs-CZ" dirty="0" smtClean="0"/>
              <a:t>manželů			29 </a:t>
            </a:r>
            <a:r>
              <a:rPr lang="cs-CZ" dirty="0"/>
              <a:t>%</a:t>
            </a:r>
          </a:p>
          <a:p>
            <a:pPr marL="0" indent="0" fontAlgn="ctr">
              <a:buNone/>
            </a:pPr>
            <a:r>
              <a:rPr lang="cs-CZ" dirty="0"/>
              <a:t>Průměrný / mediánový </a:t>
            </a:r>
            <a:r>
              <a:rPr lang="cs-CZ" dirty="0" smtClean="0"/>
              <a:t>věk		44,9 </a:t>
            </a:r>
            <a:r>
              <a:rPr lang="cs-CZ" dirty="0"/>
              <a:t>/ </a:t>
            </a:r>
            <a:r>
              <a:rPr lang="cs-CZ" dirty="0" smtClean="0"/>
              <a:t>44</a:t>
            </a:r>
          </a:p>
          <a:p>
            <a:pPr marL="0" indent="0" fontAlgn="ctr">
              <a:buNone/>
            </a:pPr>
            <a:endParaRPr lang="cs-CZ" dirty="0"/>
          </a:p>
          <a:p>
            <a:pPr marL="0" indent="0" fontAlgn="ctr">
              <a:buNone/>
            </a:pPr>
            <a:r>
              <a:rPr lang="cs-CZ" i="1" dirty="0" smtClean="0"/>
              <a:t>V roce 2019 nabyla účinnosti novela insolvenčního zákona, která by měla osobní bankroty zpřístupnit více lidem.</a:t>
            </a:r>
            <a:endParaRPr lang="cs-CZ" i="1" dirty="0"/>
          </a:p>
          <a:p>
            <a:pPr fontAlgn="ctr"/>
            <a:endParaRPr lang="pl-PL" u="sng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34987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Osobní bankrot - Insolvence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Insolvence</a:t>
            </a:r>
            <a:r>
              <a:rPr lang="cs-CZ" b="1" dirty="0"/>
              <a:t> </a:t>
            </a:r>
            <a:r>
              <a:rPr lang="cs-CZ" dirty="0"/>
              <a:t>je negativní vývoj majetkových záležitostí fyzické osoby, který vyústil v její platební neschopnost, v úpadek</a:t>
            </a:r>
          </a:p>
          <a:p>
            <a:r>
              <a:rPr lang="cs-CZ" dirty="0" smtClean="0"/>
              <a:t>Podmínky: subjekt </a:t>
            </a:r>
            <a:r>
              <a:rPr lang="cs-CZ" dirty="0"/>
              <a:t>má více věřitelů, má peněžité závazky po dobu delší než 30 dnů po lhůtě splatnosti a není schopen tyto závazky </a:t>
            </a:r>
            <a:r>
              <a:rPr lang="cs-CZ" dirty="0" smtClean="0"/>
              <a:t>plnit</a:t>
            </a:r>
          </a:p>
          <a:p>
            <a:r>
              <a:rPr lang="cs-CZ" dirty="0"/>
              <a:t>Oddlužení slouží osobám fyzickým i právnickým osobám, ale </a:t>
            </a:r>
            <a:r>
              <a:rPr lang="cs-CZ" b="1" dirty="0"/>
              <a:t>pouze nepodnikatelům</a:t>
            </a:r>
            <a:r>
              <a:rPr lang="cs-CZ" dirty="0"/>
              <a:t>. Podnikatelé (OSVČ) mohou využít oddlužení pouze v případě, že mají dluhy spotřebitelského charakteru, v případě dluhů z podnikání pak musí splnit určité </a:t>
            </a:r>
            <a:r>
              <a:rPr lang="cs-CZ" dirty="0" smtClean="0"/>
              <a:t>podmínky (dohoda s věřiteli).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610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Insolvenční správce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Insolvenční správce</a:t>
            </a:r>
            <a:r>
              <a:rPr lang="cs-CZ" dirty="0" smtClean="0"/>
              <a:t> je jeden z procesních subjektů insolvenčního řízení. </a:t>
            </a:r>
          </a:p>
          <a:p>
            <a:r>
              <a:rPr lang="cs-CZ" dirty="0" smtClean="0"/>
              <a:t>Hlavními činnostmi insolvenčního správce je nakládání s majetkovou podstatou dlužníka a v případě konkursu odpovědnost za zpeněžení majetku, řešení insolvenčních a dalších sporů, ve kterých se jedná ze strany dlužníka.</a:t>
            </a:r>
          </a:p>
          <a:p>
            <a:r>
              <a:rPr lang="cs-CZ" dirty="0" smtClean="0"/>
              <a:t>Cílem činností insolvenčního správce je maximalizovat uspokojení pohledávek věřitelů.</a:t>
            </a:r>
          </a:p>
          <a:p>
            <a:r>
              <a:rPr lang="cs-CZ" dirty="0" smtClean="0"/>
              <a:t>Dříve - správce konkursní podstaty</a:t>
            </a:r>
          </a:p>
          <a:p>
            <a:r>
              <a:rPr lang="cs-CZ" dirty="0" smtClean="0"/>
              <a:t>je to tako v podstatě soukromý podnikatel, jeho zisk je podíl ze zpeněžené částky nebo paušální platba dlužníka, který je v bankrotu (1089,- Kč měsíčně)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160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pPr algn="ctr"/>
            <a:r>
              <a:rPr lang="cs-CZ" b="1" dirty="0" smtClean="0">
                <a:effectLst/>
              </a:rPr>
              <a:t>OSOBNÍ </a:t>
            </a:r>
            <a:r>
              <a:rPr lang="cs-CZ" b="1" dirty="0">
                <a:effectLst/>
              </a:rPr>
              <a:t>BANKROT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003232" cy="5205192"/>
          </a:xfrm>
        </p:spPr>
        <p:txBody>
          <a:bodyPr>
            <a:normAutofit fontScale="92500"/>
          </a:bodyPr>
          <a:lstStyle/>
          <a:p>
            <a:r>
              <a:rPr lang="cs-CZ" dirty="0"/>
              <a:t>Může ho podat jen dlužník spolu s insolvenčním návrhem, nebo do 30 dnů od doručení insolvenčního návrhu dlužník, pokud se jedná o věřitelský insolvenční návrh</a:t>
            </a:r>
          </a:p>
          <a:p>
            <a:r>
              <a:rPr lang="cs-CZ" dirty="0" smtClean="0"/>
              <a:t>Zajištění </a:t>
            </a:r>
            <a:r>
              <a:rPr lang="cs-CZ" dirty="0"/>
              <a:t>věřitelé se uspokojují z předmětu zajištění (nemovitost, movitá věc atd.). </a:t>
            </a:r>
          </a:p>
          <a:p>
            <a:pPr lvl="0"/>
            <a:r>
              <a:rPr lang="cs-CZ" dirty="0"/>
              <a:t>Návrh na oddlužení je oprávněn podat pouze dlužník, a to na formuláři zveřejněném Ministerstvem spravedlnosti</a:t>
            </a:r>
          </a:p>
          <a:p>
            <a:r>
              <a:rPr lang="cs-CZ" dirty="0"/>
              <a:t>Insolvenční soud však může návrh na povolení oddlužení zamítnout, jestliže zjistí, že jím je sledován nepoctivý </a:t>
            </a:r>
            <a:r>
              <a:rPr lang="cs-CZ" dirty="0" smtClean="0"/>
              <a:t>záměr</a:t>
            </a:r>
          </a:p>
          <a:p>
            <a:r>
              <a:rPr lang="cs-CZ" dirty="0"/>
              <a:t>Po schválení a vyhlášení osobního bankrotu již dále </a:t>
            </a:r>
            <a:r>
              <a:rPr lang="cs-CZ" b="1" dirty="0"/>
              <a:t>nerostou úroky z úvěru a na majetek dlužníka není možné uvalit exekuci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Veškeré </a:t>
            </a:r>
            <a:r>
              <a:rPr lang="cs-CZ" dirty="0"/>
              <a:t>údaje o dlužníkovi včetně výše jeho příjmů jsou ale veřejně </a:t>
            </a:r>
            <a:r>
              <a:rPr lang="cs-CZ" dirty="0" smtClean="0"/>
              <a:t>přístupné na internetu (insolvenční rejstřík).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969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sz="quarter" idx="1"/>
          </p:nvPr>
        </p:nvSpPr>
        <p:spPr>
          <a:xfrm>
            <a:off x="304800" y="214312"/>
            <a:ext cx="8686800" cy="6357959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Do dvou hodin od přijetí insolvenčního návrhu, zveřejní soud vyhlášku o zahájení insolvenčního řízení. </a:t>
            </a:r>
          </a:p>
          <a:p>
            <a:r>
              <a:rPr lang="cs-CZ" dirty="0" smtClean="0"/>
              <a:t>Všichni věřitelé od této doby mohou své pohledávky uplatňovat pouze v insolvenčním řízení.</a:t>
            </a:r>
          </a:p>
          <a:p>
            <a:pPr lvl="0"/>
            <a:r>
              <a:rPr lang="cs-CZ" dirty="0"/>
              <a:t>Výkon rozhodnutí či exekuci majetku dlužníka a majetku zapsaného do majetkové podstaty, lze nařídit, ale nelze provést.</a:t>
            </a:r>
          </a:p>
          <a:p>
            <a:r>
              <a:rPr lang="cs-CZ" dirty="0" smtClean="0"/>
              <a:t>Termín pro přihlášení pohledávek je 1-2 měsíce od vyhlášení rozhodnutí o úpadku</a:t>
            </a:r>
          </a:p>
          <a:p>
            <a:r>
              <a:rPr lang="cs-CZ" dirty="0" smtClean="0"/>
              <a:t>Všechny exekuce vedené na dlužníka se musí okamžitě zastavit a dlužník je proti nim nadále chráněn. </a:t>
            </a:r>
          </a:p>
          <a:p>
            <a:pPr lvl="0"/>
            <a:r>
              <a:rPr lang="cs-CZ" dirty="0" smtClean="0"/>
              <a:t>Věřitelé sami musí zjistit, že dlužník je v insolvenčním řízení a musí přihlásit své pohledávky. Pokud toto nezjistí nebo je včas nepřihlásí, tak mají smůlu a dlužník tyto pohledávky splatit nemusí.</a:t>
            </a:r>
          </a:p>
          <a:p>
            <a:endParaRPr lang="cs-CZ" dirty="0" smtClean="0"/>
          </a:p>
          <a:p>
            <a:pPr lvl="0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818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osobního bankrotu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Nezajištěné dluhy je možné uhradit dvěma </a:t>
            </a:r>
            <a:r>
              <a:rPr lang="cs-CZ" dirty="0" smtClean="0"/>
              <a:t>cestami</a:t>
            </a:r>
          </a:p>
          <a:p>
            <a:pPr lvl="1"/>
            <a:r>
              <a:rPr lang="cs-CZ" b="1" dirty="0" smtClean="0"/>
              <a:t>prodejem </a:t>
            </a:r>
            <a:r>
              <a:rPr lang="cs-CZ" b="1" dirty="0"/>
              <a:t>a zpeněžením existujícího majetku dlužníka, </a:t>
            </a:r>
            <a:endParaRPr lang="cs-CZ" b="1" dirty="0" smtClean="0"/>
          </a:p>
          <a:p>
            <a:pPr lvl="1"/>
            <a:r>
              <a:rPr lang="cs-CZ" dirty="0" smtClean="0"/>
              <a:t>nebo </a:t>
            </a:r>
            <a:r>
              <a:rPr lang="cs-CZ" b="1" dirty="0"/>
              <a:t>kombinací zpeněžení majetku</a:t>
            </a:r>
            <a:r>
              <a:rPr lang="cs-CZ" dirty="0"/>
              <a:t> </a:t>
            </a:r>
            <a:r>
              <a:rPr lang="cs-CZ" b="1" dirty="0"/>
              <a:t>a splátkového </a:t>
            </a:r>
            <a:r>
              <a:rPr lang="cs-CZ" b="1" dirty="0" smtClean="0"/>
              <a:t>kalendáře </a:t>
            </a:r>
            <a:r>
              <a:rPr lang="cs-CZ" dirty="0" smtClean="0"/>
              <a:t>(dlužník často žádný majetek nemá, tedy splácí pouze formou splátkového kalendáře).</a:t>
            </a:r>
          </a:p>
          <a:p>
            <a:r>
              <a:rPr lang="cs-CZ" dirty="0"/>
              <a:t>Při oddlužení kombinací zpeněžení majetku a splátkového kalendáře se dlužník </a:t>
            </a:r>
            <a:r>
              <a:rPr lang="cs-CZ" b="1" dirty="0"/>
              <a:t>zavazuje platit pravidelné měsíční splátky</a:t>
            </a:r>
            <a:r>
              <a:rPr lang="cs-CZ" dirty="0"/>
              <a:t>, zároveň mu však bude prodána část jeho majetku. </a:t>
            </a:r>
            <a:endParaRPr lang="cs-CZ" dirty="0" smtClean="0"/>
          </a:p>
          <a:p>
            <a:r>
              <a:rPr lang="cs-CZ" dirty="0" smtClean="0"/>
              <a:t>Dlužník </a:t>
            </a:r>
            <a:r>
              <a:rPr lang="cs-CZ" dirty="0"/>
              <a:t>musí každý </a:t>
            </a:r>
            <a:r>
              <a:rPr lang="cs-CZ" dirty="0" smtClean="0"/>
              <a:t>měsíc </a:t>
            </a:r>
            <a:r>
              <a:rPr lang="cs-CZ" dirty="0"/>
              <a:t>uhradit splátku </a:t>
            </a:r>
            <a:r>
              <a:rPr lang="cs-CZ" b="1" dirty="0"/>
              <a:t>alespoň ve výši 2 178 </a:t>
            </a:r>
            <a:r>
              <a:rPr lang="cs-CZ" b="1" dirty="0" smtClean="0"/>
              <a:t>Kč </a:t>
            </a:r>
            <a:r>
              <a:rPr lang="cs-CZ" dirty="0" smtClean="0"/>
              <a:t>(polovina částky je odměna IS)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796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Exekuční (vykonávací)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8208912" cy="5184576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cs-CZ" i="1" dirty="0"/>
              <a:t>jde o využití prostředků státního </a:t>
            </a:r>
            <a:r>
              <a:rPr lang="cs-CZ" i="1" dirty="0" smtClean="0"/>
              <a:t>donucení</a:t>
            </a:r>
            <a:r>
              <a:rPr lang="cs-CZ" dirty="0" smtClean="0"/>
              <a:t> </a:t>
            </a:r>
          </a:p>
          <a:p>
            <a:pPr lvl="0"/>
            <a:r>
              <a:rPr lang="cs-CZ" dirty="0" smtClean="0"/>
              <a:t>tyto </a:t>
            </a:r>
            <a:r>
              <a:rPr lang="cs-CZ" dirty="0"/>
              <a:t>prostředky jsou soudu svěřeny nejen k ochraně práv věřitelů (není jím dovoleno vzít právo do svých rukou, zjednat si uspokojení svého práva svémocí, násilnými zásahy do osobní a majetkové sféry dlužníka), ale v zájmu autority samotného soudu (aby jeho rozhodnutí nebyla brána na lehkou váhu)</a:t>
            </a:r>
          </a:p>
          <a:p>
            <a:pPr lvl="0"/>
            <a:r>
              <a:rPr lang="cs-CZ" dirty="0"/>
              <a:t>smyslem vykonávajícího řízení je uspokojit věřitele v jeho nároku </a:t>
            </a:r>
            <a:endParaRPr lang="cs-CZ" dirty="0" smtClean="0"/>
          </a:p>
          <a:p>
            <a:pPr lvl="0"/>
            <a:r>
              <a:rPr lang="cs-CZ" dirty="0" smtClean="0"/>
              <a:t>dlužník ale není bez ochrany - nemůže </a:t>
            </a:r>
            <a:r>
              <a:rPr lang="cs-CZ" dirty="0"/>
              <a:t>být uvedeným zásahem zbaven toho, co je pro něho a jeho rodinu životně </a:t>
            </a:r>
            <a:r>
              <a:rPr lang="cs-CZ" dirty="0" smtClean="0"/>
              <a:t>nezbytné, </a:t>
            </a:r>
            <a:r>
              <a:rPr lang="cs-CZ" dirty="0"/>
              <a:t>zásah postihující dlužníkův </a:t>
            </a:r>
            <a:r>
              <a:rPr lang="cs-CZ" dirty="0" smtClean="0"/>
              <a:t>majetek </a:t>
            </a:r>
            <a:r>
              <a:rPr lang="cs-CZ" dirty="0"/>
              <a:t>musí být přiměřený a nesmí dlužníku způsobit větší újmu</a:t>
            </a:r>
          </a:p>
          <a:p>
            <a:pPr lvl="0"/>
            <a:r>
              <a:rPr lang="cs-CZ" dirty="0"/>
              <a:t>v soudním exekučním řízení lze vedle rozhodnutí vydaných v občanském soudním řízení (rozsudků, usnesení, platebních rozkazů) ukládajících povinnost k plnění vykonat také rozhodnutí vydaná v jiném řízení, např. vykonatelné rozhodčí nálezy a smíry, vykonatelná rozhodnutí soudu a jiných orgánů státní správy a uzemní samosprávy, notářské zápisy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369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 </a:t>
            </a:r>
            <a:r>
              <a:rPr lang="cs-CZ" b="1" dirty="0"/>
              <a:t>úplnému oddlužení</a:t>
            </a:r>
            <a:r>
              <a:rPr lang="cs-CZ" dirty="0"/>
              <a:t> má dlužník možnost uhradit alespoň</a:t>
            </a:r>
            <a:r>
              <a:rPr lang="cs-CZ" b="1" dirty="0"/>
              <a:t> 60 % pohledávek </a:t>
            </a:r>
            <a:r>
              <a:rPr lang="cs-CZ" dirty="0"/>
              <a:t>během</a:t>
            </a:r>
            <a:r>
              <a:rPr lang="cs-CZ" b="1" dirty="0"/>
              <a:t> 3 let, </a:t>
            </a:r>
            <a:r>
              <a:rPr lang="cs-CZ" dirty="0"/>
              <a:t>nebo minimálně</a:t>
            </a:r>
            <a:r>
              <a:rPr lang="cs-CZ" b="1" dirty="0"/>
              <a:t> 30 % svých závazků za 5 let</a:t>
            </a:r>
            <a:r>
              <a:rPr lang="cs-CZ" dirty="0"/>
              <a:t>.</a:t>
            </a:r>
          </a:p>
          <a:p>
            <a:r>
              <a:rPr lang="cs-CZ" dirty="0"/>
              <a:t>Jestliže se mu nepodaří splatit 30 % dluhů během 5 let, bude o prominutí zbývajících dluhů rozhodovat soud. </a:t>
            </a:r>
            <a:endParaRPr lang="cs-CZ" dirty="0" smtClean="0"/>
          </a:p>
          <a:p>
            <a:r>
              <a:rPr lang="cs-CZ" dirty="0" smtClean="0"/>
              <a:t>Pokud </a:t>
            </a:r>
            <a:r>
              <a:rPr lang="cs-CZ" dirty="0"/>
              <a:t>soud shledá, že se dlužník maximálně snažil své dluhy splatit, bude mu podle nové právní úpravy zbytek dluhů odpuštěn, i když splatí třeba jen 10 % svých </a:t>
            </a:r>
            <a:r>
              <a:rPr lang="cs-CZ" dirty="0" smtClean="0"/>
              <a:t>závazků</a:t>
            </a:r>
          </a:p>
          <a:p>
            <a:pPr lvl="1"/>
            <a:r>
              <a:rPr lang="cs-CZ" b="1" i="1" dirty="0" smtClean="0"/>
              <a:t>toto je nejvíce kritizované ustanovení novely</a:t>
            </a:r>
            <a:endParaRPr lang="cs-CZ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57445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3"/>
          <p:cNvSpPr>
            <a:spLocks noChangeShapeType="1"/>
          </p:cNvSpPr>
          <p:nvPr/>
        </p:nvSpPr>
        <p:spPr bwMode="auto">
          <a:xfrm>
            <a:off x="539750" y="836613"/>
            <a:ext cx="860425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19459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4664"/>
            <a:ext cx="8604250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435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Rozhodnutí soudu o oddlužení není nevratné. Zjistí-li se </a:t>
            </a:r>
            <a:r>
              <a:rPr lang="cs-CZ" b="1" dirty="0"/>
              <a:t>po dobu 3 let od vydání usnesení</a:t>
            </a:r>
            <a:r>
              <a:rPr lang="cs-CZ" dirty="0"/>
              <a:t>, že dlužník jednal podvodně vůči věřitelům nebo byl odsouzen za úmyslný trestný čin související s oddlužením nebo osvobozením, </a:t>
            </a:r>
            <a:r>
              <a:rPr lang="cs-CZ" b="1" dirty="0"/>
              <a:t>může soud své předchozí rozhodnutí změnit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38480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Oddlužení důchodců a </a:t>
            </a:r>
            <a:r>
              <a:rPr lang="cs-CZ" b="1" dirty="0" smtClean="0"/>
              <a:t>invalidů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Oddlužení důchodců a invalidů (druhý a třetí stupeň) je od 1. června 2019 mnohem jednodušší. K úplnému oddlužení postačí placení </a:t>
            </a:r>
            <a:r>
              <a:rPr lang="cs-CZ" b="1" dirty="0"/>
              <a:t>minimální částky ve výši 2 178 Kč </a:t>
            </a:r>
            <a:r>
              <a:rPr lang="cs-CZ" dirty="0"/>
              <a:t>každý měsíc po dobu 3 let. Této možnosti lze využít pouze jednou</a:t>
            </a:r>
          </a:p>
        </p:txBody>
      </p:sp>
    </p:spTree>
    <p:extLst>
      <p:ext uri="{BB962C8B-B14F-4D97-AF65-F5344CB8AC3E}">
        <p14:creationId xmlns:p14="http://schemas.microsoft.com/office/powerpoint/2010/main" val="18251906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Oddlužení </a:t>
            </a:r>
            <a:r>
              <a:rPr lang="cs-CZ" b="1" dirty="0" smtClean="0"/>
              <a:t>OSVČ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Osobní bankrot OSVČ je možný pouze v případě, že má dluhy spotřebitelského charakteru. Nicméně za určitých podmínek může soud povolit oddlužení i osobě, která má dluhy z podnikání.</a:t>
            </a:r>
          </a:p>
          <a:p>
            <a:pPr marL="0" indent="0">
              <a:buNone/>
            </a:pPr>
            <a:r>
              <a:rPr lang="cs-CZ" b="1" dirty="0"/>
              <a:t>Podmínky pro oddlužení OSVČ:</a:t>
            </a:r>
            <a:endParaRPr lang="cs-CZ" dirty="0"/>
          </a:p>
          <a:p>
            <a:r>
              <a:rPr lang="cs-CZ" dirty="0"/>
              <a:t>S oddlužením souhlasí věřitel. </a:t>
            </a:r>
            <a:r>
              <a:rPr lang="cs-CZ" b="1" dirty="0"/>
              <a:t>Pokud věřitel nereaguje, předpokládá se, že souhlasí. </a:t>
            </a:r>
            <a:r>
              <a:rPr lang="cs-CZ" dirty="0"/>
              <a:t>Jestliže nesouhlasí, musí to výslovně sdělit a to nejpozději s přihláškou své pohledávky.</a:t>
            </a:r>
          </a:p>
          <a:p>
            <a:r>
              <a:rPr lang="cs-CZ" i="1" dirty="0" smtClean="0"/>
              <a:t>nebo</a:t>
            </a:r>
            <a:r>
              <a:rPr lang="cs-CZ" dirty="0" smtClean="0"/>
              <a:t> jde </a:t>
            </a:r>
            <a:r>
              <a:rPr lang="cs-CZ" dirty="0"/>
              <a:t>o pohledávku zajištěného věřitele. Pohledávka je tedy uspokojena z výtěžku prodeje majetku.</a:t>
            </a:r>
          </a:p>
          <a:p>
            <a:r>
              <a:rPr lang="cs-CZ" i="1" dirty="0" smtClean="0"/>
              <a:t>nebo</a:t>
            </a:r>
            <a:r>
              <a:rPr lang="cs-CZ" dirty="0" smtClean="0"/>
              <a:t> jde </a:t>
            </a:r>
            <a:r>
              <a:rPr lang="cs-CZ" dirty="0"/>
              <a:t>o pohledávku věřitele, která zůstala po konci konkursního řízení. O oddlužení může žádat podnikatel, který již prošel konkursem.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19234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Kalkulačka osobního bankrotu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www.penize.cz/kalkulacky/osobni-bankrot</a:t>
            </a:r>
            <a:endParaRPr lang="cs-CZ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17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</p:spPr>
        <p:txBody>
          <a:bodyPr>
            <a:normAutofit/>
          </a:bodyPr>
          <a:lstStyle/>
          <a:p>
            <a:pPr lvl="0" algn="ctr"/>
            <a:r>
              <a:rPr lang="cs-CZ" b="1" dirty="0" smtClean="0">
                <a:solidFill>
                  <a:srgbClr val="00B050"/>
                </a:solidFill>
              </a:rPr>
              <a:t>Má oddlužení nějaké klady i pro věřitele?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4800" y="1357298"/>
            <a:ext cx="8686800" cy="514353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</a:t>
            </a:r>
            <a:r>
              <a:rPr lang="cs-CZ" dirty="0" smtClean="0"/>
              <a:t>ěřitel přijde o část své pohledávky, na druhou stranu má ale jistotu, že něco z dlužných peněz dostane. </a:t>
            </a:r>
          </a:p>
          <a:p>
            <a:r>
              <a:rPr lang="cs-CZ" dirty="0" smtClean="0"/>
              <a:t>dlužník už bývá často v takové situaci, že kdyby návrh na oddlužení nepodal, tak by jej dluhová past zcela smetla. Jeho dluhy by neustále kvůli úrokům, pokutám, nákladům řízení apod. narůstaly do neúměrné výše a věřitel by z něj nevymohl vůbec nic.</a:t>
            </a:r>
          </a:p>
          <a:p>
            <a:pPr lvl="0"/>
            <a:r>
              <a:rPr lang="cs-CZ" dirty="0" smtClean="0"/>
              <a:t>Dlužník však není osvobozen od všech svých dluhů, např. se nevztahuje na peněžité tresty v rámci trestního řízení pro úmyslné trestné činy a na náhradu úmyslně způsobené škody. I pokud soud osvobodí dlužníka od placení zbytku pohledávek, následuje ještě tříletá „zkušební“ doba, ve které může soud odejmout dlužníkovi osvobození od placení zbytku pohledávek.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Rozhodnutí soudu o oddlužení není nevratné. Zjistí-li se </a:t>
            </a:r>
            <a:r>
              <a:rPr lang="cs-CZ" b="1" dirty="0"/>
              <a:t>po dobu 3 let od vydání usnesení</a:t>
            </a:r>
            <a:r>
              <a:rPr lang="cs-CZ" dirty="0"/>
              <a:t>, že dlužník jednal podvodně vůči věřitelům nebo byl odsouzen za úmyslný trestný čin související s oddlužením nebo osvobozením, </a:t>
            </a:r>
            <a:r>
              <a:rPr lang="cs-CZ" b="1" dirty="0"/>
              <a:t>může soud své předchozí rozhodnutí změnit</a:t>
            </a:r>
            <a:r>
              <a:rPr lang="cs-CZ" dirty="0" smtClean="0"/>
              <a:t>.</a:t>
            </a:r>
          </a:p>
          <a:p>
            <a:r>
              <a:rPr lang="cs-CZ" dirty="0" smtClean="0"/>
              <a:t>Stejně tak může soud zrušit oddlužení ještě v jeho průběhu.</a:t>
            </a:r>
          </a:p>
          <a:p>
            <a:r>
              <a:rPr lang="cs-CZ" dirty="0" smtClean="0"/>
              <a:t>V souvislosti s insolvenčním řízením lze spáchat i několik trestných činů</a:t>
            </a:r>
            <a:r>
              <a:rPr lang="cs-CZ" dirty="0"/>
              <a:t>, např. porušení povinnosti učinit pravdivé prohlášení o majetku nebo porušení povinnosti v </a:t>
            </a:r>
            <a:r>
              <a:rPr lang="cs-CZ" dirty="0" smtClean="0"/>
              <a:t>insolvenčním řízení a další (§§ 222 – 227 trestního zákona)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8190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vznik dluhových problémů u mladých lidí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Špatně nastavený rozpočet</a:t>
            </a:r>
          </a:p>
          <a:p>
            <a:r>
              <a:rPr lang="cs-CZ" dirty="0"/>
              <a:t>Pokuty za jízdu načerno</a:t>
            </a:r>
          </a:p>
          <a:p>
            <a:r>
              <a:rPr lang="cs-CZ" dirty="0"/>
              <a:t>Sázení na internetu – </a:t>
            </a:r>
            <a:r>
              <a:rPr lang="cs-CZ" dirty="0" err="1"/>
              <a:t>gambling</a:t>
            </a:r>
            <a:endParaRPr lang="cs-CZ" dirty="0"/>
          </a:p>
          <a:p>
            <a:r>
              <a:rPr lang="cs-CZ" dirty="0"/>
              <a:t>Způsobení škody</a:t>
            </a:r>
          </a:p>
          <a:p>
            <a:r>
              <a:rPr lang="cs-CZ" dirty="0"/>
              <a:t>Přijetí dědictví s dluhy</a:t>
            </a:r>
          </a:p>
          <a:p>
            <a:r>
              <a:rPr lang="cs-CZ" dirty="0"/>
              <a:t>Společné jmění manželů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803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6">
            <a:extLst>
              <a:ext uri="{FF2B5EF4-FFF2-40B4-BE49-F238E27FC236}">
                <a16:creationId xmlns:a16="http://schemas.microsoft.com/office/drawing/2014/main" xmlns="" id="{0ACBF97B-E0FB-49D2-98DA-D2D266CD7035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57200" y="2535642"/>
            <a:ext cx="7467600" cy="3002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78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Exekuční titul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klíčový význam zde má způsobilý právní titul, svědčící o opodstatněnosti požadavku věřitele, tzv. </a:t>
            </a:r>
            <a:r>
              <a:rPr lang="cs-CZ" i="1" dirty="0"/>
              <a:t>exekuční titul</a:t>
            </a:r>
          </a:p>
          <a:p>
            <a:r>
              <a:rPr lang="cs-CZ" dirty="0"/>
              <a:t>jakýsi spojovací článek mezi řízením nalézacím a řízením vykonávacím, pro věřitele se jím zjednává nárok na výkon prostředky státního donucení</a:t>
            </a:r>
          </a:p>
          <a:p>
            <a:pPr lvl="0"/>
            <a:r>
              <a:rPr lang="cs-CZ" dirty="0"/>
              <a:t>vymezují se jím subjekty, obsah a rozsah, o jejichž prosazení práv nebo vynucení povinností má jít při výkonu rozhodnutí </a:t>
            </a:r>
          </a:p>
          <a:p>
            <a:r>
              <a:rPr lang="cs-CZ" dirty="0"/>
              <a:t>je obsahem veřejné listiny a musí z něho jednoznačně vyplývat povinnost, která má být vynucena, předpokladem vynutitelnosti je vykonatelnost rozhodnutí</a:t>
            </a:r>
          </a:p>
          <a:p>
            <a:r>
              <a:rPr lang="cs-CZ" b="1" dirty="0"/>
              <a:t>pravomocný rozsudek soudu, rozhodčí nález, notářský </a:t>
            </a:r>
            <a:r>
              <a:rPr lang="cs-CZ" b="1" dirty="0" smtClean="0"/>
              <a:t>zápis</a:t>
            </a:r>
            <a:endParaRPr lang="cs-CZ" b="1" dirty="0"/>
          </a:p>
          <a:p>
            <a:r>
              <a:rPr lang="cs-CZ" dirty="0"/>
              <a:t>již to </a:t>
            </a:r>
            <a:r>
              <a:rPr lang="cs-CZ" dirty="0" smtClean="0"/>
              <a:t>nemůže být </a:t>
            </a:r>
            <a:r>
              <a:rPr lang="cs-CZ" dirty="0"/>
              <a:t>exekutorský </a:t>
            </a:r>
            <a:r>
              <a:rPr lang="cs-CZ" dirty="0" smtClean="0"/>
              <a:t>zápis (ale ty z minulosti stále platné!)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877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Přínosy prevence či řešení předlužení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zvýšení příjmů státního rozpočtu</a:t>
            </a:r>
            <a:r>
              <a:rPr lang="cs-CZ" dirty="0"/>
              <a:t> z daní a sociálního pojištění,</a:t>
            </a:r>
            <a:endParaRPr lang="cs-CZ" sz="700" dirty="0"/>
          </a:p>
          <a:p>
            <a:r>
              <a:rPr lang="cs-CZ" b="1" dirty="0"/>
              <a:t>snížení výdajů státního rozpočtu</a:t>
            </a:r>
            <a:r>
              <a:rPr lang="cs-CZ" dirty="0"/>
              <a:t> na sociální dávky, zdravotní péči, prevenci a řešení následků kriminality aj.,</a:t>
            </a:r>
            <a:endParaRPr lang="cs-CZ" sz="2000" dirty="0"/>
          </a:p>
          <a:p>
            <a:r>
              <a:rPr lang="cs-CZ" b="1" dirty="0"/>
              <a:t>snížení práce načerno a růst zaměstnanosti</a:t>
            </a:r>
            <a:r>
              <a:rPr lang="cs-CZ" dirty="0"/>
              <a:t>,</a:t>
            </a:r>
          </a:p>
          <a:p>
            <a:r>
              <a:rPr lang="cs-CZ" b="1" dirty="0"/>
              <a:t>zvýšení produktivity práce</a:t>
            </a:r>
            <a:r>
              <a:rPr lang="cs-CZ" dirty="0"/>
              <a:t> a lepší využití lidského kapitálu (a jeho potenciálu) k růstu HDP,</a:t>
            </a:r>
          </a:p>
          <a:p>
            <a:r>
              <a:rPr lang="cs-CZ" b="1" dirty="0"/>
              <a:t>výrazné snížení administrativní zátěže pro zaměstnavatele,</a:t>
            </a:r>
            <a:endParaRPr lang="cs-CZ" dirty="0"/>
          </a:p>
          <a:p>
            <a:r>
              <a:rPr lang="cs-CZ" b="1" dirty="0"/>
              <a:t>růst počtu nových podnikatelů a start-</a:t>
            </a:r>
            <a:r>
              <a:rPr lang="cs-CZ" b="1" dirty="0" err="1"/>
              <a:t>upů</a:t>
            </a:r>
            <a:r>
              <a:rPr lang="cs-CZ" b="1" dirty="0"/>
              <a:t>,</a:t>
            </a:r>
            <a:endParaRPr lang="cs-CZ" dirty="0"/>
          </a:p>
          <a:p>
            <a:r>
              <a:rPr lang="cs-CZ" b="1" dirty="0"/>
              <a:t>snížení recidivy</a:t>
            </a:r>
            <a:r>
              <a:rPr lang="cs-CZ" dirty="0"/>
              <a:t>,</a:t>
            </a:r>
          </a:p>
          <a:p>
            <a:r>
              <a:rPr lang="cs-CZ" b="1" dirty="0"/>
              <a:t>ochrana dětí</a:t>
            </a:r>
            <a:r>
              <a:rPr lang="cs-CZ" dirty="0"/>
              <a:t> vyrůstajících v beznadějně předlužené domácnosti,</a:t>
            </a:r>
          </a:p>
          <a:p>
            <a:r>
              <a:rPr lang="cs-CZ" b="1" dirty="0"/>
              <a:t>snížení frustrace a sociálního napětí</a:t>
            </a:r>
            <a:r>
              <a:rPr lang="cs-CZ" dirty="0"/>
              <a:t> ve společnosti vedoucí ke snížení radikalizace a </a:t>
            </a:r>
            <a:r>
              <a:rPr lang="cs-CZ" dirty="0" err="1"/>
              <a:t>extremizace</a:t>
            </a:r>
            <a:r>
              <a:rPr lang="cs-CZ" dirty="0"/>
              <a:t>,</a:t>
            </a:r>
          </a:p>
          <a:p>
            <a:r>
              <a:rPr lang="cs-CZ" b="1" dirty="0"/>
              <a:t>návrat osob do bankovního systému</a:t>
            </a:r>
            <a:r>
              <a:rPr lang="cs-CZ" dirty="0"/>
              <a:t> (odblokování účtů),</a:t>
            </a:r>
          </a:p>
          <a:p>
            <a:r>
              <a:rPr lang="cs-CZ" b="1" dirty="0"/>
              <a:t>zvýšení příjmů věřitelů z nedobytných pohledávek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706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Startovací témata ve výuce finanční gramotnosti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Jízda načerno</a:t>
            </a:r>
          </a:p>
          <a:p>
            <a:r>
              <a:rPr lang="cs-CZ" dirty="0"/>
              <a:t>Navyšování dluhu v různých fázích</a:t>
            </a:r>
          </a:p>
          <a:p>
            <a:r>
              <a:rPr lang="cs-CZ" dirty="0"/>
              <a:t>Nákup na splátky</a:t>
            </a:r>
          </a:p>
          <a:p>
            <a:r>
              <a:rPr lang="cs-CZ" dirty="0"/>
              <a:t>Rizika úvěrů</a:t>
            </a:r>
          </a:p>
          <a:p>
            <a:r>
              <a:rPr lang="cs-CZ" dirty="0"/>
              <a:t>Klamy reklamy</a:t>
            </a:r>
          </a:p>
          <a:p>
            <a:r>
              <a:rPr lang="cs-CZ" dirty="0" smtClean="0"/>
              <a:t>Smlouvy / </a:t>
            </a:r>
            <a:r>
              <a:rPr lang="cs-CZ" dirty="0"/>
              <a:t>předsmluvní formuláře</a:t>
            </a:r>
          </a:p>
          <a:p>
            <a:r>
              <a:rPr lang="cs-CZ" dirty="0"/>
              <a:t>Příběhy kolem nás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736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Na co studenty hlavně upozorňovat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Fatální </a:t>
            </a:r>
            <a:r>
              <a:rPr lang="cs-CZ" b="1" dirty="0"/>
              <a:t>síla podpisu</a:t>
            </a:r>
          </a:p>
          <a:p>
            <a:pPr>
              <a:defRPr/>
            </a:pPr>
            <a:r>
              <a:rPr lang="cs-CZ" b="1" dirty="0"/>
              <a:t>Formálnost</a:t>
            </a:r>
            <a:r>
              <a:rPr lang="cs-CZ" dirty="0"/>
              <a:t> tzv. rozkazního </a:t>
            </a:r>
            <a:r>
              <a:rPr lang="cs-CZ" dirty="0" smtClean="0"/>
              <a:t>řízení: </a:t>
            </a:r>
            <a:r>
              <a:rPr lang="cs-CZ" dirty="0"/>
              <a:t>platební rozkaz - není projevem vůle soudce, ale žalobce, </a:t>
            </a:r>
            <a:r>
              <a:rPr lang="cs-CZ" dirty="0" smtClean="0"/>
              <a:t>možnost </a:t>
            </a:r>
            <a:r>
              <a:rPr lang="cs-CZ" dirty="0"/>
              <a:t>snadného zrušení podáním odporu do 15 dní!</a:t>
            </a:r>
          </a:p>
          <a:p>
            <a:pPr>
              <a:defRPr/>
            </a:pPr>
            <a:r>
              <a:rPr lang="cs-CZ" dirty="0"/>
              <a:t>Za dluhy do 18 let </a:t>
            </a:r>
            <a:r>
              <a:rPr lang="cs-CZ" b="1" dirty="0"/>
              <a:t>nenesou odpovědnost rodiče</a:t>
            </a:r>
            <a:r>
              <a:rPr lang="cs-CZ" dirty="0"/>
              <a:t>, ale děti!</a:t>
            </a:r>
          </a:p>
          <a:p>
            <a:pPr>
              <a:defRPr/>
            </a:pPr>
            <a:r>
              <a:rPr lang="cs-CZ" dirty="0"/>
              <a:t>Kontokorent je </a:t>
            </a:r>
            <a:r>
              <a:rPr lang="cs-CZ" b="1" dirty="0"/>
              <a:t>bankovní past</a:t>
            </a:r>
            <a:r>
              <a:rPr lang="cs-CZ" dirty="0"/>
              <a:t>, aby klienti nepřešli ke konkurenci</a:t>
            </a:r>
          </a:p>
          <a:p>
            <a:pPr>
              <a:defRPr/>
            </a:pPr>
            <a:r>
              <a:rPr lang="cs-CZ" dirty="0"/>
              <a:t>Kreditní karta je svými dopady na </a:t>
            </a:r>
            <a:r>
              <a:rPr lang="cs-CZ" b="1" dirty="0"/>
              <a:t>úrovni </a:t>
            </a:r>
            <a:r>
              <a:rPr lang="cs-CZ" b="1" dirty="0" err="1" smtClean="0"/>
              <a:t>mikropůjček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5183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56207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komiks advokátní komory určený k výuce na školách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1740" y="836712"/>
            <a:ext cx="4250742" cy="6021288"/>
          </a:xfrm>
        </p:spPr>
      </p:pic>
    </p:spTree>
    <p:extLst>
      <p:ext uri="{BB962C8B-B14F-4D97-AF65-F5344CB8AC3E}">
        <p14:creationId xmlns:p14="http://schemas.microsoft.com/office/powerpoint/2010/main" val="56253671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Některé příklady?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u="sng" dirty="0">
                <a:hlinkClick r:id="rId2"/>
              </a:rPr>
              <a:t>https://www.seznamzpravy.cz/clanek/je-to-lichva-prvni-tridy-okoli-na-nas-plive-nikdy-to-nemuzu-splatit-pribehy-ktere-zaziva-800-tisic-lidi-v-exekuci-45924?seq-no=5&amp;dop-ab-variant=&amp;source=clanky-home</a:t>
            </a:r>
            <a:endParaRPr lang="cs-CZ" u="sng" dirty="0" smtClean="0">
              <a:hlinkClick r:id="rId2"/>
            </a:endParaRPr>
          </a:p>
          <a:p>
            <a:endParaRPr lang="cs-CZ" u="sng" dirty="0">
              <a:hlinkClick r:id="rId2"/>
            </a:endParaRPr>
          </a:p>
          <a:p>
            <a:r>
              <a:rPr lang="cs-CZ" u="sng" dirty="0" smtClean="0">
                <a:hlinkClick r:id="rId2"/>
              </a:rPr>
              <a:t>http</a:t>
            </a:r>
            <a:r>
              <a:rPr lang="cs-CZ" u="sng" dirty="0">
                <a:hlinkClick r:id="rId2"/>
              </a:rPr>
              <a:t>://www.ceskatelevize.cz/ivysilani/10213556322-krotitele-dluhu/309292320110028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56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je exekutor?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485901"/>
            <a:ext cx="8424936" cy="5029199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v ČR působí 150 soudních exekutorů (omezený počet)</a:t>
            </a:r>
          </a:p>
          <a:p>
            <a:r>
              <a:rPr lang="cs-CZ" b="1" dirty="0"/>
              <a:t>p</a:t>
            </a:r>
            <a:r>
              <a:rPr lang="cs-CZ" b="1" dirty="0" smtClean="0"/>
              <a:t>ůsobnost celorepubliková = </a:t>
            </a:r>
            <a:r>
              <a:rPr lang="cs-CZ" dirty="0" smtClean="0"/>
              <a:t>záleží na věřiteli, kterého z nich si vybere</a:t>
            </a:r>
          </a:p>
          <a:p>
            <a:r>
              <a:rPr lang="cs-CZ" dirty="0"/>
              <a:t>p</a:t>
            </a:r>
            <a:r>
              <a:rPr lang="cs-CZ" dirty="0" smtClean="0"/>
              <a:t>odmínky: </a:t>
            </a:r>
          </a:p>
          <a:p>
            <a:pPr lvl="1"/>
            <a:r>
              <a:rPr lang="cs-CZ" dirty="0" smtClean="0"/>
              <a:t>občan ČR, bezúhonný, úplné </a:t>
            </a:r>
            <a:r>
              <a:rPr lang="cs-CZ" dirty="0"/>
              <a:t>právnické vzdělání magisterského studijního </a:t>
            </a:r>
            <a:r>
              <a:rPr lang="cs-CZ" dirty="0" smtClean="0"/>
              <a:t>programu</a:t>
            </a:r>
          </a:p>
          <a:p>
            <a:pPr lvl="1"/>
            <a:r>
              <a:rPr lang="cs-CZ" dirty="0" smtClean="0"/>
              <a:t>tříletá exekutorská praxe, odborná exekutorská zkouška, splnit psychotesty </a:t>
            </a:r>
          </a:p>
          <a:p>
            <a:r>
              <a:rPr lang="cs-CZ" dirty="0" smtClean="0"/>
              <a:t>jmenován </a:t>
            </a:r>
            <a:r>
              <a:rPr lang="cs-CZ" dirty="0"/>
              <a:t>ministrem </a:t>
            </a:r>
            <a:r>
              <a:rPr lang="cs-CZ" dirty="0" smtClean="0"/>
              <a:t>spravedlnosti do čela exekučního úřadu</a:t>
            </a:r>
          </a:p>
          <a:p>
            <a:r>
              <a:rPr lang="cs-CZ" dirty="0" smtClean="0"/>
              <a:t>musí </a:t>
            </a:r>
            <a:r>
              <a:rPr lang="cs-CZ" dirty="0"/>
              <a:t>být nezávislý, </a:t>
            </a:r>
            <a:r>
              <a:rPr lang="cs-CZ" dirty="0" smtClean="0"/>
              <a:t>je </a:t>
            </a:r>
            <a:r>
              <a:rPr lang="cs-CZ" dirty="0"/>
              <a:t>vázán povinností mlčenlivosti</a:t>
            </a:r>
            <a:r>
              <a:rPr lang="cs-CZ" dirty="0" smtClean="0"/>
              <a:t>.</a:t>
            </a:r>
          </a:p>
          <a:p>
            <a:r>
              <a:rPr lang="cs-CZ" dirty="0" smtClean="0"/>
              <a:t>exekutoři mají vlastní samosprávu – Exekutorská komora</a:t>
            </a:r>
          </a:p>
          <a:p>
            <a:r>
              <a:rPr lang="cs-CZ" dirty="0" smtClean="0"/>
              <a:t>jeho odměna spočívá v podílu na vymožené částce, funguje jako soukromý podnikatel (podobně jako notář nebo advokát)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462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Zásady exekučního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i="1" dirty="0" smtClean="0"/>
              <a:t>zásada </a:t>
            </a:r>
            <a:r>
              <a:rPr lang="cs-CZ" i="1" dirty="0"/>
              <a:t>přednosti</a:t>
            </a:r>
            <a:r>
              <a:rPr lang="cs-CZ" dirty="0"/>
              <a:t> – pokud se určité pohledávky uspokojují z výtěžku nebo z jeho určité části před ostatními</a:t>
            </a:r>
          </a:p>
          <a:p>
            <a:r>
              <a:rPr lang="cs-CZ" i="1" dirty="0"/>
              <a:t>zásada priority</a:t>
            </a:r>
            <a:r>
              <a:rPr lang="cs-CZ" dirty="0"/>
              <a:t> – uspokojení pohledávky v určitém, zákonem stanoveném pořadí</a:t>
            </a:r>
          </a:p>
          <a:p>
            <a:r>
              <a:rPr lang="cs-CZ" i="1" dirty="0"/>
              <a:t>zásada proporcionality</a:t>
            </a:r>
            <a:r>
              <a:rPr lang="cs-CZ" dirty="0"/>
              <a:t> – rozdělovaný výtěžek, který nestačí k uspokojení všech pohledávek, se přidělí jednotlivým pohledávkám podle poměru výšky těchto pohledávek  </a:t>
            </a:r>
          </a:p>
          <a:p>
            <a:r>
              <a:rPr lang="cs-CZ" i="1" dirty="0"/>
              <a:t>zásada ochrany a obrany povinného</a:t>
            </a:r>
            <a:r>
              <a:rPr lang="cs-CZ" dirty="0"/>
              <a:t> – výkon nesmí být prováděn ve větším rozsahu, než který stačí k uspokojení práva oprávněného</a:t>
            </a:r>
          </a:p>
          <a:p>
            <a:r>
              <a:rPr lang="cs-CZ" i="1" dirty="0"/>
              <a:t>zásada ochrany třetích osob </a:t>
            </a:r>
            <a:r>
              <a:rPr lang="cs-CZ" dirty="0"/>
              <a:t>– chráněny jsou třetí osoby, jejichž majetek nemůže být exekucí postižen, osoby se mohou bránit tzv. vylučovací žalobou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811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Druhy a způsob exekucí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exekuce </a:t>
            </a:r>
            <a:r>
              <a:rPr lang="cs-CZ" b="1" dirty="0"/>
              <a:t>k uspokojení peněžitých práv</a:t>
            </a:r>
            <a:r>
              <a:rPr lang="cs-CZ" dirty="0"/>
              <a:t> – lze ji provést následujícími způsoby:</a:t>
            </a:r>
          </a:p>
          <a:p>
            <a:pPr lvl="1"/>
            <a:r>
              <a:rPr lang="cs-CZ" dirty="0"/>
              <a:t>srážkami ze mzdy</a:t>
            </a:r>
          </a:p>
          <a:p>
            <a:pPr lvl="1"/>
            <a:r>
              <a:rPr lang="cs-CZ" dirty="0"/>
              <a:t>přikázáním pohledávky</a:t>
            </a:r>
          </a:p>
          <a:p>
            <a:pPr lvl="1"/>
            <a:r>
              <a:rPr lang="cs-CZ" dirty="0"/>
              <a:t>prodejem movitých věcí</a:t>
            </a:r>
          </a:p>
          <a:p>
            <a:pPr lvl="1"/>
            <a:r>
              <a:rPr lang="cs-CZ" dirty="0"/>
              <a:t>prodejem nemovitostí</a:t>
            </a:r>
          </a:p>
          <a:p>
            <a:pPr lvl="1"/>
            <a:r>
              <a:rPr lang="cs-CZ" dirty="0"/>
              <a:t>zřízením soudcovského zástavního práva na nemovitostech</a:t>
            </a:r>
          </a:p>
          <a:p>
            <a:pPr lvl="0"/>
            <a:r>
              <a:rPr lang="cs-CZ" dirty="0"/>
              <a:t>exekuce, směřující k vymožení peněžité částky je vedena na majetek povinného, čímž se rozumí právo na mzdu nebo na jiné příjmy, jiné peněžité pohledávky a jiná majetková práva</a:t>
            </a:r>
          </a:p>
          <a:p>
            <a:r>
              <a:rPr lang="cs-CZ" dirty="0"/>
              <a:t>výkon rozhodnutí na movité a nemovité věci se provádí jejich prodejem v dražbě a uspokojením vymáhané pohledávky z výtěžku prodeje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591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467600" cy="5925272"/>
          </a:xfrm>
        </p:spPr>
        <p:txBody>
          <a:bodyPr>
            <a:normAutofit/>
          </a:bodyPr>
          <a:lstStyle/>
          <a:p>
            <a:r>
              <a:rPr lang="cs-CZ" dirty="0"/>
              <a:t>exekuce </a:t>
            </a:r>
            <a:r>
              <a:rPr lang="cs-CZ" b="1" dirty="0"/>
              <a:t>k uspokojení nepeněžitých práv</a:t>
            </a:r>
            <a:r>
              <a:rPr lang="cs-CZ" dirty="0"/>
              <a:t> – vynucení majetkových pohledávek nepeněžitého charakteru lze provést:</a:t>
            </a:r>
          </a:p>
          <a:p>
            <a:pPr lvl="1"/>
            <a:r>
              <a:rPr lang="cs-CZ" dirty="0"/>
              <a:t>vyklizením nemovitosti, bytu, části bytu, jiných nebytových prostor</a:t>
            </a:r>
          </a:p>
          <a:p>
            <a:pPr lvl="1"/>
            <a:r>
              <a:rPr lang="cs-CZ" dirty="0"/>
              <a:t>odebráním věci movité</a:t>
            </a:r>
          </a:p>
          <a:p>
            <a:pPr lvl="1"/>
            <a:r>
              <a:rPr lang="cs-CZ" dirty="0"/>
              <a:t>rozdělením společné věci movité i nemovité</a:t>
            </a:r>
          </a:p>
          <a:p>
            <a:pPr lvl="1"/>
            <a:r>
              <a:rPr lang="cs-CZ" dirty="0"/>
              <a:t>provedením prací a výkonů</a:t>
            </a:r>
          </a:p>
          <a:p>
            <a:endParaRPr lang="cs-CZ" dirty="0"/>
          </a:p>
          <a:p>
            <a:r>
              <a:rPr lang="cs-CZ" dirty="0"/>
              <a:t>exekuce </a:t>
            </a:r>
            <a:r>
              <a:rPr lang="cs-CZ" b="1" dirty="0"/>
              <a:t>o výchově nezletilých dětí a styku s nimi</a:t>
            </a:r>
            <a:r>
              <a:rPr lang="cs-CZ" dirty="0"/>
              <a:t> – tzv. personální exekuce, je speciální úprava, v jeho rámci se realizují rozhodnutí, která byla vydána ve věcech péče soudu o nezletilé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259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7951"/>
            <a:ext cx="7886700" cy="1325563"/>
          </a:xfrm>
        </p:spPr>
        <p:txBody>
          <a:bodyPr/>
          <a:lstStyle/>
          <a:p>
            <a:r>
              <a:rPr lang="cs-CZ" b="1" dirty="0" smtClean="0"/>
              <a:t>Co předchází zahájení exekuce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33513"/>
            <a:ext cx="8119814" cy="5210175"/>
          </a:xfrm>
        </p:spPr>
        <p:txBody>
          <a:bodyPr>
            <a:normAutofit/>
          </a:bodyPr>
          <a:lstStyle/>
          <a:p>
            <a:pPr marL="0" indent="0">
              <a:buClr>
                <a:schemeClr val="tx1"/>
              </a:buClr>
              <a:buNone/>
            </a:pPr>
            <a:r>
              <a:rPr lang="cs-CZ" dirty="0" smtClean="0"/>
              <a:t>1. </a:t>
            </a:r>
            <a:r>
              <a:rPr lang="cs-CZ" dirty="0" err="1" smtClean="0"/>
              <a:t>Předžalobní</a:t>
            </a:r>
            <a:r>
              <a:rPr lang="cs-CZ" dirty="0" smtClean="0"/>
              <a:t> upomínka – advokát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cs-CZ" dirty="0" smtClean="0"/>
              <a:t>2. Platební rozkaz – pouze formální, do 15 dnů lze podat odpor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cs-CZ" dirty="0" smtClean="0"/>
              <a:t>3. Projednání věci soudem – předvolání účastníků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cs-CZ" dirty="0" smtClean="0"/>
              <a:t>4. Rozsudek – lze se většinou odvolat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cs-CZ" dirty="0" smtClean="0"/>
              <a:t>5. Zahájení exekuce</a:t>
            </a:r>
          </a:p>
          <a:p>
            <a:pPr marL="1097280" lvl="2" indent="-457200">
              <a:buFont typeface="+mj-lt"/>
              <a:buAutoNum type="arabicParenR"/>
            </a:pPr>
            <a:r>
              <a:rPr lang="cs-CZ" dirty="0" smtClean="0"/>
              <a:t>Návrh </a:t>
            </a:r>
            <a:r>
              <a:rPr lang="cs-CZ" dirty="0"/>
              <a:t>na provedení exekuce</a:t>
            </a:r>
          </a:p>
          <a:p>
            <a:pPr marL="1097280" lvl="2" indent="-457200">
              <a:buFont typeface="+mj-lt"/>
              <a:buAutoNum type="arabicParenR"/>
            </a:pPr>
            <a:r>
              <a:rPr lang="cs-CZ" dirty="0" smtClean="0"/>
              <a:t>Usnesení </a:t>
            </a:r>
            <a:r>
              <a:rPr lang="cs-CZ" dirty="0"/>
              <a:t>o nařízení exekuce</a:t>
            </a:r>
          </a:p>
          <a:p>
            <a:pPr marL="1097280" lvl="2" indent="-457200">
              <a:buFont typeface="+mj-lt"/>
              <a:buAutoNum type="arabicParenR"/>
            </a:pPr>
            <a:r>
              <a:rPr lang="cs-CZ" dirty="0" smtClean="0"/>
              <a:t>Vydání </a:t>
            </a:r>
            <a:r>
              <a:rPr lang="cs-CZ" dirty="0"/>
              <a:t>exekučního příkazu</a:t>
            </a:r>
          </a:p>
          <a:p>
            <a:pPr marL="1097280" lvl="2" indent="-457200">
              <a:buFont typeface="+mj-lt"/>
              <a:buAutoNum type="arabicParenR"/>
            </a:pPr>
            <a:r>
              <a:rPr lang="cs-CZ" dirty="0" smtClean="0"/>
              <a:t>Některá </a:t>
            </a:r>
            <a:r>
              <a:rPr lang="cs-CZ" dirty="0"/>
              <a:t>z forem obrany dlužníka proti exekuci</a:t>
            </a:r>
          </a:p>
          <a:p>
            <a:pPr marL="1097280" lvl="2" indent="-457200">
              <a:buFont typeface="+mj-lt"/>
              <a:buAutoNum type="arabicParenR"/>
            </a:pPr>
            <a:r>
              <a:rPr lang="cs-CZ" dirty="0" smtClean="0"/>
              <a:t>Samotné </a:t>
            </a:r>
            <a:r>
              <a:rPr lang="cs-CZ" dirty="0"/>
              <a:t>provádění exekuce poté co bylo zamítnuto odvolání, návrh na zastavení, či odklad a podobně</a:t>
            </a:r>
          </a:p>
          <a:p>
            <a:pPr marL="1097280" lvl="2" indent="-457200">
              <a:buFont typeface="+mj-lt"/>
              <a:buAutoNum type="arabicParenR"/>
            </a:pPr>
            <a:r>
              <a:rPr lang="cs-CZ" dirty="0" smtClean="0"/>
              <a:t>Vymožení </a:t>
            </a:r>
            <a:r>
              <a:rPr lang="cs-CZ" dirty="0"/>
              <a:t>nákladů exekuce</a:t>
            </a:r>
          </a:p>
          <a:p>
            <a:pPr marL="822960" lvl="1" indent="-457200">
              <a:buClrTx/>
              <a:buFont typeface="+mj-lt"/>
              <a:buAutoNum type="arabi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69151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16659</TotalTime>
  <Words>1140</Words>
  <Application>Microsoft Office PowerPoint</Application>
  <PresentationFormat>Předvádění na obrazovce (4:3)</PresentationFormat>
  <Paragraphs>269</Paragraphs>
  <Slides>44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5" baseType="lpstr">
      <vt:lpstr>Arkýř</vt:lpstr>
      <vt:lpstr>    Dluhy,  EXEKUCE,  osobní bankrot  </vt:lpstr>
      <vt:lpstr>Prezentace aplikace PowerPoint</vt:lpstr>
      <vt:lpstr>Exekuční (vykonávací) řízení</vt:lpstr>
      <vt:lpstr>Exekuční titul</vt:lpstr>
      <vt:lpstr>Kdo je exekutor?</vt:lpstr>
      <vt:lpstr>Zásady exekučního řízení</vt:lpstr>
      <vt:lpstr>Druhy a způsob exekucí</vt:lpstr>
      <vt:lpstr>Prezentace aplikace PowerPoint</vt:lpstr>
      <vt:lpstr>Co předchází zahájení exekuce</vt:lpstr>
      <vt:lpstr>Co předchází zahájení exekuce</vt:lpstr>
      <vt:lpstr>Výpočet srážky ze mzdy</vt:lpstr>
      <vt:lpstr>Náklady řízení</vt:lpstr>
      <vt:lpstr>Exekuce v České republice (údaje k roku 2018)</vt:lpstr>
      <vt:lpstr>Nejčastější příčiny exekuce</vt:lpstr>
      <vt:lpstr>Půjčky domácností se zkušeností s exekucí za posledních 5 let </vt:lpstr>
      <vt:lpstr>Nárůst koncentrace nedobytných dluhů</vt:lpstr>
      <vt:lpstr>      50% exekučních řízení (tj. cca 2,35 mil. Je vedeno proti lidem, kteří mají minimálně 10 exekucí), 40% exekučních řízení je vedeno proti lidem, kteří mají 3-9 exekucí) </vt:lpstr>
      <vt:lpstr>Prezentace aplikace PowerPoint</vt:lpstr>
      <vt:lpstr>Co to znamená být v exekuci</vt:lpstr>
      <vt:lpstr>Dopady vysoké míry předlužení </vt:lpstr>
      <vt:lpstr>Dopady vysoké míry předlužení </vt:lpstr>
      <vt:lpstr>Přes 150 tisíc lidí čelí minimálně 10 exekucím</vt:lpstr>
      <vt:lpstr>Úspěšnost vymáhání dluhů</vt:lpstr>
      <vt:lpstr>Osobní bankroty v ČR (údaje k roku 2018) </vt:lpstr>
      <vt:lpstr>Osobní bankrot - Insolvence</vt:lpstr>
      <vt:lpstr>Insolvenční správce</vt:lpstr>
      <vt:lpstr>OSOBNÍ BANKROT</vt:lpstr>
      <vt:lpstr>Prezentace aplikace PowerPoint</vt:lpstr>
      <vt:lpstr>Podmínky osobního bankrotu</vt:lpstr>
      <vt:lpstr>Prezentace aplikace PowerPoint</vt:lpstr>
      <vt:lpstr>Prezentace aplikace PowerPoint</vt:lpstr>
      <vt:lpstr>Prezentace aplikace PowerPoint</vt:lpstr>
      <vt:lpstr>Oddlužení důchodců a invalidů</vt:lpstr>
      <vt:lpstr>Oddlužení OSVČ</vt:lpstr>
      <vt:lpstr>Kalkulačka osobního bankrotu</vt:lpstr>
      <vt:lpstr>Má oddlužení nějaké klady i pro věřitele? </vt:lpstr>
      <vt:lpstr>Prezentace aplikace PowerPoint</vt:lpstr>
      <vt:lpstr>Nejčastější vznik dluhových problémů u mladých lidí</vt:lpstr>
      <vt:lpstr>Prezentace aplikace PowerPoint</vt:lpstr>
      <vt:lpstr>Přínosy prevence či řešení předlužení </vt:lpstr>
      <vt:lpstr>Startovací témata ve výuce finanční gramotnosti</vt:lpstr>
      <vt:lpstr>Na co studenty hlavně upozorňovat</vt:lpstr>
      <vt:lpstr>komiks advokátní komory určený k výuce na školách</vt:lpstr>
      <vt:lpstr>Některé příklady?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Hospodaření domácnosti</dc:title>
  <dc:creator>Michal Škerle</dc:creator>
  <cp:lastModifiedBy>Michal Škerle</cp:lastModifiedBy>
  <cp:revision>75</cp:revision>
  <dcterms:created xsi:type="dcterms:W3CDTF">2015-03-05T19:12:39Z</dcterms:created>
  <dcterms:modified xsi:type="dcterms:W3CDTF">2020-02-28T08:26:00Z</dcterms:modified>
</cp:coreProperties>
</file>