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25" r:id="rId3"/>
    <p:sldId id="519" r:id="rId4"/>
    <p:sldId id="522" r:id="rId5"/>
    <p:sldId id="526" r:id="rId6"/>
    <p:sldId id="509" r:id="rId7"/>
    <p:sldId id="510" r:id="rId8"/>
    <p:sldId id="511" r:id="rId9"/>
    <p:sldId id="527" r:id="rId10"/>
    <p:sldId id="528" r:id="rId11"/>
    <p:sldId id="52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6" autoAdjust="0"/>
    <p:restoredTop sz="94660"/>
  </p:normalViewPr>
  <p:slideViewPr>
    <p:cSldViewPr>
      <p:cViewPr varScale="1">
        <p:scale>
          <a:sx n="69" d="100"/>
          <a:sy n="69" d="100"/>
        </p:scale>
        <p:origin x="6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Ekonomie</a:t>
            </a:r>
            <a:br>
              <a:rPr lang="cs-CZ" sz="4000" b="1" dirty="0" smtClean="0">
                <a:latin typeface="Trebuchet MS" panose="020B0603020202020204" pitchFamily="34" charset="0"/>
              </a:rPr>
            </a:br>
            <a:r>
              <a:rPr lang="cs-CZ" sz="4000" b="1" dirty="0" smtClean="0">
                <a:latin typeface="Trebuchet MS" panose="020B0603020202020204" pitchFamily="34" charset="0"/>
              </a:rPr>
              <a:t>pro pedagogy 1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podzim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727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9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Úvod do ekonomie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u="sng" dirty="0">
                <a:latin typeface="Trebuchet MS" panose="020B0603020202020204" pitchFamily="34" charset="0"/>
              </a:rPr>
              <a:t>Ekonomika</a:t>
            </a:r>
            <a:r>
              <a:rPr lang="cs-CZ" sz="2000" dirty="0">
                <a:latin typeface="Trebuchet MS" panose="020B0603020202020204" pitchFamily="34" charset="0"/>
              </a:rPr>
              <a:t> = reálné prostředí, v kterém probíhají ekonomické děje</a:t>
            </a:r>
          </a:p>
          <a:p>
            <a:pPr marL="0" indent="0">
              <a:buNone/>
            </a:pPr>
            <a:r>
              <a:rPr lang="cs-CZ" sz="2000" u="sng" dirty="0">
                <a:latin typeface="Trebuchet MS" panose="020B0603020202020204" pitchFamily="34" charset="0"/>
              </a:rPr>
              <a:t>Ekonomie</a:t>
            </a:r>
            <a:r>
              <a:rPr lang="cs-CZ" sz="2000" dirty="0">
                <a:latin typeface="Trebuchet MS" panose="020B0603020202020204" pitchFamily="34" charset="0"/>
              </a:rPr>
              <a:t> = věda, která zkoumá ekonomiku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u="sng" dirty="0">
                <a:latin typeface="Trebuchet MS" panose="020B0603020202020204" pitchFamily="34" charset="0"/>
              </a:rPr>
              <a:t>Mikroekonomie </a:t>
            </a:r>
            <a:r>
              <a:rPr lang="cs-CZ" sz="2000" dirty="0">
                <a:latin typeface="Trebuchet MS" panose="020B0603020202020204" pitchFamily="34" charset="0"/>
              </a:rPr>
              <a:t>= ekonomická teorie zkoumající jednotlivce, domácnosti, podnik a jejich působení na trhu</a:t>
            </a:r>
          </a:p>
          <a:p>
            <a:pPr marL="0" indent="0">
              <a:buNone/>
            </a:pPr>
            <a:r>
              <a:rPr lang="cs-CZ" sz="2000" u="sng" dirty="0">
                <a:latin typeface="Trebuchet MS" panose="020B0603020202020204" pitchFamily="34" charset="0"/>
              </a:rPr>
              <a:t>Makroekonomie</a:t>
            </a:r>
            <a:r>
              <a:rPr lang="cs-CZ" sz="2000" dirty="0">
                <a:latin typeface="Trebuchet MS" panose="020B0603020202020204" pitchFamily="34" charset="0"/>
              </a:rPr>
              <a:t> = ekonomická teorie zkoumající jednotlivé trhy na agregované úrovni celé ekonomiky (trh produkce / trh práce / trh kapitálu) a roly vlády při působení na ekonomiku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Trebuchet MS" panose="020B0603020202020204" pitchFamily="34" charset="0"/>
              </a:rPr>
              <a:t>Normativní ekonomie = zkoumá ekonomiku a definuje jaká by měla být</a:t>
            </a:r>
          </a:p>
          <a:p>
            <a:pPr marL="0" indent="0">
              <a:buNone/>
            </a:pPr>
            <a:r>
              <a:rPr lang="cs-CZ" sz="2000" dirty="0">
                <a:latin typeface="Trebuchet MS" panose="020B0603020202020204" pitchFamily="34" charset="0"/>
              </a:rPr>
              <a:t>Pozitivní ekonomie = zkoumá ekonomiku tak jak je – „reálny stav“</a:t>
            </a:r>
            <a:endParaRPr lang="cs-CZ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831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Ekonomika a její subjekty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933" y="2051720"/>
            <a:ext cx="7250133" cy="4634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4727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Ekonomie – 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statky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u="sng" dirty="0" smtClean="0">
                <a:latin typeface="Trebuchet MS" panose="020B0603020202020204" pitchFamily="34" charset="0"/>
              </a:rPr>
              <a:t>Potřeby</a:t>
            </a:r>
            <a:r>
              <a:rPr lang="cs-CZ" sz="2000" dirty="0" smtClean="0">
                <a:latin typeface="Trebuchet MS" panose="020B0603020202020204" pitchFamily="34" charset="0"/>
              </a:rPr>
              <a:t>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vycházejí z pocitu nedostatku, jsou subjektivní a ze své podstaty neomezené („</a:t>
            </a:r>
            <a:r>
              <a:rPr lang="cs-CZ" sz="2000" i="1" dirty="0" smtClean="0">
                <a:latin typeface="Trebuchet MS" panose="020B0603020202020204" pitchFamily="34" charset="0"/>
              </a:rPr>
              <a:t>s jídlem roste chuť</a:t>
            </a:r>
            <a:r>
              <a:rPr lang="cs-CZ" sz="2000" dirty="0" smtClean="0">
                <a:latin typeface="Trebuchet MS" panose="020B0603020202020204" pitchFamily="34" charset="0"/>
              </a:rPr>
              <a:t>“)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err="1" smtClean="0">
                <a:latin typeface="Trebuchet MS" panose="020B0603020202020204" pitchFamily="34" charset="0"/>
              </a:rPr>
              <a:t>Maslowova</a:t>
            </a:r>
            <a:r>
              <a:rPr lang="cs-CZ" sz="2000" dirty="0" smtClean="0">
                <a:latin typeface="Trebuchet MS" panose="020B0603020202020204" pitchFamily="34" charset="0"/>
              </a:rPr>
              <a:t> pyramida potřeb.</a:t>
            </a:r>
          </a:p>
          <a:p>
            <a:pPr marL="0" indent="0">
              <a:buNone/>
            </a:pPr>
            <a:endParaRPr lang="cs-CZ" sz="2000" u="sng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u="sng" dirty="0" smtClean="0">
                <a:latin typeface="Trebuchet MS" panose="020B0603020202020204" pitchFamily="34" charset="0"/>
              </a:rPr>
              <a:t>Statek</a:t>
            </a:r>
            <a:r>
              <a:rPr lang="cs-CZ" sz="2000" dirty="0" smtClean="0">
                <a:latin typeface="Trebuchet MS" panose="020B0603020202020204" pitchFamily="34" charset="0"/>
              </a:rPr>
              <a:t>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slouží k uspokojování potřeb.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volné statky = statky, které lze užívat bez nutnosti vynakládání finančních prostředků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vzácné statky = statky, které užíváme na základě vynaložených finančních prostředků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2208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Ekonomické předpoklady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1. Nedodržení předpokladu  „</a:t>
            </a:r>
            <a:r>
              <a:rPr lang="cs-CZ" sz="2000" b="1" dirty="0" err="1">
                <a:latin typeface="Trebuchet MS" panose="020B0603020202020204" pitchFamily="34" charset="0"/>
              </a:rPr>
              <a:t>ceteris</a:t>
            </a:r>
            <a:r>
              <a:rPr lang="cs-CZ" sz="2000" b="1" dirty="0">
                <a:latin typeface="Trebuchet MS" panose="020B0603020202020204" pitchFamily="34" charset="0"/>
              </a:rPr>
              <a:t> </a:t>
            </a:r>
            <a:r>
              <a:rPr lang="cs-CZ" sz="2000" b="1" dirty="0" err="1">
                <a:latin typeface="Trebuchet MS" panose="020B0603020202020204" pitchFamily="34" charset="0"/>
              </a:rPr>
              <a:t>paribus</a:t>
            </a:r>
            <a:r>
              <a:rPr lang="cs-CZ" sz="2000" b="1" dirty="0">
                <a:latin typeface="Trebuchet MS" panose="020B0603020202020204" pitchFamily="34" charset="0"/>
              </a:rPr>
              <a:t>“</a:t>
            </a:r>
            <a:r>
              <a:rPr lang="cs-CZ" sz="2000" dirty="0">
                <a:latin typeface="Trebuchet MS" panose="020B0603020202020204" pitchFamily="34" charset="0"/>
              </a:rPr>
              <a:t/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(při jinak nezměněných podmínkách)</a:t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zkoumání ekonomických jevů, na které působí mnoho proměnných</a:t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analyzujeme změnu jedné proměnné – ostatní předpokládáme beze změny </a:t>
            </a:r>
          </a:p>
          <a:p>
            <a:pPr marL="357188" indent="-357188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357188" indent="-357188"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2. </a:t>
            </a:r>
            <a:r>
              <a:rPr lang="cs-CZ" sz="2000" b="1" dirty="0" smtClean="0">
                <a:latin typeface="Trebuchet MS" panose="020B0603020202020204" pitchFamily="34" charset="0"/>
              </a:rPr>
              <a:t>Klam potom, teda proto - „Post hoc, ergo </a:t>
            </a:r>
            <a:r>
              <a:rPr lang="cs-CZ" sz="2000" b="1" dirty="0" err="1" smtClean="0">
                <a:latin typeface="Trebuchet MS" panose="020B0603020202020204" pitchFamily="34" charset="0"/>
              </a:rPr>
              <a:t>propter</a:t>
            </a:r>
            <a:r>
              <a:rPr lang="cs-CZ" sz="2000" b="1" dirty="0" smtClean="0">
                <a:latin typeface="Trebuchet MS" panose="020B0603020202020204" pitchFamily="34" charset="0"/>
              </a:rPr>
              <a:t> hoc“</a:t>
            </a:r>
          </a:p>
          <a:p>
            <a:pPr marL="357188" indent="-357188"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	</a:t>
            </a:r>
            <a:r>
              <a:rPr lang="cs-CZ" sz="2000" dirty="0" smtClean="0">
                <a:latin typeface="Trebuchet MS" panose="020B0603020202020204" pitchFamily="34" charset="0"/>
              </a:rPr>
              <a:t>Je </a:t>
            </a:r>
            <a:r>
              <a:rPr lang="cs-CZ" sz="2000" dirty="0">
                <a:latin typeface="Trebuchet MS" panose="020B0603020202020204" pitchFamily="34" charset="0"/>
              </a:rPr>
              <a:t>to chybný předpoklad, že když jev A předchází jevu B, znamená to, že jev A vyvolává jev B </a:t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chybné vyvození příčinné souvislosti z časové následnosti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617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3. </a:t>
            </a:r>
            <a:r>
              <a:rPr lang="cs-CZ" sz="2000" b="1" dirty="0">
                <a:latin typeface="Trebuchet MS" panose="020B0603020202020204" pitchFamily="34" charset="0"/>
              </a:rPr>
              <a:t>Omyl kompozice </a:t>
            </a:r>
          </a:p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	nesprávné usuzování z části na celek a naopak </a:t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to co platí a je dobré pro subjekt, nemusí být stejně dobré a nemusí platit pro celek</a:t>
            </a:r>
          </a:p>
          <a:p>
            <a:pPr marL="357188" indent="-357188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4. </a:t>
            </a:r>
            <a:r>
              <a:rPr lang="cs-CZ" sz="2000" b="1" dirty="0">
                <a:latin typeface="Trebuchet MS" panose="020B0603020202020204" pitchFamily="34" charset="0"/>
              </a:rPr>
              <a:t>Neurčitost (nejistota) v ekonomickém životě </a:t>
            </a:r>
            <a:endParaRPr lang="cs-CZ" sz="2000" b="1" dirty="0" smtClean="0">
              <a:latin typeface="Trebuchet MS" panose="020B0603020202020204" pitchFamily="34" charset="0"/>
            </a:endParaRPr>
          </a:p>
          <a:p>
            <a:pPr marL="357188" indent="-357188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	</a:t>
            </a:r>
            <a:r>
              <a:rPr lang="cs-CZ" sz="2000" dirty="0">
                <a:latin typeface="Trebuchet MS" panose="020B0603020202020204" pitchFamily="34" charset="0"/>
              </a:rPr>
              <a:t>E</a:t>
            </a:r>
            <a:r>
              <a:rPr lang="cs-CZ" sz="2000" dirty="0" smtClean="0">
                <a:latin typeface="Trebuchet MS" panose="020B0603020202020204" pitchFamily="34" charset="0"/>
              </a:rPr>
              <a:t>konomické </a:t>
            </a:r>
            <a:r>
              <a:rPr lang="cs-CZ" sz="2000" dirty="0">
                <a:latin typeface="Trebuchet MS" panose="020B0603020202020204" pitchFamily="34" charset="0"/>
              </a:rPr>
              <a:t>zákony mají charakter pravděpodobnostních zákonů, platí jen jako průměr. </a:t>
            </a:r>
          </a:p>
          <a:p>
            <a:pPr marL="357188" indent="-357188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5. </a:t>
            </a:r>
            <a:r>
              <a:rPr lang="cs-CZ" sz="2000" b="1" dirty="0">
                <a:latin typeface="Trebuchet MS" panose="020B0603020202020204" pitchFamily="34" charset="0"/>
              </a:rPr>
              <a:t>Subjektivnost</a:t>
            </a:r>
          </a:p>
          <a:p>
            <a:pPr marL="357188" indent="-357188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6. </a:t>
            </a:r>
            <a:r>
              <a:rPr lang="cs-CZ" sz="2000" b="1" dirty="0">
                <a:latin typeface="Trebuchet MS" panose="020B0603020202020204" pitchFamily="34" charset="0"/>
              </a:rPr>
              <a:t>Ignorování sekundárních účinků </a:t>
            </a:r>
          </a:p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	</a:t>
            </a:r>
            <a:r>
              <a:rPr lang="cs-CZ" sz="2000" dirty="0" smtClean="0">
                <a:latin typeface="Trebuchet MS" panose="020B0603020202020204" pitchFamily="34" charset="0"/>
              </a:rPr>
              <a:t>Často </a:t>
            </a:r>
            <a:r>
              <a:rPr lang="cs-CZ" sz="2000" dirty="0">
                <a:latin typeface="Trebuchet MS" panose="020B0603020202020204" pitchFamily="34" charset="0"/>
              </a:rPr>
              <a:t>jsou významnější než primární účinky</a:t>
            </a:r>
            <a:endParaRPr lang="cs-CZ" sz="2000" dirty="0">
              <a:effectLst/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51520" y="1340768"/>
            <a:ext cx="864096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Ekonomické předpoklady</a:t>
            </a:r>
          </a:p>
        </p:txBody>
      </p:sp>
    </p:spTree>
    <p:extLst>
      <p:ext uri="{BB962C8B-B14F-4D97-AF65-F5344CB8AC3E}">
        <p14:creationId xmlns:p14="http://schemas.microsoft.com/office/powerpoint/2010/main" val="764585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692696"/>
            <a:ext cx="5760640" cy="5247708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445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Jedná se o jedince, jednajícího v rámci ekonomických modelů.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effectLst/>
                <a:latin typeface="Trebuchet MS" panose="020B0603020202020204" pitchFamily="34" charset="0"/>
              </a:rPr>
              <a:t>jedinec jedná striktně racionálně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</a:rPr>
              <a:t>hájí vlastní zájmy – je tedy egoista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</a:rPr>
              <a:t>je schopen optimalizace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effectLst/>
              <a:latin typeface="Trebuchet MS" panose="020B0603020202020204" pitchFamily="34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effectLst/>
                <a:latin typeface="Trebuchet MS" panose="020B0603020202020204" pitchFamily="34" charset="0"/>
              </a:rPr>
              <a:t>Očekávání ovlivňující ekonomické rozhodování: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</a:rPr>
              <a:t>behaviorální očekávání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effectLst/>
                <a:latin typeface="Trebuchet MS" panose="020B0603020202020204" pitchFamily="34" charset="0"/>
              </a:rPr>
              <a:t>extrapolační očekávání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</a:rPr>
              <a:t>adaptativní očekávání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effectLst/>
                <a:latin typeface="Trebuchet MS" panose="020B0603020202020204" pitchFamily="34" charset="0"/>
              </a:rPr>
              <a:t>racionální očekávání</a:t>
            </a:r>
            <a:endParaRPr lang="cs-CZ" sz="1800" i="1" dirty="0">
              <a:effectLst/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51520" y="1340768"/>
            <a:ext cx="864096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Homo 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economicus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297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Příklady modelů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Černý pasažér</a:t>
            </a:r>
          </a:p>
          <a:p>
            <a:pPr marL="0" indent="0">
              <a:buNone/>
            </a:pPr>
            <a:r>
              <a:rPr lang="cs-CZ" sz="1800" dirty="0" smtClean="0">
                <a:latin typeface="Trebuchet MS" panose="020B0603020202020204" pitchFamily="34" charset="0"/>
              </a:rPr>
              <a:t>Příklad spolupráce nebo využívání systému při rozdílných podmínkách zhodnocování, s možností zapojení nebo využití pozice „</a:t>
            </a:r>
            <a:r>
              <a:rPr lang="cs-CZ" sz="1800" i="1" dirty="0" smtClean="0">
                <a:latin typeface="Trebuchet MS" panose="020B0603020202020204" pitchFamily="34" charset="0"/>
              </a:rPr>
              <a:t>černého pasažéra</a:t>
            </a:r>
            <a:r>
              <a:rPr lang="cs-CZ" sz="1800" dirty="0" smtClean="0">
                <a:latin typeface="Trebuchet MS" panose="020B0603020202020204" pitchFamily="34" charset="0"/>
              </a:rPr>
              <a:t>“.</a:t>
            </a:r>
          </a:p>
          <a:p>
            <a:pPr marL="0" indent="0">
              <a:buNone/>
            </a:pPr>
            <a:endParaRPr lang="cs-CZ" sz="2000" b="1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Zmrzlináři na pláži – problém volby</a:t>
            </a:r>
          </a:p>
          <a:p>
            <a:pPr marL="0" indent="0">
              <a:buNone/>
            </a:pPr>
            <a:r>
              <a:rPr lang="cs-CZ" sz="1800" dirty="0" smtClean="0">
                <a:latin typeface="Trebuchet MS" panose="020B0603020202020204" pitchFamily="34" charset="0"/>
              </a:rPr>
              <a:t>Pláž představuje příklad trhu, na kterém se „</a:t>
            </a:r>
            <a:r>
              <a:rPr lang="cs-CZ" sz="1800" i="1" dirty="0" smtClean="0">
                <a:latin typeface="Trebuchet MS" panose="020B0603020202020204" pitchFamily="34" charset="0"/>
              </a:rPr>
              <a:t>spotřebitel</a:t>
            </a:r>
            <a:r>
              <a:rPr lang="cs-CZ" sz="1800" dirty="0" smtClean="0">
                <a:latin typeface="Trebuchet MS" panose="020B0603020202020204" pitchFamily="34" charset="0"/>
              </a:rPr>
              <a:t>“ rozhoduje mezi možností nabídky dvou „</a:t>
            </a:r>
            <a:r>
              <a:rPr lang="cs-CZ" sz="1800" i="1" dirty="0" smtClean="0">
                <a:latin typeface="Trebuchet MS" panose="020B0603020202020204" pitchFamily="34" charset="0"/>
              </a:rPr>
              <a:t>výrobců</a:t>
            </a:r>
            <a:r>
              <a:rPr lang="cs-CZ" sz="1800" dirty="0" smtClean="0">
                <a:latin typeface="Trebuchet MS" panose="020B0603020202020204" pitchFamily="34" charset="0"/>
              </a:rPr>
              <a:t>“ a upravuje své chování dle jejich aktivit.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b="1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Problém obecné pastviny - nadužívání</a:t>
            </a:r>
          </a:p>
          <a:p>
            <a:pPr marL="0" indent="0">
              <a:buNone/>
            </a:pPr>
            <a:r>
              <a:rPr lang="cs-CZ" sz="1800" dirty="0" smtClean="0">
                <a:latin typeface="Trebuchet MS" panose="020B0603020202020204" pitchFamily="34" charset="0"/>
              </a:rPr>
              <a:t>Příklad přístupu k využívání veřejných statků při různé míře nastavených pravidel užívání. „</a:t>
            </a:r>
            <a:r>
              <a:rPr lang="cs-CZ" sz="1800" i="1" dirty="0" smtClean="0">
                <a:latin typeface="Trebuchet MS" panose="020B0603020202020204" pitchFamily="34" charset="0"/>
              </a:rPr>
              <a:t>Obecná pastvina</a:t>
            </a:r>
            <a:r>
              <a:rPr lang="cs-CZ" sz="1800" dirty="0" smtClean="0">
                <a:latin typeface="Trebuchet MS" panose="020B0603020202020204" pitchFamily="34" charset="0"/>
              </a:rPr>
              <a:t>“ představuje takový veřejný statek.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8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842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6968</TotalTime>
  <Words>300</Words>
  <Application>Microsoft Office PowerPoint</Application>
  <PresentationFormat>Předvádění na obrazovce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Ekonomie pro pedagogy 1</vt:lpstr>
      <vt:lpstr>Úvod do ekonomie</vt:lpstr>
      <vt:lpstr>Ekonomika a její subjekty</vt:lpstr>
      <vt:lpstr>Ekonomie – statky</vt:lpstr>
      <vt:lpstr>Ekonomické předpoklady</vt:lpstr>
      <vt:lpstr>Prezentace aplikace PowerPoint</vt:lpstr>
      <vt:lpstr>Prezentace aplikace PowerPoint</vt:lpstr>
      <vt:lpstr>Prezentace aplikace PowerPoint</vt:lpstr>
      <vt:lpstr>Příklady modelů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- Ekonomicke mysleni</dc:title>
  <dc:creator>Marinič Peter</dc:creator>
  <cp:lastModifiedBy>Peter Marinič</cp:lastModifiedBy>
  <cp:revision>180</cp:revision>
  <dcterms:created xsi:type="dcterms:W3CDTF">2012-10-12T20:28:37Z</dcterms:created>
  <dcterms:modified xsi:type="dcterms:W3CDTF">2019-10-30T06:53:00Z</dcterms:modified>
</cp:coreProperties>
</file>