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546" r:id="rId3"/>
    <p:sldId id="519" r:id="rId4"/>
    <p:sldId id="552" r:id="rId5"/>
    <p:sldId id="559" r:id="rId6"/>
    <p:sldId id="560" r:id="rId7"/>
    <p:sldId id="553" r:id="rId8"/>
    <p:sldId id="554" r:id="rId9"/>
    <p:sldId id="555" r:id="rId10"/>
    <p:sldId id="556" r:id="rId11"/>
    <p:sldId id="557" r:id="rId12"/>
    <p:sldId id="558" r:id="rId13"/>
    <p:sldId id="542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66" autoAdjust="0"/>
    <p:restoredTop sz="94660"/>
  </p:normalViewPr>
  <p:slideViewPr>
    <p:cSldViewPr>
      <p:cViewPr varScale="1">
        <p:scale>
          <a:sx n="105" d="100"/>
          <a:sy n="105" d="100"/>
        </p:scale>
        <p:origin x="16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06.11.2019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06.11.2019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06.11.2019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06.11.2019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06.11.2019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06.11.2019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06.11.2019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06.11.2019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06.11.2019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06.11.2019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06.11.2019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06.11.2019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A0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4288" y="6442075"/>
            <a:ext cx="3602037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777777"/>
                </a:solidFill>
                <a:latin typeface="Verdan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Zápatí prezentace</a:t>
            </a:r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554288" y="3141663"/>
            <a:ext cx="5041900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pic>
        <p:nvPicPr>
          <p:cNvPr id="227344" name="Picture 16" descr="PdF_kresba_abc_bila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156325" y="4292600"/>
            <a:ext cx="3419475" cy="2576513"/>
          </a:xfrm>
          <a:prstGeom prst="rect">
            <a:avLst/>
          </a:prstGeom>
          <a:noFill/>
        </p:spPr>
      </p:pic>
      <p:pic>
        <p:nvPicPr>
          <p:cNvPr id="227347" name="Picture 19" descr="pruh+znak_PdF_13_bily_silna_RGB"/>
          <p:cNvPicPr>
            <a:picLocks noChangeAspect="1" noChangeArrowheads="1"/>
          </p:cNvPicPr>
          <p:nvPr/>
        </p:nvPicPr>
        <p:blipFill>
          <a:blip r:embed="rId14" cstate="print"/>
          <a:srcRect t="15929" b="33270"/>
          <a:stretch>
            <a:fillRect/>
          </a:stretch>
        </p:blipFill>
        <p:spPr bwMode="auto">
          <a:xfrm>
            <a:off x="239713" y="-9525"/>
            <a:ext cx="2317750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7348" name="Picture 20" descr="PdF_PPT_zahlavi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590800" y="855663"/>
            <a:ext cx="4516438" cy="70961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 advClick="0" advTm="30000">
    <p:fade/>
  </p:transition>
  <p:hf sldNum="0" hdr="0" ft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450703"/>
          </a:xfrm>
        </p:spPr>
        <p:txBody>
          <a:bodyPr>
            <a:normAutofit/>
          </a:bodyPr>
          <a:lstStyle/>
          <a:p>
            <a:pPr algn="l"/>
            <a:r>
              <a:rPr lang="cs-CZ" sz="4000" b="1" dirty="0" smtClean="0">
                <a:latin typeface="Trebuchet MS" panose="020B0603020202020204" pitchFamily="34" charset="0"/>
              </a:rPr>
              <a:t>Ekonomie</a:t>
            </a:r>
            <a:br>
              <a:rPr lang="cs-CZ" sz="4000" b="1" dirty="0" smtClean="0">
                <a:latin typeface="Trebuchet MS" panose="020B0603020202020204" pitchFamily="34" charset="0"/>
              </a:rPr>
            </a:br>
            <a:r>
              <a:rPr lang="cs-CZ" sz="4000" b="1" dirty="0" smtClean="0">
                <a:latin typeface="Trebuchet MS" panose="020B0603020202020204" pitchFamily="34" charset="0"/>
              </a:rPr>
              <a:t>pro pedagogy 1</a:t>
            </a:r>
            <a:endParaRPr lang="cs-CZ" sz="4000" b="1" dirty="0">
              <a:latin typeface="Trebuchet MS" panose="020B0603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4149080"/>
            <a:ext cx="6400800" cy="1752600"/>
          </a:xfrm>
        </p:spPr>
        <p:txBody>
          <a:bodyPr/>
          <a:lstStyle/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r>
              <a:rPr lang="cs-CZ" dirty="0">
                <a:latin typeface="Trebuchet MS" panose="020B0603020202020204" pitchFamily="34" charset="0"/>
              </a:rPr>
              <a:t>podzim </a:t>
            </a:r>
            <a:r>
              <a:rPr lang="cs-CZ" dirty="0" smtClean="0">
                <a:latin typeface="Trebuchet MS" panose="020B0603020202020204" pitchFamily="34" charset="0"/>
              </a:rPr>
              <a:t>2019</a:t>
            </a:r>
            <a:endParaRPr lang="cs-CZ" dirty="0">
              <a:latin typeface="Trebuchet MS" panose="020B0603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101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5306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Trh a tržní struktury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Trebuchet MS" panose="020B0603020202020204" pitchFamily="34" charset="0"/>
              </a:rPr>
              <a:t>Monopol</a:t>
            </a:r>
          </a:p>
          <a:p>
            <a:pPr marL="72390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i="1" dirty="0" smtClean="0">
                <a:latin typeface="Trebuchet MS" panose="020B0603020202020204" pitchFamily="34" charset="0"/>
              </a:rPr>
              <a:t>jeden výrobce, specifický </a:t>
            </a:r>
            <a:r>
              <a:rPr lang="cs-CZ" sz="1800" i="1" dirty="0">
                <a:latin typeface="Trebuchet MS" panose="020B0603020202020204" pitchFamily="34" charset="0"/>
              </a:rPr>
              <a:t>produkt, </a:t>
            </a:r>
            <a:r>
              <a:rPr lang="cs-CZ" sz="1800" i="1" dirty="0" smtClean="0">
                <a:latin typeface="Trebuchet MS" panose="020B0603020202020204" pitchFamily="34" charset="0"/>
              </a:rPr>
              <a:t>specifické podmínky působení na trhu</a:t>
            </a:r>
          </a:p>
          <a:p>
            <a:pPr marL="72390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i="1" dirty="0">
                <a:latin typeface="Trebuchet MS" panose="020B0603020202020204" pitchFamily="34" charset="0"/>
              </a:rPr>
              <a:t>m</a:t>
            </a:r>
            <a:r>
              <a:rPr lang="cs-CZ" sz="1800" i="1" dirty="0" smtClean="0">
                <a:latin typeface="Trebuchet MS" panose="020B0603020202020204" pitchFamily="34" charset="0"/>
              </a:rPr>
              <a:t>onopol dokáže využít svoji sílu pro určení ceny nabízeného statku</a:t>
            </a:r>
            <a:endParaRPr lang="cs-CZ" sz="1800" i="1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cs-CZ" sz="2000" dirty="0">
              <a:latin typeface="Trebuchet MS" panose="020B0603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1580" y="3210982"/>
            <a:ext cx="7560840" cy="3386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6352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Trh a tržní struktury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Trebuchet MS" panose="020B0603020202020204" pitchFamily="34" charset="0"/>
              </a:rPr>
              <a:t>Monopol – Cenová diskriminace</a:t>
            </a:r>
          </a:p>
          <a:p>
            <a:pPr marL="72390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u="sng" dirty="0" smtClean="0">
                <a:latin typeface="Trebuchet MS" panose="020B0603020202020204" pitchFamily="34" charset="0"/>
              </a:rPr>
              <a:t>Dokonalá cenová diskriminace </a:t>
            </a:r>
            <a:r>
              <a:rPr lang="cs-CZ" sz="1800" i="1" dirty="0" smtClean="0">
                <a:latin typeface="Trebuchet MS" panose="020B0603020202020204" pitchFamily="34" charset="0"/>
              </a:rPr>
              <a:t>– monopol účtuje dle ochoty spotřebitele platit – monopol získá cely přebytek spotřebitele</a:t>
            </a:r>
          </a:p>
          <a:p>
            <a:pPr marL="72390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u="sng" dirty="0" smtClean="0">
                <a:latin typeface="Trebuchet MS" panose="020B0603020202020204" pitchFamily="34" charset="0"/>
              </a:rPr>
              <a:t>Reálná cenová diskriminace</a:t>
            </a:r>
          </a:p>
          <a:p>
            <a:pPr marL="10858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cs-CZ" sz="1600" i="1" dirty="0" smtClean="0">
                <a:latin typeface="Trebuchet MS" panose="020B0603020202020204" pitchFamily="34" charset="0"/>
              </a:rPr>
              <a:t>Slevy pro děti</a:t>
            </a:r>
          </a:p>
          <a:p>
            <a:pPr marL="10858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cs-CZ" sz="1600" i="1" dirty="0" smtClean="0">
                <a:latin typeface="Trebuchet MS" panose="020B0603020202020204" pitchFamily="34" charset="0"/>
              </a:rPr>
              <a:t>Slevy pro studenty a důchodce</a:t>
            </a:r>
          </a:p>
          <a:p>
            <a:pPr marL="10858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cs-CZ" sz="1600" i="1" dirty="0" smtClean="0">
                <a:latin typeface="Trebuchet MS" panose="020B0603020202020204" pitchFamily="34" charset="0"/>
              </a:rPr>
              <a:t>Množstevní slevy, slevové kupóny…</a:t>
            </a:r>
          </a:p>
          <a:p>
            <a:pPr marL="10858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v"/>
            </a:pPr>
            <a:endParaRPr lang="cs-CZ" sz="1600" i="1" dirty="0">
              <a:latin typeface="Trebuchet MS" panose="020B0603020202020204" pitchFamily="34" charset="0"/>
            </a:endParaRPr>
          </a:p>
          <a:p>
            <a:pPr marL="72390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i="1" dirty="0" smtClean="0">
                <a:latin typeface="Trebuchet MS" panose="020B0603020202020204" pitchFamily="34" charset="0"/>
              </a:rPr>
              <a:t>Regulace monopolu – Antimonopolní legislativa - ÚOHS:</a:t>
            </a:r>
          </a:p>
          <a:p>
            <a:pPr marL="10858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cs-CZ" sz="1600" i="1" dirty="0" smtClean="0">
                <a:latin typeface="Trebuchet MS" panose="020B0603020202020204" pitchFamily="34" charset="0"/>
              </a:rPr>
              <a:t>bránit koncentraci – omezit fúze a akvizice, rozdělit firmu</a:t>
            </a:r>
          </a:p>
          <a:p>
            <a:pPr marL="10858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cs-CZ" sz="1600" i="1" dirty="0" smtClean="0">
                <a:latin typeface="Trebuchet MS" panose="020B0603020202020204" pitchFamily="34" charset="0"/>
              </a:rPr>
              <a:t>regulovat cenu – bránit domluvám na spolupráci firem</a:t>
            </a:r>
          </a:p>
          <a:p>
            <a:pPr marL="10858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v"/>
            </a:pPr>
            <a:endParaRPr lang="cs-CZ" sz="1600" i="1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cs-CZ" sz="2000" dirty="0">
              <a:latin typeface="Trebuchet MS" panose="020B0603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201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101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ástupný symbol pro obsah 2"/>
          <p:cNvSpPr txBox="1">
            <a:spLocks/>
          </p:cNvSpPr>
          <p:nvPr/>
        </p:nvSpPr>
        <p:spPr>
          <a:xfrm>
            <a:off x="827584" y="3861048"/>
            <a:ext cx="8064896" cy="1584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8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Děkuji za pozornost!</a:t>
            </a:r>
          </a:p>
          <a:p>
            <a:pPr marL="0" indent="0">
              <a:spcBef>
                <a:spcPts val="18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3000" b="1" i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Příjemný zbytek dne!</a:t>
            </a:r>
            <a:endParaRPr lang="cs-CZ" sz="3000" b="1" i="1" dirty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678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Úvod do mikroekonomie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dirty="0" smtClean="0">
                <a:latin typeface="Trebuchet MS" panose="020B0603020202020204" pitchFamily="34" charset="0"/>
              </a:rPr>
              <a:t>Zkoumání jednotlivých subjektů působících v ekonomice: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latin typeface="Trebuchet MS" panose="020B0603020202020204" pitchFamily="34" charset="0"/>
              </a:rPr>
              <a:t>Domácností / jednotlivců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latin typeface="Trebuchet MS" panose="020B0603020202020204" pitchFamily="34" charset="0"/>
              </a:rPr>
              <a:t>Firmem</a:t>
            </a:r>
            <a:endParaRPr lang="cs-CZ" sz="24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852936"/>
            <a:ext cx="6435371" cy="4005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831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Trh a tržní mechanizmus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dirty="0" smtClean="0">
                <a:latin typeface="Trebuchet MS" panose="020B0603020202020204" pitchFamily="34" charset="0"/>
              </a:rPr>
              <a:t>Nabídka a poptávka se potkávají na trhu a jejich vzájemným působením prostřednictvím tržního mechanizmu se dosahuje rovnovážní ceny a rovnovážného množství.</a:t>
            </a:r>
          </a:p>
          <a:p>
            <a:pPr marL="0" indent="0">
              <a:buNone/>
            </a:pPr>
            <a:endParaRPr lang="cs-CZ" sz="2000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cs-CZ" sz="2000" dirty="0">
              <a:latin typeface="Trebuchet MS" panose="020B0603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3302000"/>
            <a:ext cx="3886200" cy="319087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44229" y="3357934"/>
            <a:ext cx="3914775" cy="3152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808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Trh a hospodářský systém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2060848"/>
            <a:ext cx="8712968" cy="4785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Trebuchet MS" panose="020B0603020202020204" pitchFamily="34" charset="0"/>
                <a:cs typeface="Arial" panose="020B0604020202020204" pitchFamily="34" charset="0"/>
              </a:rPr>
              <a:t>členění</a:t>
            </a:r>
            <a:r>
              <a:rPr lang="cs-CZ" alt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hospodářského </a:t>
            </a:r>
            <a:r>
              <a:rPr lang="cs-CZ" alt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systému</a:t>
            </a:r>
          </a:p>
          <a:p>
            <a:pPr marL="800100" lvl="1" indent="-34290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altLang="cs-CZ" sz="2000" i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zvykový systém</a:t>
            </a:r>
          </a:p>
          <a:p>
            <a:pPr marL="800100" lvl="1" indent="-34290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altLang="cs-CZ" sz="20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centrálně </a:t>
            </a:r>
            <a:r>
              <a:rPr lang="cs-CZ" alt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plánovací systém</a:t>
            </a:r>
          </a:p>
          <a:p>
            <a:pPr marL="800100" lvl="1" indent="-34290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tržní systém</a:t>
            </a:r>
          </a:p>
          <a:p>
            <a:pPr marL="355600" lvl="1" indent="-355600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>
                <a:latin typeface="Trebuchet MS" panose="020B0603020202020204" pitchFamily="34" charset="0"/>
                <a:cs typeface="Arial" panose="020B0604020202020204" pitchFamily="34" charset="0"/>
              </a:rPr>
              <a:t>znaky</a:t>
            </a:r>
            <a:r>
              <a:rPr 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firmy v rámci hospodářského systému:</a:t>
            </a:r>
            <a:endParaRPr lang="cs-CZ" sz="2000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systémově indiferentní</a:t>
            </a:r>
          </a:p>
          <a:p>
            <a:pPr marL="1441450" lvl="1" indent="-182563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cs-CZ" sz="2000" i="1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princip kombinace výrobních faktorů</a:t>
            </a:r>
          </a:p>
          <a:p>
            <a:pPr marL="1441450" lvl="1" indent="-182563"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cs-CZ" sz="2000" i="1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princip hospodárnosti</a:t>
            </a:r>
          </a:p>
          <a:p>
            <a:pPr marL="1441450" lvl="1" indent="-182563"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cs-CZ" sz="2000" i="1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princip finanční rovnováhy</a:t>
            </a:r>
          </a:p>
          <a:p>
            <a:pPr marL="800100" lvl="1" indent="-342900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systémově podmíněné</a:t>
            </a:r>
          </a:p>
          <a:p>
            <a:pPr marL="1441450" lvl="1" indent="-182563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cs-CZ" sz="2000" i="1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princip autonomie</a:t>
            </a:r>
          </a:p>
          <a:p>
            <a:pPr marL="1441450" lvl="1" indent="-182563"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cs-CZ" sz="2000" i="1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výdělečný princip </a:t>
            </a:r>
          </a:p>
          <a:p>
            <a:pPr marL="1441450" lvl="1" indent="-182563"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cs-CZ" sz="2000" i="1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princip soukromého vlastnictví 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1110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23528" y="2241337"/>
            <a:ext cx="2376264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faktory </a:t>
            </a:r>
            <a:r>
              <a:rPr lang="cs-CZ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nezávislé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na hospodářském systému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3851920" y="2241337"/>
            <a:ext cx="4968552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faktory </a:t>
            </a:r>
            <a:r>
              <a:rPr lang="cs-CZ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závislé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na </a:t>
            </a:r>
            <a:b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hospodářském systému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2987824" y="2249533"/>
            <a:ext cx="585738" cy="4359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wordArtVert" wrap="square" rtlCol="0">
            <a:spAutoFit/>
          </a:bodyPr>
          <a:lstStyle/>
          <a:p>
            <a:pPr algn="ctr"/>
            <a:r>
              <a:rPr lang="cs-CZ" sz="2400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  <a:t>FIRMA</a:t>
            </a:r>
            <a:endParaRPr lang="cs-CZ" sz="2400" b="1" cap="al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48439" y="3122222"/>
            <a:ext cx="2358249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Princip kombinace výrobních </a:t>
            </a:r>
            <a:r>
              <a:rPr lang="cs-CZ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faktorů</a:t>
            </a:r>
            <a:endParaRPr lang="cs-CZ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348439" y="4470277"/>
            <a:ext cx="2351353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princip </a:t>
            </a:r>
          </a:p>
          <a:p>
            <a:pPr algn="ctr"/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hospodárnosti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338519" y="6019014"/>
            <a:ext cx="2361273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princip </a:t>
            </a:r>
          </a:p>
          <a:p>
            <a:pPr algn="ctr"/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finanční rovnováhy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3851920" y="3069894"/>
            <a:ext cx="2299498" cy="16927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cs-CZ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tržní </a:t>
            </a:r>
          </a:p>
          <a:p>
            <a:pPr algn="ctr"/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hospodářství</a:t>
            </a:r>
          </a:p>
          <a:p>
            <a:pPr algn="ctr"/>
            <a:endParaRPr lang="cs-CZ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autonomní </a:t>
            </a:r>
          </a:p>
          <a:p>
            <a:pPr algn="ctr"/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firma</a:t>
            </a: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cs-CZ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6444208" y="3068960"/>
            <a:ext cx="2376264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autonomní určování hospodářského plánu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3851919" y="4915065"/>
            <a:ext cx="2299499" cy="17235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cs-CZ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plánované </a:t>
            </a:r>
          </a:p>
          <a:p>
            <a:pPr algn="ctr"/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hospodářství</a:t>
            </a:r>
          </a:p>
          <a:p>
            <a:pPr algn="ctr"/>
            <a:endParaRPr lang="cs-CZ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firma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jako výkonný orgán národního hospodářství</a:t>
            </a:r>
          </a:p>
          <a:p>
            <a:pPr algn="ctr"/>
            <a:endParaRPr lang="cs-CZ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Přímá spojnice se šipkou 19"/>
          <p:cNvCxnSpPr/>
          <p:nvPr/>
        </p:nvCxnSpPr>
        <p:spPr>
          <a:xfrm>
            <a:off x="2695034" y="3414609"/>
            <a:ext cx="288032" cy="722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/>
          <p:nvPr/>
        </p:nvCxnSpPr>
        <p:spPr>
          <a:xfrm>
            <a:off x="2708176" y="4762664"/>
            <a:ext cx="288032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/>
          <p:nvPr/>
        </p:nvCxnSpPr>
        <p:spPr>
          <a:xfrm>
            <a:off x="2708176" y="6349054"/>
            <a:ext cx="288032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/>
          <p:nvPr/>
        </p:nvCxnSpPr>
        <p:spPr>
          <a:xfrm flipH="1" flipV="1">
            <a:off x="3573562" y="3916279"/>
            <a:ext cx="278358" cy="663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/>
          <p:nvPr/>
        </p:nvCxnSpPr>
        <p:spPr>
          <a:xfrm flipH="1">
            <a:off x="3573562" y="5761450"/>
            <a:ext cx="278358" cy="1745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ovéPole 25"/>
          <p:cNvSpPr txBox="1"/>
          <p:nvPr/>
        </p:nvSpPr>
        <p:spPr>
          <a:xfrm>
            <a:off x="6444208" y="3654669"/>
            <a:ext cx="2376264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výdělečný princip</a:t>
            </a:r>
          </a:p>
          <a:p>
            <a:pPr algn="ctr"/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(maximalizace zisku)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6444208" y="4239445"/>
            <a:ext cx="2376264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princip </a:t>
            </a:r>
          </a:p>
          <a:p>
            <a:pPr algn="ctr"/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soukromého vlastnictví</a:t>
            </a:r>
          </a:p>
        </p:txBody>
      </p:sp>
      <p:sp>
        <p:nvSpPr>
          <p:cNvPr id="28" name="TextovéPole 27"/>
          <p:cNvSpPr txBox="1"/>
          <p:nvPr/>
        </p:nvSpPr>
        <p:spPr>
          <a:xfrm>
            <a:off x="6444208" y="4913746"/>
            <a:ext cx="2376264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centrální</a:t>
            </a:r>
          </a:p>
          <a:p>
            <a:pPr algn="ctr"/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hospodářský plán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6444208" y="5500774"/>
            <a:ext cx="2376264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princip</a:t>
            </a:r>
          </a:p>
          <a:p>
            <a:pPr algn="ctr"/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plnění plánu</a:t>
            </a:r>
          </a:p>
        </p:txBody>
      </p:sp>
      <p:sp>
        <p:nvSpPr>
          <p:cNvPr id="30" name="TextovéPole 29"/>
          <p:cNvSpPr txBox="1"/>
          <p:nvPr/>
        </p:nvSpPr>
        <p:spPr>
          <a:xfrm>
            <a:off x="6444208" y="6085550"/>
            <a:ext cx="2376264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princip </a:t>
            </a:r>
          </a:p>
          <a:p>
            <a:pPr algn="ctr"/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společenského vlastnictví</a:t>
            </a:r>
          </a:p>
        </p:txBody>
      </p:sp>
      <p:cxnSp>
        <p:nvCxnSpPr>
          <p:cNvPr id="31" name="Přímá spojnice se šipkou 30"/>
          <p:cNvCxnSpPr/>
          <p:nvPr/>
        </p:nvCxnSpPr>
        <p:spPr>
          <a:xfrm flipH="1">
            <a:off x="6151418" y="3344521"/>
            <a:ext cx="29279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se šipkou 31"/>
          <p:cNvCxnSpPr>
            <a:endCxn id="13" idx="3"/>
          </p:cNvCxnSpPr>
          <p:nvPr/>
        </p:nvCxnSpPr>
        <p:spPr>
          <a:xfrm flipH="1" flipV="1">
            <a:off x="6151418" y="3916280"/>
            <a:ext cx="283399" cy="1220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se šipkou 32"/>
          <p:cNvCxnSpPr/>
          <p:nvPr/>
        </p:nvCxnSpPr>
        <p:spPr>
          <a:xfrm flipH="1">
            <a:off x="6151418" y="4501055"/>
            <a:ext cx="310098" cy="1445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se šipkou 33"/>
          <p:cNvCxnSpPr/>
          <p:nvPr/>
        </p:nvCxnSpPr>
        <p:spPr>
          <a:xfrm flipH="1">
            <a:off x="6151418" y="5182251"/>
            <a:ext cx="283399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se šipkou 34"/>
          <p:cNvCxnSpPr/>
          <p:nvPr/>
        </p:nvCxnSpPr>
        <p:spPr>
          <a:xfrm flipH="1">
            <a:off x="6124719" y="5778901"/>
            <a:ext cx="31009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se šipkou 35"/>
          <p:cNvCxnSpPr/>
          <p:nvPr/>
        </p:nvCxnSpPr>
        <p:spPr>
          <a:xfrm flipH="1">
            <a:off x="6138779" y="6349054"/>
            <a:ext cx="31009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Trh a hospodářský systém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258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7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Trh a tržní struktury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dirty="0" smtClean="0">
                <a:latin typeface="Trebuchet MS" panose="020B0603020202020204" pitchFamily="34" charset="0"/>
              </a:rPr>
              <a:t>Na trhu působí subjekty (spotřebitelé a výrobci) a dle množství těchto subjektů a podmínek jejich působení na trhu lze trhy rozdělit do struktur.</a:t>
            </a:r>
          </a:p>
          <a:p>
            <a:pPr marL="0" indent="0">
              <a:buNone/>
            </a:pPr>
            <a:endParaRPr lang="cs-CZ" sz="1000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cs-CZ" sz="2000" b="1" u="sng" dirty="0" smtClean="0">
                <a:latin typeface="Trebuchet MS" panose="020B0603020202020204" pitchFamily="34" charset="0"/>
              </a:rPr>
              <a:t>Konkurence</a:t>
            </a:r>
            <a:r>
              <a:rPr lang="cs-CZ" sz="2000" dirty="0" smtClean="0">
                <a:latin typeface="Trebuchet MS" panose="020B0603020202020204" pitchFamily="34" charset="0"/>
              </a:rPr>
              <a:t> = mezi subjekty (nabídka a poptávka) a mezi výrobci</a:t>
            </a:r>
          </a:p>
          <a:p>
            <a:pPr marL="0" indent="0">
              <a:buNone/>
            </a:pPr>
            <a:endParaRPr lang="cs-CZ" sz="1000" dirty="0">
              <a:latin typeface="Trebuchet MS" panose="020B0603020202020204" pitchFamily="34" charset="0"/>
            </a:endParaRPr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Trebuchet MS" panose="020B0603020202020204" pitchFamily="34" charset="0"/>
              </a:rPr>
              <a:t>Dokonalá konkurence</a:t>
            </a:r>
          </a:p>
          <a:p>
            <a:pPr marL="72390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i="1" dirty="0">
                <a:latin typeface="Trebuchet MS" panose="020B0603020202020204" pitchFamily="34" charset="0"/>
              </a:rPr>
              <a:t>m</a:t>
            </a:r>
            <a:r>
              <a:rPr lang="cs-CZ" sz="1800" i="1" dirty="0" smtClean="0">
                <a:latin typeface="Trebuchet MS" panose="020B0603020202020204" pitchFamily="34" charset="0"/>
              </a:rPr>
              <a:t>noho výrobců, identický produkt, bez barier vstupu a výstupu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Trebuchet MS" panose="020B0603020202020204" pitchFamily="34" charset="0"/>
              </a:rPr>
              <a:t>Monopolistická konkurence</a:t>
            </a:r>
          </a:p>
          <a:p>
            <a:pPr marL="72390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i="1" dirty="0">
                <a:latin typeface="Trebuchet MS" panose="020B0603020202020204" pitchFamily="34" charset="0"/>
              </a:rPr>
              <a:t>mnoho výrobců, diferencovaný produkt, malé bariery vstupu a výstupu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Trebuchet MS" panose="020B0603020202020204" pitchFamily="34" charset="0"/>
              </a:rPr>
              <a:t>Oligopol</a:t>
            </a:r>
          </a:p>
          <a:p>
            <a:pPr marL="72390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i="1" dirty="0">
                <a:latin typeface="Trebuchet MS" panose="020B0603020202020204" pitchFamily="34" charset="0"/>
              </a:rPr>
              <a:t>málo výrobců, diferencovaný produkt, značné bariery vstupu a výstupu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Trebuchet MS" panose="020B0603020202020204" pitchFamily="34" charset="0"/>
              </a:rPr>
              <a:t>Monopol</a:t>
            </a:r>
          </a:p>
          <a:p>
            <a:pPr marL="72390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i="1" dirty="0" smtClean="0">
                <a:latin typeface="Trebuchet MS" panose="020B0603020202020204" pitchFamily="34" charset="0"/>
              </a:rPr>
              <a:t>jeden výrobce, specifický </a:t>
            </a:r>
            <a:r>
              <a:rPr lang="cs-CZ" sz="1800" i="1" dirty="0">
                <a:latin typeface="Trebuchet MS" panose="020B0603020202020204" pitchFamily="34" charset="0"/>
              </a:rPr>
              <a:t>produkt, </a:t>
            </a:r>
            <a:r>
              <a:rPr lang="cs-CZ" sz="1800" i="1" dirty="0" smtClean="0">
                <a:latin typeface="Trebuchet MS" panose="020B0603020202020204" pitchFamily="34" charset="0"/>
              </a:rPr>
              <a:t>specifické podmínky působení na trhu</a:t>
            </a:r>
            <a:endParaRPr lang="cs-CZ" sz="1800" i="1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cs-CZ" sz="2000" dirty="0">
              <a:latin typeface="Trebuchet MS" panose="020B0603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634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Trh a tržní struktury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Trebuchet MS" panose="020B0603020202020204" pitchFamily="34" charset="0"/>
              </a:rPr>
              <a:t>Dokonalá konkurence</a:t>
            </a:r>
          </a:p>
          <a:p>
            <a:pPr marL="72390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i="1" dirty="0">
                <a:latin typeface="Trebuchet MS" panose="020B0603020202020204" pitchFamily="34" charset="0"/>
              </a:rPr>
              <a:t>m</a:t>
            </a:r>
            <a:r>
              <a:rPr lang="cs-CZ" sz="1800" i="1" dirty="0" smtClean="0">
                <a:latin typeface="Trebuchet MS" panose="020B0603020202020204" pitchFamily="34" charset="0"/>
              </a:rPr>
              <a:t>noho výrobců, identický produkt, bez barier vstupu a výstupu</a:t>
            </a:r>
          </a:p>
          <a:p>
            <a:pPr marL="0" indent="0">
              <a:buNone/>
            </a:pPr>
            <a:endParaRPr lang="cs-CZ" sz="2000" dirty="0">
              <a:latin typeface="Trebuchet MS" panose="020B0603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032" y="2959100"/>
            <a:ext cx="4305300" cy="353377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50395" y="2892425"/>
            <a:ext cx="4314825" cy="3600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27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Trh a tržní struktury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Trebuchet MS" panose="020B0603020202020204" pitchFamily="34" charset="0"/>
              </a:rPr>
              <a:t>Dokonalá konkurence</a:t>
            </a:r>
          </a:p>
          <a:p>
            <a:pPr marL="72390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i="1" dirty="0">
                <a:latin typeface="Trebuchet MS" panose="020B0603020202020204" pitchFamily="34" charset="0"/>
              </a:rPr>
              <a:t>p</a:t>
            </a:r>
            <a:r>
              <a:rPr lang="cs-CZ" sz="1800" i="1" dirty="0" smtClean="0">
                <a:latin typeface="Trebuchet MS" panose="020B0603020202020204" pitchFamily="34" charset="0"/>
              </a:rPr>
              <a:t>okud je cena vyšší než rovnovážná, vede k zisku firmy a motivuje další výrobce k vstupu do odvětví a zvýšení nabídky, co vede k snížení ceny, až do momentu, kdy žádná firma nedosahuje zisku = trh pak v rovnováze</a:t>
            </a:r>
          </a:p>
          <a:p>
            <a:pPr marL="0" indent="0">
              <a:buNone/>
            </a:pPr>
            <a:endParaRPr lang="cs-CZ" sz="2000" dirty="0">
              <a:latin typeface="Trebuchet MS" panose="020B0603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0908" y="3484683"/>
            <a:ext cx="7022183" cy="3112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06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Trh a tržní struktury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Trebuchet MS" panose="020B0603020202020204" pitchFamily="34" charset="0"/>
              </a:rPr>
              <a:t>Dokonalá konkurence</a:t>
            </a:r>
          </a:p>
          <a:p>
            <a:pPr marL="72390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i="1" dirty="0">
                <a:latin typeface="Trebuchet MS" panose="020B0603020202020204" pitchFamily="34" charset="0"/>
              </a:rPr>
              <a:t>p</a:t>
            </a:r>
            <a:r>
              <a:rPr lang="cs-CZ" sz="1800" i="1" dirty="0" smtClean="0">
                <a:latin typeface="Trebuchet MS" panose="020B0603020202020204" pitchFamily="34" charset="0"/>
              </a:rPr>
              <a:t>okud je cena nižší než rovnovážná, vede k ztrátě firmy a motivuje výrobce k výstupu z odvětví a snížení nabídky, co vede k zvýšení ceny, až do momentu, kdy žádná firma nedosahuje ztráty = trh pak v rovnováze</a:t>
            </a:r>
          </a:p>
          <a:p>
            <a:pPr marL="0" indent="0">
              <a:buNone/>
            </a:pPr>
            <a:endParaRPr lang="cs-CZ" sz="2000" dirty="0">
              <a:latin typeface="Trebuchet MS" panose="020B0603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6022" y="3489398"/>
            <a:ext cx="7131956" cy="3085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49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7953</TotalTime>
  <Words>447</Words>
  <Application>Microsoft Office PowerPoint</Application>
  <PresentationFormat>Předvádění na obrazovce (4:3)</PresentationFormat>
  <Paragraphs>94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12</vt:i4>
      </vt:variant>
    </vt:vector>
  </HeadingPairs>
  <TitlesOfParts>
    <vt:vector size="19" baseType="lpstr">
      <vt:lpstr>Arial</vt:lpstr>
      <vt:lpstr>Calibri</vt:lpstr>
      <vt:lpstr>Trebuchet MS</vt:lpstr>
      <vt:lpstr>Verdana</vt:lpstr>
      <vt:lpstr>Wingdings</vt:lpstr>
      <vt:lpstr>Motiv sady Office</vt:lpstr>
      <vt:lpstr>BÉŽOVÁ TITL</vt:lpstr>
      <vt:lpstr>Ekonomie pro pedagogy 1</vt:lpstr>
      <vt:lpstr>Úvod do mikroekonomie</vt:lpstr>
      <vt:lpstr>Trh a tržní mechanizmus</vt:lpstr>
      <vt:lpstr>Trh a hospodářský systém</vt:lpstr>
      <vt:lpstr>Trh a hospodářský systém</vt:lpstr>
      <vt:lpstr>Trh a tržní struktury</vt:lpstr>
      <vt:lpstr>Trh a tržní struktury</vt:lpstr>
      <vt:lpstr>Trh a tržní struktury</vt:lpstr>
      <vt:lpstr>Trh a tržní struktury</vt:lpstr>
      <vt:lpstr>Trh a tržní struktury</vt:lpstr>
      <vt:lpstr>Trh a tržní struktury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 - Mikroekonomie</dc:title>
  <dc:creator>Marinič Peter</dc:creator>
  <cp:lastModifiedBy>Peter Marinič</cp:lastModifiedBy>
  <cp:revision>217</cp:revision>
  <dcterms:created xsi:type="dcterms:W3CDTF">2012-10-12T20:28:37Z</dcterms:created>
  <dcterms:modified xsi:type="dcterms:W3CDTF">2019-11-06T14:15:08Z</dcterms:modified>
</cp:coreProperties>
</file>