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46" r:id="rId3"/>
    <p:sldId id="519" r:id="rId4"/>
    <p:sldId id="552" r:id="rId5"/>
    <p:sldId id="559" r:id="rId6"/>
    <p:sldId id="560" r:id="rId7"/>
    <p:sldId id="553" r:id="rId8"/>
    <p:sldId id="554" r:id="rId9"/>
    <p:sldId id="555" r:id="rId10"/>
    <p:sldId id="556" r:id="rId11"/>
    <p:sldId id="557" r:id="rId12"/>
    <p:sldId id="558" r:id="rId13"/>
    <p:sldId id="54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6" autoAdjust="0"/>
    <p:restoredTop sz="94660"/>
  </p:normalViewPr>
  <p:slideViewPr>
    <p:cSldViewPr>
      <p:cViewPr varScale="1">
        <p:scale>
          <a:sx n="105" d="100"/>
          <a:sy n="105" d="100"/>
        </p:scale>
        <p:origin x="16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Ekonomie</a:t>
            </a:r>
            <a:br>
              <a:rPr lang="cs-CZ" sz="4000" b="1" dirty="0" smtClean="0">
                <a:latin typeface="Trebuchet MS" panose="020B0603020202020204" pitchFamily="34" charset="0"/>
              </a:rPr>
            </a:br>
            <a:r>
              <a:rPr lang="cs-CZ" sz="4000" b="1" dirty="0" smtClean="0">
                <a:latin typeface="Trebuchet MS" panose="020B0603020202020204" pitchFamily="34" charset="0"/>
              </a:rPr>
              <a:t>pro pedagogy 1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podzim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30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Monopol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jeden výrobce, specifický </a:t>
            </a:r>
            <a:r>
              <a:rPr lang="cs-CZ" sz="1800" i="1" dirty="0">
                <a:latin typeface="Trebuchet MS" panose="020B0603020202020204" pitchFamily="34" charset="0"/>
              </a:rPr>
              <a:t>produkt, </a:t>
            </a:r>
            <a:r>
              <a:rPr lang="cs-CZ" sz="1800" i="1" dirty="0" smtClean="0">
                <a:latin typeface="Trebuchet MS" panose="020B0603020202020204" pitchFamily="34" charset="0"/>
              </a:rPr>
              <a:t>specifické podmínky působení na trhu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</a:t>
            </a:r>
            <a:r>
              <a:rPr lang="cs-CZ" sz="1800" i="1" dirty="0" smtClean="0">
                <a:latin typeface="Trebuchet MS" panose="020B0603020202020204" pitchFamily="34" charset="0"/>
              </a:rPr>
              <a:t>onopol dokáže využít svoji sílu pro určení ceny nabízeného statku</a:t>
            </a:r>
            <a:endParaRPr lang="cs-CZ" sz="18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580" y="3210982"/>
            <a:ext cx="7560840" cy="33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5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Monopol – Cenová diskriminace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u="sng" dirty="0" smtClean="0">
                <a:latin typeface="Trebuchet MS" panose="020B0603020202020204" pitchFamily="34" charset="0"/>
              </a:rPr>
              <a:t>Dokonalá cenová diskriminace </a:t>
            </a:r>
            <a:r>
              <a:rPr lang="cs-CZ" sz="1800" i="1" dirty="0" smtClean="0">
                <a:latin typeface="Trebuchet MS" panose="020B0603020202020204" pitchFamily="34" charset="0"/>
              </a:rPr>
              <a:t>– monopol účtuje dle ochoty spotřebitele platit – monopol získá cely přebytek spotřebitele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u="sng" dirty="0" smtClean="0">
                <a:latin typeface="Trebuchet MS" panose="020B0603020202020204" pitchFamily="34" charset="0"/>
              </a:rPr>
              <a:t>Reálná cenová diskriminace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Slevy pro děti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Slevy pro studenty a důchodce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Množstevní slevy, slevové kupóny…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sz="1600" i="1" dirty="0">
              <a:latin typeface="Trebuchet MS" panose="020B0603020202020204" pitchFamily="34" charset="0"/>
            </a:endParaRP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 smtClean="0">
                <a:latin typeface="Trebuchet MS" panose="020B0603020202020204" pitchFamily="34" charset="0"/>
              </a:rPr>
              <a:t>Regulace monopolu – Antimonopolní legislativa - ÚOHS: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bránit koncentraci – omezit fúze a akvizice, rozdělit firmu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cs-CZ" sz="1600" i="1" dirty="0" smtClean="0">
                <a:latin typeface="Trebuchet MS" panose="020B0603020202020204" pitchFamily="34" charset="0"/>
              </a:rPr>
              <a:t>regulovat cenu – bránit domluvám na spolupráci firem</a:t>
            </a:r>
          </a:p>
          <a:p>
            <a:pPr marL="10858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v"/>
            </a:pPr>
            <a:endParaRPr lang="cs-CZ" sz="16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01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67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Úvod do mikroekonomie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Zkoumání jednotlivých subjektů působících v ekonomice: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Domácností / jednotlivců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Firmem</a:t>
            </a:r>
            <a:endParaRPr lang="cs-CZ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852936"/>
            <a:ext cx="6435371" cy="40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3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mechanizmus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Nabídka a poptávka se potkávají na trhu a jejich vzájemným působením prostřednictvím tržního mechanizmu se dosahuje rovnovážní ceny a rovnovážného množství.</a:t>
            </a:r>
          </a:p>
          <a:p>
            <a:pPr marL="0" indent="0">
              <a:buNone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302000"/>
            <a:ext cx="3886200" cy="31908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4229" y="3357934"/>
            <a:ext cx="39147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80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hospodářský systém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2060848"/>
            <a:ext cx="8712968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členění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hospodářského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systému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zvykový systém</a:t>
            </a: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centrálně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plánovací systém</a:t>
            </a: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tržní systém</a:t>
            </a:r>
          </a:p>
          <a:p>
            <a:pPr marL="355600" lvl="1" indent="-3556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znaky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firmy v rámci hospodářského systému: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systémově indiferentní</a:t>
            </a:r>
          </a:p>
          <a:p>
            <a:pPr marL="1441450" lvl="1" indent="-1825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princip kombinace výrobních faktorů</a:t>
            </a:r>
          </a:p>
          <a:p>
            <a:pPr marL="1441450" lvl="1" indent="-182563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princip hospodárnosti</a:t>
            </a:r>
          </a:p>
          <a:p>
            <a:pPr marL="1441450" lvl="1" indent="-182563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princip finanční rovnováhy</a:t>
            </a:r>
          </a:p>
          <a:p>
            <a:pPr marL="800100" lvl="1" indent="-3429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systémově podmíněné</a:t>
            </a:r>
          </a:p>
          <a:p>
            <a:pPr marL="1441450" lvl="1" indent="-182563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princip autonomie</a:t>
            </a:r>
          </a:p>
          <a:p>
            <a:pPr marL="1441450" lvl="1" indent="-182563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výdělečný princip </a:t>
            </a:r>
          </a:p>
          <a:p>
            <a:pPr marL="1441450" lvl="1" indent="-182563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princip soukromého vlastnictví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11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23528" y="2241337"/>
            <a:ext cx="2376264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faktory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nezávislé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na hospodářském systému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851920" y="2241337"/>
            <a:ext cx="496855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faktory </a:t>
            </a:r>
            <a:r>
              <a:rPr lang="cs-CZ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závislé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hospodářském systému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987824" y="2249533"/>
            <a:ext cx="585738" cy="4359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wordArtVert" wrap="square" rtlCol="0">
            <a:spAutoFit/>
          </a:bodyPr>
          <a:lstStyle/>
          <a:p>
            <a:pPr algn="ctr"/>
            <a:r>
              <a:rPr lang="cs-CZ" sz="2400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FIRMA</a:t>
            </a:r>
            <a:endParaRPr lang="cs-CZ" sz="2400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48439" y="3122222"/>
            <a:ext cx="235824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Princip kombinace výrobních 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faktorů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8439" y="4470277"/>
            <a:ext cx="235135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</a:p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hospodárnosti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38519" y="6019014"/>
            <a:ext cx="236127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</a:p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finanční rovnováhy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851920" y="3069894"/>
            <a:ext cx="2299498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tržní </a:t>
            </a:r>
          </a:p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hospodářství</a:t>
            </a:r>
          </a:p>
          <a:p>
            <a:pPr algn="ctr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autonomní </a:t>
            </a:r>
          </a:p>
          <a:p>
            <a:pPr algn="ctr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firma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444208" y="3068960"/>
            <a:ext cx="237626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autonomní určování hospodářského plánu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851919" y="4915065"/>
            <a:ext cx="2299499" cy="1723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plánované </a:t>
            </a:r>
          </a:p>
          <a:p>
            <a:pPr algn="ctr"/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hospodářství</a:t>
            </a:r>
          </a:p>
          <a:p>
            <a:pPr algn="ctr"/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firma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jako výkonný orgán národního hospodářství</a:t>
            </a:r>
          </a:p>
          <a:p>
            <a:pPr algn="ctr"/>
            <a:endParaRPr lang="cs-CZ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2695034" y="3414609"/>
            <a:ext cx="288032" cy="72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2708176" y="4762664"/>
            <a:ext cx="28803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2708176" y="6349054"/>
            <a:ext cx="28803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3573562" y="3916279"/>
            <a:ext cx="278358" cy="66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3573562" y="5761450"/>
            <a:ext cx="278358" cy="174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6444208" y="3654669"/>
            <a:ext cx="237626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výdělečný princip</a:t>
            </a:r>
          </a:p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(maximalizace zisku)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444208" y="4239445"/>
            <a:ext cx="237626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</a:p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soukromého vlastnictví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444208" y="4913746"/>
            <a:ext cx="237626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centrální</a:t>
            </a:r>
          </a:p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hospodářský plán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444208" y="5500774"/>
            <a:ext cx="237626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princip</a:t>
            </a:r>
          </a:p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plnění plánu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6444208" y="6085550"/>
            <a:ext cx="237626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princip </a:t>
            </a:r>
          </a:p>
          <a:p>
            <a:pPr algn="ctr"/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společenského vlastnictví</a:t>
            </a:r>
          </a:p>
        </p:txBody>
      </p:sp>
      <p:cxnSp>
        <p:nvCxnSpPr>
          <p:cNvPr id="31" name="Přímá spojnice se šipkou 30"/>
          <p:cNvCxnSpPr/>
          <p:nvPr/>
        </p:nvCxnSpPr>
        <p:spPr>
          <a:xfrm flipH="1">
            <a:off x="6151418" y="3344521"/>
            <a:ext cx="29279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endCxn id="13" idx="3"/>
          </p:cNvCxnSpPr>
          <p:nvPr/>
        </p:nvCxnSpPr>
        <p:spPr>
          <a:xfrm flipH="1" flipV="1">
            <a:off x="6151418" y="3916280"/>
            <a:ext cx="283399" cy="122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H="1">
            <a:off x="6151418" y="4501055"/>
            <a:ext cx="310098" cy="1445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>
            <a:off x="6151418" y="5182251"/>
            <a:ext cx="28339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>
            <a:off x="6124719" y="5778901"/>
            <a:ext cx="3100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6138779" y="6349054"/>
            <a:ext cx="31009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hospodářský systém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25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7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>
                <a:latin typeface="Trebuchet MS" panose="020B0603020202020204" pitchFamily="34" charset="0"/>
              </a:rPr>
              <a:t>Na trhu působí subjekty (spotřebitelé a výrobci) a dle množství těchto subjektů a podmínek jejich působení na trhu lze trhy rozdělit do struktur.</a:t>
            </a:r>
          </a:p>
          <a:p>
            <a:pPr marL="0" indent="0">
              <a:buNone/>
            </a:pPr>
            <a:endParaRPr lang="cs-CZ" sz="1000" dirty="0" smtClean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b="1" u="sng" dirty="0" smtClean="0">
                <a:latin typeface="Trebuchet MS" panose="020B0603020202020204" pitchFamily="34" charset="0"/>
              </a:rPr>
              <a:t>Konkurence</a:t>
            </a:r>
            <a:r>
              <a:rPr lang="cs-CZ" sz="2000" dirty="0" smtClean="0">
                <a:latin typeface="Trebuchet MS" panose="020B0603020202020204" pitchFamily="34" charset="0"/>
              </a:rPr>
              <a:t> = mezi subjekty (nabídka a poptávka) a mezi výrobci</a:t>
            </a:r>
          </a:p>
          <a:p>
            <a:pPr marL="0" indent="0">
              <a:buNone/>
            </a:pPr>
            <a:endParaRPr lang="cs-CZ" sz="1000" dirty="0">
              <a:latin typeface="Trebuchet MS" panose="020B0603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Dokonalá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</a:t>
            </a:r>
            <a:r>
              <a:rPr lang="cs-CZ" sz="1800" i="1" dirty="0" smtClean="0">
                <a:latin typeface="Trebuchet MS" panose="020B0603020202020204" pitchFamily="34" charset="0"/>
              </a:rPr>
              <a:t>noho výrobců, identický produkt, bez barier vstupu a výstupu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Monopolistická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mnoho výrobců, diferencovaný produkt, malé bariery vstupu a výstupu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Oligopol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málo výrobců, diferencovaný produkt, značné bariery vstupu a výstupu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Monopol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</a:rPr>
              <a:t>jeden výrobce, specifický </a:t>
            </a:r>
            <a:r>
              <a:rPr lang="cs-CZ" sz="1800" i="1" dirty="0">
                <a:latin typeface="Trebuchet MS" panose="020B0603020202020204" pitchFamily="34" charset="0"/>
              </a:rPr>
              <a:t>produkt, </a:t>
            </a:r>
            <a:r>
              <a:rPr lang="cs-CZ" sz="1800" i="1" dirty="0" smtClean="0">
                <a:latin typeface="Trebuchet MS" panose="020B0603020202020204" pitchFamily="34" charset="0"/>
              </a:rPr>
              <a:t>specifické podmínky působení na trhu</a:t>
            </a:r>
            <a:endParaRPr lang="cs-CZ" sz="1800" i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3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Dokonalá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m</a:t>
            </a:r>
            <a:r>
              <a:rPr lang="cs-CZ" sz="1800" i="1" dirty="0" smtClean="0">
                <a:latin typeface="Trebuchet MS" panose="020B0603020202020204" pitchFamily="34" charset="0"/>
              </a:rPr>
              <a:t>noho výrobců, identický produkt, bez barier vstupu a výstupu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032" y="2959100"/>
            <a:ext cx="4305300" cy="35337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0395" y="2892425"/>
            <a:ext cx="431482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27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Dokonalá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</a:t>
            </a:r>
            <a:r>
              <a:rPr lang="cs-CZ" sz="1800" i="1" dirty="0" smtClean="0">
                <a:latin typeface="Trebuchet MS" panose="020B0603020202020204" pitchFamily="34" charset="0"/>
              </a:rPr>
              <a:t>okud je cena vyšší než rovnovážná, vede k zisku firmy a motivuje další výrobce k vstupu do odvětví a zvýšení nabídky, co vede k snížení ceny, až do momentu, kdy žádná firma nedosahuje zisku = trh pak v rovnováze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908" y="3484683"/>
            <a:ext cx="7022183" cy="311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06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Trh a tržní struktury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</a:rPr>
              <a:t>Dokonalá konkurence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p</a:t>
            </a:r>
            <a:r>
              <a:rPr lang="cs-CZ" sz="1800" i="1" dirty="0" smtClean="0">
                <a:latin typeface="Trebuchet MS" panose="020B0603020202020204" pitchFamily="34" charset="0"/>
              </a:rPr>
              <a:t>okud je cena nižší než rovnovážná, vede k ztrátě firmy a motivuje výrobce k výstupu z odvětví a snížení nabídky, co vede k zvýšení ceny, až do momentu, kdy žádná firma nedosahuje ztráty = trh pak v rovnováze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022" y="3489398"/>
            <a:ext cx="7131956" cy="308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7953</TotalTime>
  <Words>447</Words>
  <Application>Microsoft Office PowerPoint</Application>
  <PresentationFormat>Předvádění na obrazovce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Ekonomie pro pedagogy 1</vt:lpstr>
      <vt:lpstr>Úvod do mikroekonomie</vt:lpstr>
      <vt:lpstr>Trh a tržní mechanizmus</vt:lpstr>
      <vt:lpstr>Trh a hospodářský systém</vt:lpstr>
      <vt:lpstr>Trh a hospodářský systém</vt:lpstr>
      <vt:lpstr>Trh a tržní struktury</vt:lpstr>
      <vt:lpstr>Trh a tržní struktury</vt:lpstr>
      <vt:lpstr>Trh a tržní struktury</vt:lpstr>
      <vt:lpstr>Trh a tržní struktury</vt:lpstr>
      <vt:lpstr>Trh a tržní struktury</vt:lpstr>
      <vt:lpstr>Trh a tržní struktury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Mikroekonomie</dc:title>
  <dc:creator>Marinič Peter</dc:creator>
  <cp:lastModifiedBy>Peter Marinič</cp:lastModifiedBy>
  <cp:revision>217</cp:revision>
  <dcterms:created xsi:type="dcterms:W3CDTF">2012-10-12T20:28:37Z</dcterms:created>
  <dcterms:modified xsi:type="dcterms:W3CDTF">2019-11-06T14:15:08Z</dcterms:modified>
</cp:coreProperties>
</file>