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30" r:id="rId3"/>
    <p:sldId id="316" r:id="rId4"/>
    <p:sldId id="317" r:id="rId5"/>
    <p:sldId id="318" r:id="rId6"/>
    <p:sldId id="319" r:id="rId7"/>
    <p:sldId id="324" r:id="rId8"/>
    <p:sldId id="326" r:id="rId9"/>
    <p:sldId id="327" r:id="rId10"/>
    <p:sldId id="328" r:id="rId11"/>
    <p:sldId id="331" r:id="rId12"/>
    <p:sldId id="332" r:id="rId13"/>
    <p:sldId id="334" r:id="rId14"/>
    <p:sldId id="335" r:id="rId15"/>
    <p:sldId id="336" r:id="rId16"/>
    <p:sldId id="337" r:id="rId17"/>
    <p:sldId id="342" r:id="rId18"/>
    <p:sldId id="343" r:id="rId19"/>
    <p:sldId id="344" r:id="rId20"/>
    <p:sldId id="345" r:id="rId21"/>
    <p:sldId id="35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14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F5037-F5AE-4733-8EC2-8455E9A47059}" v="2" dt="2018-09-22T09:48:02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ic.peter@gmail.com" userId="fc3ce95ceeb2cb71" providerId="LiveId" clId="{BD962D8D-98AA-440D-B52B-DC55924DDCDE}"/>
  </pc:docChgLst>
  <pc:docChgLst>
    <pc:chgData name="Peter Marinič" userId="fc3ce95ceeb2cb71" providerId="LiveId" clId="{235F5037-F5AE-4733-8EC2-8455E9A47059}"/>
    <pc:docChg chg="modSld">
      <pc:chgData name="Peter Marinič" userId="fc3ce95ceeb2cb71" providerId="LiveId" clId="{235F5037-F5AE-4733-8EC2-8455E9A47059}" dt="2018-09-22T09:48:02.791" v="1" actId="20577"/>
      <pc:docMkLst>
        <pc:docMk/>
      </pc:docMkLst>
      <pc:sldChg chg="modSp">
        <pc:chgData name="Peter Marinič" userId="fc3ce95ceeb2cb71" providerId="LiveId" clId="{235F5037-F5AE-4733-8EC2-8455E9A47059}" dt="2018-09-22T09:48:02.791" v="1" actId="20577"/>
        <pc:sldMkLst>
          <pc:docMk/>
          <pc:sldMk cId="1147456105" sldId="313"/>
        </pc:sldMkLst>
        <pc:spChg chg="mod">
          <ac:chgData name="Peter Marinič" userId="fc3ce95ceeb2cb71" providerId="LiveId" clId="{235F5037-F5AE-4733-8EC2-8455E9A47059}" dt="2018-09-22T09:48:02.791" v="1" actId="20577"/>
          <ac:spMkLst>
            <pc:docMk/>
            <pc:sldMk cId="1147456105" sldId="313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sv.cz/cs/87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psv.cz/ISPVcharavypis.php" TargetMode="External"/><Relationship Id="rId4" Type="http://schemas.openxmlformats.org/officeDocument/2006/relationships/hyperlink" Target="https://vdb.czso.cz/vdbvo2/faces/cs/index.jsf?page=statistiky#katalog=3085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50703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>
                <a:latin typeface="Trebuchet MS" panose="020B0603020202020204" pitchFamily="34" charset="0"/>
              </a:rPr>
              <a:t>Ekonomie</a:t>
            </a:r>
            <a:br>
              <a:rPr lang="cs-CZ" sz="4000" b="1" dirty="0" smtClean="0">
                <a:latin typeface="Trebuchet MS" panose="020B0603020202020204" pitchFamily="34" charset="0"/>
              </a:rPr>
            </a:br>
            <a:r>
              <a:rPr lang="cs-CZ" sz="4000" b="1" dirty="0" smtClean="0">
                <a:latin typeface="Trebuchet MS" panose="020B0603020202020204" pitchFamily="34" charset="0"/>
              </a:rPr>
              <a:t>pro pedagogy 1</a:t>
            </a:r>
            <a:endParaRPr lang="cs-CZ" sz="4000" b="1" dirty="0">
              <a:latin typeface="Trebuchet MS" panose="020B0603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4149080"/>
            <a:ext cx="6400800" cy="1752600"/>
          </a:xfrm>
        </p:spPr>
        <p:txBody>
          <a:bodyPr/>
          <a:lstStyle/>
          <a:p>
            <a:pPr algn="l"/>
            <a:endParaRPr lang="cs-CZ" dirty="0">
              <a:latin typeface="Trebuchet MS" panose="020B0603020202020204" pitchFamily="34" charset="0"/>
            </a:endParaRPr>
          </a:p>
          <a:p>
            <a:pPr algn="l"/>
            <a:endParaRPr lang="cs-CZ" dirty="0">
              <a:latin typeface="Trebuchet MS" panose="020B0603020202020204" pitchFamily="34" charset="0"/>
            </a:endParaRPr>
          </a:p>
          <a:p>
            <a:pPr algn="l"/>
            <a:r>
              <a:rPr lang="cs-CZ" dirty="0">
                <a:latin typeface="Trebuchet MS" panose="020B0603020202020204" pitchFamily="34" charset="0"/>
              </a:rPr>
              <a:t>podzim </a:t>
            </a:r>
            <a:r>
              <a:rPr lang="cs-CZ" dirty="0" smtClean="0">
                <a:latin typeface="Trebuchet MS" panose="020B0603020202020204" pitchFamily="34" charset="0"/>
              </a:rPr>
              <a:t>2019</a:t>
            </a:r>
            <a:endParaRPr lang="cs-CZ" dirty="0"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01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62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Distribuce mezd - Medián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51720"/>
            <a:ext cx="9127653" cy="48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1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Distribuce mezd - Pohlaví	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74" y="2312488"/>
            <a:ext cx="8890364" cy="42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8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Distribuce mezd - Vzdělání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6" y="2051720"/>
            <a:ext cx="7272808" cy="46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1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Trh práce – agregované veličiny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276872"/>
            <a:ext cx="74104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94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Klasifikace na trhu práce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u="sng" dirty="0">
                <a:latin typeface="Trebuchet MS" panose="020B0603020202020204" pitchFamily="34" charset="0"/>
              </a:rPr>
              <a:t>Ekonomicky neaktivní</a:t>
            </a:r>
            <a:r>
              <a:rPr lang="cs-CZ" altLang="cs-CZ" sz="2000" dirty="0">
                <a:latin typeface="Trebuchet MS" panose="020B0603020202020204" pitchFamily="34" charset="0"/>
              </a:rPr>
              <a:t> jsou lidé v důchodu, ženy na mateřské dovolené, ženy pečující o děti v domácnosti, studenti, osoby dlouhodobě nebo trvale práceneschopné a lidé, kteří práci nehledají. 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u="sng" dirty="0">
                <a:latin typeface="Trebuchet MS" panose="020B0603020202020204" pitchFamily="34" charset="0"/>
              </a:rPr>
              <a:t>Zaměstnaní</a:t>
            </a:r>
            <a:r>
              <a:rPr lang="cs-CZ" altLang="cs-CZ" sz="2000" b="1" dirty="0">
                <a:latin typeface="Trebuchet MS" panose="020B0603020202020204" pitchFamily="34" charset="0"/>
              </a:rPr>
              <a:t> </a:t>
            </a:r>
            <a:r>
              <a:rPr lang="cs-CZ" altLang="cs-CZ" sz="2000" dirty="0">
                <a:latin typeface="Trebuchet MS" panose="020B0603020202020204" pitchFamily="34" charset="0"/>
              </a:rPr>
              <a:t>jsou lidé 15-ti letí a starší (bez horní věkové hranice), kteří vykonávají jakoukoli placenou práci, a dále ti, kteří práci mají, ale právě nepracují z důvodu nemoci, stávky nebo dovolené. </a:t>
            </a:r>
          </a:p>
        </p:txBody>
      </p:sp>
    </p:spTree>
    <p:extLst>
      <p:ext uri="{BB962C8B-B14F-4D97-AF65-F5344CB8AC3E}">
        <p14:creationId xmlns:p14="http://schemas.microsoft.com/office/powerpoint/2010/main" val="514672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Klasifikace na trhu práce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u="sng" dirty="0">
                <a:latin typeface="Trebuchet MS" panose="020B0603020202020204" pitchFamily="34" charset="0"/>
              </a:rPr>
              <a:t>Nezaměstnaní</a:t>
            </a:r>
            <a:r>
              <a:rPr lang="cs-CZ" altLang="cs-CZ" sz="2000" dirty="0">
                <a:latin typeface="Trebuchet MS" panose="020B0603020202020204" pitchFamily="34" charset="0"/>
              </a:rPr>
              <a:t> jsou všechny osoby 15-ti leté a starší (bez horní věkové hranice), které ve sledovaném období souběžně splňovaly tři základní podmínky:</a:t>
            </a:r>
          </a:p>
          <a:p>
            <a:pPr marL="812800" lvl="1" indent="-355600">
              <a:lnSpc>
                <a:spcPct val="11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Byly bez práce (ani v placeném zaměstnání, ani </a:t>
            </a:r>
            <a:r>
              <a:rPr lang="cs-CZ" altLang="cs-CZ" sz="2000" i="1" dirty="0" err="1">
                <a:latin typeface="Trebuchet MS" panose="020B0603020202020204" pitchFamily="34" charset="0"/>
              </a:rPr>
              <a:t>sebezaměstnání</a:t>
            </a:r>
            <a:r>
              <a:rPr lang="cs-CZ" altLang="cs-CZ" sz="2000" i="1" dirty="0">
                <a:latin typeface="Trebuchet MS" panose="020B0603020202020204" pitchFamily="34" charset="0"/>
              </a:rPr>
              <a:t>)</a:t>
            </a:r>
          </a:p>
          <a:p>
            <a:pPr marL="812800" lvl="1" indent="-355600">
              <a:lnSpc>
                <a:spcPct val="11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Hledaly aktivně práci (tj. byly registrované u úřadu práce či jinými způsoby, viz níže)</a:t>
            </a:r>
          </a:p>
          <a:p>
            <a:pPr marL="812800" lvl="1" indent="-355600">
              <a:lnSpc>
                <a:spcPct val="11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Byly připraveny k nástupu do práce (tj. během referenčního období byly k dispozici okamžitě nebo nejpozději do 14 dnů pro výkon placeného zaměstnání nebo </a:t>
            </a:r>
            <a:r>
              <a:rPr lang="cs-CZ" altLang="cs-CZ" sz="2000" i="1" dirty="0" err="1">
                <a:latin typeface="Trebuchet MS" panose="020B0603020202020204" pitchFamily="34" charset="0"/>
              </a:rPr>
              <a:t>sebezaměstnání</a:t>
            </a:r>
            <a:r>
              <a:rPr lang="cs-CZ" altLang="cs-CZ" sz="2000" i="1" dirty="0">
                <a:latin typeface="Trebuchet MS" panose="020B0603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978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Nezaměstnanost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Nevyužívání výrobního faktoru práce, a z toho vyplývající plýtvání zdroji a nedosažení PPF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Deprivace nezaměstnaných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Sociální, regionální a politické problémy spojené s nezaměstnaností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altLang="cs-CZ" sz="2000" dirty="0">
              <a:latin typeface="Trebuchet MS" panose="020B0603020202020204" pitchFamily="34" charset="0"/>
            </a:endParaRP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u="sng" dirty="0">
                <a:latin typeface="Trebuchet MS" panose="020B0603020202020204" pitchFamily="34" charset="0"/>
              </a:rPr>
              <a:t>Frikční: </a:t>
            </a:r>
          </a:p>
          <a:p>
            <a:pPr marL="719138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hledání nové práce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u="sng" dirty="0">
                <a:latin typeface="Trebuchet MS" panose="020B0603020202020204" pitchFamily="34" charset="0"/>
              </a:rPr>
              <a:t>Strukturální: </a:t>
            </a:r>
          </a:p>
          <a:p>
            <a:pPr marL="719138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útlum/expanze odvětví - rekvalifikace</a:t>
            </a:r>
          </a:p>
          <a:p>
            <a:pPr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u="sng" dirty="0">
                <a:latin typeface="Trebuchet MS" panose="020B0603020202020204" pitchFamily="34" charset="0"/>
              </a:rPr>
              <a:t>Cyklická: </a:t>
            </a:r>
          </a:p>
          <a:p>
            <a:pPr marL="719138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pokles výkonu ekonomiky (všechna odvětví)</a:t>
            </a:r>
          </a:p>
          <a:p>
            <a:pPr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altLang="cs-CZ" sz="2000" dirty="0">
              <a:latin typeface="Trebuchet MS" panose="020B0603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Arial" pitchFamily="34" charset="0"/>
              <a:buNone/>
            </a:pPr>
            <a:endParaRPr lang="cs-CZ" sz="20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08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nezam&amp;ecaron;stnanost CR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nezam&amp;ecaron;stnanost CR 201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0" name="Picture 8" descr="Výsledek obrázku pro nezam&amp;ecaron;stnanost vyvoj CR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13" y="1484784"/>
            <a:ext cx="64674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83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nezam&amp;ecaron;stnanost CR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nezam&amp;ecaron;stnanost CR 201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96696"/>
            <a:ext cx="7130690" cy="55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8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nezam&amp;ecaron;stnanost CR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nezam&amp;ecaron;stnanost CR 201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224463"/>
            <a:ext cx="8129037" cy="54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3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Úvod do mikroekonomie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 smtClean="0">
                <a:latin typeface="Trebuchet MS" panose="020B0603020202020204" pitchFamily="34" charset="0"/>
              </a:rPr>
              <a:t>Zkoumání jednotlivých subjektů působících v ekonomice: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Trebuchet MS" panose="020B0603020202020204" pitchFamily="34" charset="0"/>
              </a:rPr>
              <a:t>Domácností / jednotlivců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Trebuchet MS" panose="020B0603020202020204" pitchFamily="34" charset="0"/>
              </a:rPr>
              <a:t>Firmem</a:t>
            </a:r>
            <a:endParaRPr lang="cs-CZ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1702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6435371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3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Inflace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dirty="0">
                <a:latin typeface="Trebuchet MS" panose="020B0603020202020204" pitchFamily="34" charset="0"/>
              </a:rPr>
              <a:t>= Měření životních nákladů = růst </a:t>
            </a:r>
            <a:r>
              <a:rPr lang="cs-CZ" altLang="cs-CZ" sz="2000" b="1" dirty="0">
                <a:latin typeface="Trebuchet MS" panose="020B0603020202020204" pitchFamily="34" charset="0"/>
              </a:rPr>
              <a:t>cenové hladiny</a:t>
            </a:r>
            <a:r>
              <a:rPr lang="cs-CZ" altLang="cs-CZ" sz="2000" dirty="0">
                <a:latin typeface="Trebuchet MS" panose="020B0603020202020204" pitchFamily="34" charset="0"/>
              </a:rPr>
              <a:t> v ekonomice</a:t>
            </a:r>
          </a:p>
          <a:p>
            <a:pPr>
              <a:buFont typeface="Wingdings" pitchFamily="2" charset="2"/>
              <a:buNone/>
            </a:pPr>
            <a:endParaRPr lang="cs-CZ" altLang="cs-CZ" sz="2000" dirty="0">
              <a:latin typeface="Trebuchet MS" panose="020B0603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Trebuchet MS" panose="020B0603020202020204" pitchFamily="34" charset="0"/>
              </a:rPr>
              <a:t>deflace</a:t>
            </a:r>
            <a:r>
              <a:rPr lang="cs-CZ" altLang="cs-CZ" sz="2000" dirty="0">
                <a:latin typeface="Trebuchet MS" panose="020B0603020202020204" pitchFamily="34" charset="0"/>
              </a:rPr>
              <a:t> = pokles cenové hladiny v ekonomice </a:t>
            </a:r>
            <a:r>
              <a:rPr lang="cs-CZ" altLang="cs-CZ" sz="2000" i="1" dirty="0">
                <a:latin typeface="Trebuchet MS" panose="020B0603020202020204" pitchFamily="34" charset="0"/>
              </a:rPr>
              <a:t>(záporná inflace)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Trebuchet MS" panose="020B0603020202020204" pitchFamily="34" charset="0"/>
              </a:rPr>
              <a:t>desinflace</a:t>
            </a:r>
            <a:r>
              <a:rPr lang="cs-CZ" altLang="cs-CZ" sz="2000" dirty="0">
                <a:latin typeface="Trebuchet MS" panose="020B0603020202020204" pitchFamily="34" charset="0"/>
              </a:rPr>
              <a:t> = pokles inflace </a:t>
            </a:r>
            <a:r>
              <a:rPr lang="cs-CZ" altLang="cs-CZ" sz="2000" i="1" dirty="0">
                <a:latin typeface="Trebuchet MS" panose="020B0603020202020204" pitchFamily="34" charset="0"/>
              </a:rPr>
              <a:t>(př. Inflace</a:t>
            </a:r>
            <a:r>
              <a:rPr lang="cs-CZ" altLang="cs-CZ" sz="2000" i="1" baseline="-25000" dirty="0">
                <a:latin typeface="Trebuchet MS" panose="020B0603020202020204" pitchFamily="34" charset="0"/>
              </a:rPr>
              <a:t>2016</a:t>
            </a:r>
            <a:r>
              <a:rPr lang="cs-CZ" altLang="cs-CZ" sz="2000" i="1" dirty="0">
                <a:latin typeface="Trebuchet MS" panose="020B0603020202020204" pitchFamily="34" charset="0"/>
              </a:rPr>
              <a:t> = 10 % / Inflace </a:t>
            </a:r>
            <a:r>
              <a:rPr lang="cs-CZ" altLang="cs-CZ" sz="2000" i="1" baseline="-25000" dirty="0">
                <a:latin typeface="Trebuchet MS" panose="020B0603020202020204" pitchFamily="34" charset="0"/>
              </a:rPr>
              <a:t>2017</a:t>
            </a:r>
            <a:r>
              <a:rPr lang="cs-CZ" altLang="cs-CZ" sz="2000" i="1" dirty="0">
                <a:latin typeface="Trebuchet MS" panose="020B0603020202020204" pitchFamily="34" charset="0"/>
              </a:rPr>
              <a:t> = 8 % …)</a:t>
            </a:r>
          </a:p>
          <a:p>
            <a:pPr>
              <a:buFont typeface="Wingdings" pitchFamily="2" charset="2"/>
              <a:buNone/>
            </a:pPr>
            <a:endParaRPr lang="cs-CZ" altLang="cs-CZ" sz="2000" dirty="0">
              <a:latin typeface="Trebuchet MS" panose="020B0603020202020204" pitchFamily="34" charset="0"/>
            </a:endParaRPr>
          </a:p>
          <a:p>
            <a:endParaRPr lang="cs-CZ" altLang="cs-CZ" sz="2000" dirty="0">
              <a:latin typeface="Trebuchet MS" panose="020B0603020202020204" pitchFamily="34" charset="0"/>
            </a:endParaRP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Trebuchet MS" panose="020B0603020202020204" pitchFamily="34" charset="0"/>
              </a:rPr>
              <a:t>NÁKLADOVĚ TLAČENÁ</a:t>
            </a:r>
            <a:r>
              <a:rPr lang="cs-CZ" altLang="cs-CZ" sz="2000" dirty="0">
                <a:latin typeface="Trebuchet MS" panose="020B0603020202020204" pitchFamily="34" charset="0"/>
              </a:rPr>
              <a:t>: </a:t>
            </a:r>
          </a:p>
          <a:p>
            <a:pPr marL="714375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nabídkové šoky (mzdy, ceny surovin)</a:t>
            </a:r>
          </a:p>
          <a:p>
            <a:pPr marL="714375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cs-CZ" altLang="cs-CZ" sz="2000" i="1" dirty="0">
              <a:latin typeface="Trebuchet MS" panose="020B0603020202020204" pitchFamily="34" charset="0"/>
            </a:endParaRP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Trebuchet MS" panose="020B0603020202020204" pitchFamily="34" charset="0"/>
              </a:rPr>
              <a:t>POPTÁVKOVĚ TAŽENÁ</a:t>
            </a:r>
            <a:r>
              <a:rPr lang="cs-CZ" altLang="cs-CZ" sz="2000" dirty="0">
                <a:latin typeface="Trebuchet MS" panose="020B0603020202020204" pitchFamily="34" charset="0"/>
              </a:rPr>
              <a:t>: </a:t>
            </a:r>
          </a:p>
          <a:p>
            <a:pPr marL="714375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poptávka je vyšší než dostupnost zboží a služeb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None/>
            </a:pPr>
            <a:endParaRPr lang="cs-CZ" sz="24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Inflace v historickém kontextu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3" y="2048755"/>
            <a:ext cx="2535885" cy="24476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25" y="2174206"/>
            <a:ext cx="2005706" cy="27403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10" y="4422112"/>
            <a:ext cx="2674948" cy="20978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258" y="4246311"/>
            <a:ext cx="1917573" cy="22736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3592829"/>
            <a:ext cx="3309152" cy="264340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124" y="2192601"/>
            <a:ext cx="2653063" cy="14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31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Inflace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latin typeface="Trebuchet MS" panose="020B0603020202020204" pitchFamily="34" charset="0"/>
              </a:rPr>
              <a:t>Druhy inflace podle výše: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Mírná </a:t>
            </a:r>
            <a:r>
              <a:rPr lang="cs-CZ" altLang="cs-CZ" sz="2000" i="1" dirty="0">
                <a:latin typeface="Trebuchet MS" panose="020B0603020202020204" pitchFamily="34" charset="0"/>
              </a:rPr>
              <a:t>(inflace nižší než růst produktivity práce – několik %)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Pádivá </a:t>
            </a:r>
            <a:r>
              <a:rPr lang="cs-CZ" altLang="cs-CZ" sz="2000" i="1" dirty="0">
                <a:latin typeface="Trebuchet MS" panose="020B0603020202020204" pitchFamily="34" charset="0"/>
              </a:rPr>
              <a:t>(inflace vyšší než růst produktivity práce – několik desítek %)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Hyperinflace </a:t>
            </a:r>
            <a:r>
              <a:rPr lang="cs-CZ" altLang="cs-CZ" sz="2000" i="1" dirty="0">
                <a:latin typeface="Trebuchet MS" panose="020B0603020202020204" pitchFamily="34" charset="0"/>
              </a:rPr>
              <a:t>(inflace poškozující ekonomické vztahy - několik tisíc %)</a:t>
            </a:r>
          </a:p>
          <a:p>
            <a:endParaRPr lang="cs-CZ" altLang="cs-CZ" sz="2000" dirty="0">
              <a:latin typeface="Trebuchet MS" panose="020B0603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latin typeface="Trebuchet MS" panose="020B0603020202020204" pitchFamily="34" charset="0"/>
              </a:rPr>
              <a:t>Druhy inflace podle očekávání: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anticipovaná </a:t>
            </a:r>
            <a:r>
              <a:rPr lang="cs-CZ" altLang="cs-CZ" sz="2000" i="1" dirty="0">
                <a:latin typeface="Trebuchet MS" panose="020B0603020202020204" pitchFamily="34" charset="0"/>
              </a:rPr>
              <a:t>(inflace na očekávané úrovni)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neanticipovaná </a:t>
            </a:r>
            <a:r>
              <a:rPr lang="cs-CZ" altLang="cs-CZ" sz="2000" i="1" dirty="0">
                <a:latin typeface="Trebuchet MS" panose="020B0603020202020204" pitchFamily="34" charset="0"/>
              </a:rPr>
              <a:t>(inflace vyšší než očekávaná)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cs-CZ" altLang="cs-CZ" sz="2000" i="1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000" dirty="0"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Vliv inflace na vztah věřitel – dlužník.</a:t>
            </a: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000" dirty="0"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Vliv inflace na růst mezd = nominální vs. reální růst mezd</a:t>
            </a:r>
          </a:p>
        </p:txBody>
      </p:sp>
    </p:spTree>
    <p:extLst>
      <p:ext uri="{BB962C8B-B14F-4D97-AF65-F5344CB8AC3E}">
        <p14:creationId xmlns:p14="http://schemas.microsoft.com/office/powerpoint/2010/main" val="3782884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Měření inflace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Trebuchet MS" panose="020B0603020202020204" pitchFamily="34" charset="0"/>
              </a:rPr>
              <a:t>Cenové indexy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Trebuchet MS" panose="020B0603020202020204" pitchFamily="34" charset="0"/>
              </a:rPr>
              <a:t>CPI</a:t>
            </a:r>
            <a:r>
              <a:rPr lang="cs-CZ" altLang="cs-CZ" sz="2400" dirty="0">
                <a:latin typeface="Trebuchet MS" panose="020B0603020202020204" pitchFamily="34" charset="0"/>
              </a:rPr>
              <a:t> = index spotřebitelských cen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Trebuchet MS" panose="020B0603020202020204" pitchFamily="34" charset="0"/>
              </a:rPr>
              <a:t>Celkové náklady na výrobky a služby typického spotřebitele - spotřební koš</a:t>
            </a:r>
          </a:p>
          <a:p>
            <a:endParaRPr lang="cs-CZ" altLang="cs-CZ" sz="2400" b="1" dirty="0">
              <a:latin typeface="Trebuchet MS" panose="020B0603020202020204" pitchFamily="34" charset="0"/>
            </a:endParaRPr>
          </a:p>
          <a:p>
            <a:pPr marL="357188" indent="0">
              <a:buNone/>
            </a:pPr>
            <a:r>
              <a:rPr lang="cs-CZ" altLang="cs-CZ" sz="2400" b="1" dirty="0">
                <a:latin typeface="Trebuchet MS" panose="020B0603020202020204" pitchFamily="34" charset="0"/>
              </a:rPr>
              <a:t>Míra inflace</a:t>
            </a:r>
            <a:r>
              <a:rPr lang="cs-CZ" altLang="cs-CZ" sz="2400" dirty="0">
                <a:latin typeface="Trebuchet MS" panose="020B0603020202020204" pitchFamily="34" charset="0"/>
              </a:rPr>
              <a:t> =                                          	 *100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None/>
            </a:pPr>
            <a:endParaRPr lang="cs-CZ" sz="24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70419" y="4221163"/>
            <a:ext cx="40243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800" dirty="0">
                <a:latin typeface="Arial" charset="0"/>
              </a:rPr>
              <a:t>CPI (2008) – CPI (2007)</a:t>
            </a:r>
          </a:p>
          <a:p>
            <a:pPr algn="ctr"/>
            <a:r>
              <a:rPr lang="cs-CZ" altLang="cs-CZ" sz="2800" dirty="0">
                <a:latin typeface="Arial" charset="0"/>
              </a:rPr>
              <a:t>CPI (2007)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2780426" y="4672467"/>
            <a:ext cx="3744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058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Spotřební koš v ČR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6697663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12" y="2636912"/>
            <a:ext cx="6629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44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Druhy indexů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Míra inflace vyjádřená přírůstkem průměrného ročního indexu spotřebitelských cen </a:t>
            </a:r>
          </a:p>
          <a:p>
            <a:pPr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Míra inflace vyjádřená přírůstkem indexu spotřebitelských cen ke stejnému měsíci předchozího roku </a:t>
            </a:r>
          </a:p>
          <a:p>
            <a:pPr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Míra inflace vyjádřená přírůstkem indexu spotřebitelských cen k předchozímu měsíci </a:t>
            </a:r>
          </a:p>
          <a:p>
            <a:pPr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Trebuchet MS" panose="020B0603020202020204" pitchFamily="34" charset="0"/>
              </a:rPr>
              <a:t>Míra inflace vyjádřená přírůstkem indexu spotřebitelských cen k základnímu období (rok 2000=100) </a:t>
            </a:r>
            <a:endParaRPr lang="cs-CZ" altLang="cs-CZ" sz="2000" dirty="0" smtClean="0">
              <a:latin typeface="Trebuchet MS" panose="020B0603020202020204" pitchFamily="34" charset="0"/>
            </a:endParaRPr>
          </a:p>
          <a:p>
            <a:pPr marL="895350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cs-CZ" altLang="cs-CZ" sz="2000" dirty="0" smtClean="0">
              <a:latin typeface="Trebuchet MS" panose="020B0603020202020204" pitchFamily="34" charset="0"/>
            </a:endParaRPr>
          </a:p>
          <a:p>
            <a:pPr marL="350838" defTabSz="992188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altLang="cs-CZ" sz="2000" dirty="0" smtClean="0">
                <a:latin typeface="Trebuchet MS" panose="020B0603020202020204" pitchFamily="34" charset="0"/>
              </a:rPr>
              <a:t>Možnost konstrukce indexů pro různé skupiny spotřebitelů (důchodci…) nebo sektory ekonomiky (stavebnictví, zdravotnictví…).</a:t>
            </a:r>
            <a:endParaRPr lang="cs-CZ" altLang="cs-CZ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09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inflace &amp;Ccaron;R vývoj 2016 cnb"/>
          <p:cNvSpPr>
            <a:spLocks noChangeAspect="1" noChangeArrowheads="1"/>
          </p:cNvSpPr>
          <p:nvPr/>
        </p:nvSpPr>
        <p:spPr bwMode="auto">
          <a:xfrm>
            <a:off x="155575" y="-1135063"/>
            <a:ext cx="35814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0" name="Picture 2" descr="Výsledek obrázku pro inflace &amp;Ccaron;R vývoj 2016 cn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542714" cy="49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35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inflace &amp;Ccaron;R vývoj 2016 cnb"/>
          <p:cNvSpPr>
            <a:spLocks noChangeAspect="1" noChangeArrowheads="1"/>
          </p:cNvSpPr>
          <p:nvPr/>
        </p:nvSpPr>
        <p:spPr bwMode="auto">
          <a:xfrm>
            <a:off x="155575" y="-1135063"/>
            <a:ext cx="35814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56792"/>
            <a:ext cx="799943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92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Inflace a nezaměstnanost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Trebuchet MS" panose="020B0603020202020204" pitchFamily="34" charset="0"/>
              </a:rPr>
              <a:t>Přirozená míra nezaměstnanosti závisí na různých aspektech trhu práce </a:t>
            </a:r>
            <a:r>
              <a:rPr lang="cs-CZ" altLang="cs-CZ" sz="2400" i="1" dirty="0">
                <a:latin typeface="Trebuchet MS" panose="020B0603020202020204" pitchFamily="34" charset="0"/>
              </a:rPr>
              <a:t>(minimální mzda, síla odborů, efektivní mzdy, vyhledávání práce)</a:t>
            </a:r>
          </a:p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Trebuchet MS" panose="020B0603020202020204" pitchFamily="34" charset="0"/>
              </a:rPr>
              <a:t>Inflace závisí především na růstu množství peněz </a:t>
            </a:r>
            <a:r>
              <a:rPr lang="cs-CZ" altLang="cs-CZ" sz="2400" i="1" dirty="0">
                <a:latin typeface="Trebuchet MS" panose="020B0603020202020204" pitchFamily="34" charset="0"/>
              </a:rPr>
              <a:t>(kontroluje centrální banka)</a:t>
            </a:r>
          </a:p>
          <a:p>
            <a:pPr marL="514350" indent="-514350">
              <a:spcBef>
                <a:spcPts val="600"/>
              </a:spcBef>
              <a:buNone/>
            </a:pPr>
            <a:endParaRPr lang="cs-CZ" altLang="cs-CZ" sz="2400" i="1" dirty="0">
              <a:latin typeface="Trebuchet MS" panose="020B0603020202020204" pitchFamily="34" charset="0"/>
            </a:endParaRPr>
          </a:p>
          <a:p>
            <a:pPr marL="514350" indent="-514350">
              <a:spcBef>
                <a:spcPts val="600"/>
              </a:spcBef>
              <a:buNone/>
            </a:pPr>
            <a:r>
              <a:rPr lang="cs-CZ" altLang="cs-CZ" sz="2400" dirty="0">
                <a:latin typeface="Trebuchet MS" panose="020B0603020202020204" pitchFamily="34" charset="0"/>
              </a:rPr>
              <a:t>V krátkém období lze volit mezi nezaměstnaností a inflací </a:t>
            </a:r>
            <a:br>
              <a:rPr lang="cs-CZ" altLang="cs-CZ" sz="2400" dirty="0">
                <a:latin typeface="Trebuchet MS" panose="020B0603020202020204" pitchFamily="34" charset="0"/>
              </a:rPr>
            </a:br>
            <a:r>
              <a:rPr lang="cs-CZ" altLang="cs-CZ" sz="2400" dirty="0">
                <a:latin typeface="Trebuchet MS" panose="020B0603020202020204" pitchFamily="34" charset="0"/>
              </a:rPr>
              <a:t>= </a:t>
            </a:r>
            <a:r>
              <a:rPr lang="cs-CZ" altLang="cs-CZ" sz="2400" b="1" dirty="0" err="1">
                <a:latin typeface="Trebuchet MS" panose="020B0603020202020204" pitchFamily="34" charset="0"/>
              </a:rPr>
              <a:t>Phillipsova</a:t>
            </a:r>
            <a:r>
              <a:rPr lang="cs-CZ" altLang="cs-CZ" sz="2400" b="1" dirty="0">
                <a:latin typeface="Trebuchet MS" panose="020B0603020202020204" pitchFamily="34" charset="0"/>
              </a:rPr>
              <a:t> křivka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None/>
            </a:pPr>
            <a:endParaRPr lang="cs-CZ" sz="20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22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0" y="2238375"/>
            <a:ext cx="92202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251520" y="1340768"/>
            <a:ext cx="864096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Inflace a nezaměstnanost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3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Výrobní faktor práce - Trh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Trebuchet MS" panose="020B0603020202020204" pitchFamily="34" charset="0"/>
              </a:rPr>
              <a:t>Poptávka po </a:t>
            </a:r>
            <a:r>
              <a:rPr lang="cs-CZ" altLang="cs-CZ" sz="2000" b="1" dirty="0" smtClean="0">
                <a:latin typeface="Trebuchet MS" panose="020B0603020202020204" pitchFamily="34" charset="0"/>
              </a:rPr>
              <a:t>práci</a:t>
            </a:r>
            <a:endParaRPr lang="cs-CZ" altLang="cs-CZ" sz="2000" dirty="0" smtClean="0">
              <a:latin typeface="Trebuchet MS" panose="020B0603020202020204" pitchFamily="34" charset="0"/>
            </a:endParaRPr>
          </a:p>
          <a:p>
            <a:pPr marL="723900" lvl="2" indent="-3683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 smtClean="0">
                <a:latin typeface="Trebuchet MS" panose="020B0603020202020204" pitchFamily="34" charset="0"/>
              </a:rPr>
              <a:t>Odvozena od produkční funkce – objemu produkce</a:t>
            </a:r>
          </a:p>
          <a:p>
            <a:pPr marL="723900" lvl="2" indent="-3683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 smtClean="0">
                <a:latin typeface="Trebuchet MS" panose="020B0603020202020204" pitchFamily="34" charset="0"/>
              </a:rPr>
              <a:t>Tvořena </a:t>
            </a:r>
            <a:r>
              <a:rPr lang="cs-CZ" altLang="cs-CZ" sz="2000" i="1" dirty="0">
                <a:latin typeface="Trebuchet MS" panose="020B0603020202020204" pitchFamily="34" charset="0"/>
              </a:rPr>
              <a:t>firmami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cs-CZ" altLang="cs-CZ" sz="2000" dirty="0">
              <a:latin typeface="Trebuchet MS" panose="020B0603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Trebuchet MS" panose="020B0603020202020204" pitchFamily="34" charset="0"/>
              </a:rPr>
              <a:t>Nabídka práce </a:t>
            </a:r>
            <a:r>
              <a:rPr lang="cs-CZ" altLang="cs-CZ" sz="2000" dirty="0">
                <a:latin typeface="Trebuchet MS" panose="020B0603020202020204" pitchFamily="34" charset="0"/>
              </a:rPr>
              <a:t>– tvořena domácnostmi</a:t>
            </a:r>
          </a:p>
          <a:p>
            <a:pPr marL="714375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>
                <a:latin typeface="Trebuchet MS" panose="020B0603020202020204" pitchFamily="34" charset="0"/>
              </a:rPr>
              <a:t>Rozhodování mezi prací a volným časem</a:t>
            </a:r>
          </a:p>
          <a:p>
            <a:pPr marL="714375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cs-CZ" altLang="cs-CZ" sz="2000" dirty="0">
              <a:latin typeface="Trebuchet MS" panose="020B0603020202020204" pitchFamily="34" charset="0"/>
            </a:endParaRPr>
          </a:p>
          <a:p>
            <a:pPr marL="355600" indent="-355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 smtClean="0">
                <a:latin typeface="Trebuchet MS" panose="020B0603020202020204" pitchFamily="34" charset="0"/>
              </a:rPr>
              <a:t>Nominální mzda</a:t>
            </a:r>
            <a:endParaRPr lang="cs-CZ" altLang="cs-CZ" sz="2000" b="1" dirty="0">
              <a:latin typeface="Trebuchet MS" panose="020B0603020202020204" pitchFamily="34" charset="0"/>
            </a:endParaRPr>
          </a:p>
          <a:p>
            <a:pPr marL="723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 smtClean="0">
                <a:latin typeface="Trebuchet MS" panose="020B0603020202020204" pitchFamily="34" charset="0"/>
              </a:rPr>
              <a:t>změna </a:t>
            </a:r>
            <a:r>
              <a:rPr lang="cs-CZ" altLang="cs-CZ" sz="2000" i="1" dirty="0">
                <a:latin typeface="Trebuchet MS" panose="020B0603020202020204" pitchFamily="34" charset="0"/>
              </a:rPr>
              <a:t>mzdy </a:t>
            </a:r>
            <a:r>
              <a:rPr lang="cs-CZ" altLang="cs-CZ" sz="2000" i="1" dirty="0" smtClean="0">
                <a:latin typeface="Trebuchet MS" panose="020B0603020202020204" pitchFamily="34" charset="0"/>
              </a:rPr>
              <a:t>může ovlivňovat chování zaměstnance jenom dočasně</a:t>
            </a:r>
            <a:endParaRPr lang="cs-CZ" altLang="cs-CZ" sz="2000" i="1" dirty="0">
              <a:latin typeface="Trebuchet MS" panose="020B0603020202020204" pitchFamily="34" charset="0"/>
            </a:endParaRPr>
          </a:p>
          <a:p>
            <a:pPr marL="355600" indent="-355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 smtClean="0">
                <a:latin typeface="Trebuchet MS" panose="020B0603020202020204" pitchFamily="34" charset="0"/>
              </a:rPr>
              <a:t>Reálna mzda</a:t>
            </a:r>
            <a:endParaRPr lang="cs-CZ" altLang="cs-CZ" sz="2000" b="1" dirty="0">
              <a:latin typeface="Trebuchet MS" panose="020B0603020202020204" pitchFamily="34" charset="0"/>
            </a:endParaRPr>
          </a:p>
          <a:p>
            <a:pPr marL="723900" indent="-355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2000" i="1" dirty="0" smtClean="0">
                <a:latin typeface="Trebuchet MS" panose="020B0603020202020204" pitchFamily="34" charset="0"/>
              </a:rPr>
              <a:t>změna mzdy ovlivňuje chování zaměstnance dlouhodobě</a:t>
            </a:r>
            <a:endParaRPr lang="cs-CZ" altLang="cs-CZ" sz="2000" i="1" dirty="0">
              <a:latin typeface="Trebuchet MS" panose="020B0603020202020204" pitchFamily="34" charset="0"/>
            </a:endParaRPr>
          </a:p>
          <a:p>
            <a:pPr marL="514350" indent="-5143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cs-CZ" sz="20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84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Výsledek obrázku pro phillipsova krivka 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0459"/>
            <a:ext cx="64674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Inflace a nezaměstnanost</a:t>
            </a:r>
          </a:p>
        </p:txBody>
      </p:sp>
    </p:spTree>
    <p:extLst>
      <p:ext uri="{BB962C8B-B14F-4D97-AF65-F5344CB8AC3E}">
        <p14:creationId xmlns:p14="http://schemas.microsoft.com/office/powerpoint/2010/main" val="2379971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01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827584" y="3861048"/>
            <a:ext cx="8064896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Děkuji za pozornost!</a:t>
            </a:r>
          </a:p>
          <a:p>
            <a:pPr marL="0" indent="0">
              <a:spcBef>
                <a:spcPts val="1800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cs-CZ" sz="3000" b="1" i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Příjemný zbytek dne!</a:t>
            </a:r>
            <a:endParaRPr lang="cs-CZ" sz="3000" b="1" i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1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Individuální nabídka práce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4" y="2068444"/>
            <a:ext cx="78009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5220072" y="2708920"/>
            <a:ext cx="3528392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 smtClean="0">
                <a:latin typeface="Trebuchet MS" panose="020B0603020202020204" pitchFamily="34" charset="0"/>
              </a:rPr>
              <a:t>Substituční efekt (SE)</a:t>
            </a:r>
            <a:endParaRPr lang="cs-CZ" altLang="cs-CZ" sz="2000" b="1" dirty="0">
              <a:latin typeface="Trebuchet MS" panose="020B0603020202020204" pitchFamily="34" charset="0"/>
            </a:endParaRPr>
          </a:p>
          <a:p>
            <a:pPr marL="723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>
                <a:latin typeface="Trebuchet MS" panose="020B0603020202020204" pitchFamily="34" charset="0"/>
              </a:rPr>
              <a:t>růst mzdy vyvolá snížení zájmu o volný čas (= nabízím více práce)</a:t>
            </a:r>
          </a:p>
          <a:p>
            <a:pPr marL="355600" indent="-355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Trebuchet MS" panose="020B0603020202020204" pitchFamily="34" charset="0"/>
              </a:rPr>
              <a:t>Důchodový efekt </a:t>
            </a:r>
            <a:r>
              <a:rPr lang="cs-CZ" altLang="cs-CZ" sz="2000" b="1" dirty="0" smtClean="0">
                <a:latin typeface="Trebuchet MS" panose="020B0603020202020204" pitchFamily="34" charset="0"/>
              </a:rPr>
              <a:t>(DE)</a:t>
            </a:r>
            <a:endParaRPr lang="cs-CZ" altLang="cs-CZ" sz="2000" b="1" dirty="0">
              <a:latin typeface="Trebuchet MS" panose="020B0603020202020204" pitchFamily="34" charset="0"/>
            </a:endParaRPr>
          </a:p>
          <a:p>
            <a:pPr marL="723900" indent="-355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1800" i="1" dirty="0">
                <a:latin typeface="Trebuchet MS" panose="020B0603020202020204" pitchFamily="34" charset="0"/>
              </a:rPr>
              <a:t>růst mzdy vyvolá zvýšení zájmu o volný čas (= nabízím méně práce)</a:t>
            </a:r>
          </a:p>
          <a:p>
            <a:pPr marL="514350" indent="-5143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</a:pPr>
            <a:endParaRPr lang="cs-CZ" sz="20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23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Trh práce – agregované veličiny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276872"/>
            <a:ext cx="74104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00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Mzda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latin typeface="Trebuchet MS" panose="020B0603020202020204" pitchFamily="34" charset="0"/>
              </a:rPr>
              <a:t>Cena práce </a:t>
            </a:r>
          </a:p>
          <a:p>
            <a:pPr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latin typeface="Trebuchet MS" panose="020B0603020202020204" pitchFamily="34" charset="0"/>
              </a:rPr>
              <a:t>Minimální mzda</a:t>
            </a:r>
          </a:p>
          <a:p>
            <a:pPr lvl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000" i="1" dirty="0">
                <a:latin typeface="Trebuchet MS" panose="020B0603020202020204" pitchFamily="34" charset="0"/>
              </a:rPr>
              <a:t>Stanovená státem</a:t>
            </a:r>
          </a:p>
          <a:p>
            <a:pPr lvl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000" i="1" dirty="0">
                <a:latin typeface="Trebuchet MS" panose="020B0603020202020204" pitchFamily="34" charset="0"/>
              </a:rPr>
              <a:t>Dopad na trh práce: </a:t>
            </a:r>
          </a:p>
          <a:p>
            <a:pPr lvl="2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cs-CZ" sz="2000" i="1" dirty="0">
                <a:latin typeface="Trebuchet MS" panose="020B0603020202020204" pitchFamily="34" charset="0"/>
              </a:rPr>
              <a:t> menší než rovnovážná mzda = bez vlivu</a:t>
            </a:r>
          </a:p>
          <a:p>
            <a:pPr lvl="2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cs-CZ" sz="2000" i="1" dirty="0">
                <a:latin typeface="Trebuchet MS" panose="020B0603020202020204" pitchFamily="34" charset="0"/>
              </a:rPr>
              <a:t> větší než rovnovážná mzda = nezaměstnanost</a:t>
            </a:r>
          </a:p>
          <a:p>
            <a:pPr>
              <a:spcBef>
                <a:spcPts val="1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latin typeface="Trebuchet MS" panose="020B0603020202020204" pitchFamily="34" charset="0"/>
              </a:rPr>
              <a:t>Průměrná mzda</a:t>
            </a:r>
          </a:p>
          <a:p>
            <a:pPr lvl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000" i="1" dirty="0">
                <a:latin typeface="Trebuchet MS" panose="020B0603020202020204" pitchFamily="34" charset="0"/>
              </a:rPr>
              <a:t>Aritmetický průměr vs. medián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None/>
            </a:pPr>
            <a:endParaRPr lang="cs-CZ" sz="20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2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Mzda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251520" y="213285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rebuchet MS" panose="020B0603020202020204" pitchFamily="34" charset="0"/>
              </a:rPr>
              <a:t>Minimální mzda</a:t>
            </a:r>
          </a:p>
          <a:p>
            <a:pPr marL="457200" lvl="1" indent="0">
              <a:lnSpc>
                <a:spcPct val="150000"/>
              </a:lnSpc>
              <a:buClr>
                <a:schemeClr val="accent6"/>
              </a:buClr>
              <a:buNone/>
            </a:pPr>
            <a:r>
              <a:rPr lang="cs-CZ" sz="1600" dirty="0">
                <a:latin typeface="Trebuchet MS" panose="020B0603020202020204" pitchFamily="34" charset="0"/>
                <a:hlinkClick r:id="rId3"/>
              </a:rPr>
              <a:t>http://www.mpsv.cz/cs/871</a:t>
            </a:r>
            <a:endParaRPr lang="cs-CZ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rebuchet MS" panose="020B0603020202020204" pitchFamily="34" charset="0"/>
              </a:rPr>
              <a:t>Průměrná mzda</a:t>
            </a:r>
          </a:p>
          <a:p>
            <a:pPr marL="457200" lvl="1" indent="0">
              <a:lnSpc>
                <a:spcPct val="150000"/>
              </a:lnSpc>
              <a:buClr>
                <a:schemeClr val="accent6"/>
              </a:buClr>
              <a:buNone/>
            </a:pPr>
            <a:r>
              <a:rPr lang="cs-CZ" sz="1600" dirty="0">
                <a:latin typeface="Trebuchet MS" panose="020B0603020202020204" pitchFamily="34" charset="0"/>
                <a:hlinkClick r:id="rId4"/>
              </a:rPr>
              <a:t>https://vdb.czso.cz/vdbvo2/faces/cs/index.jsf?page=statistiky#katalog=30852</a:t>
            </a:r>
            <a:endParaRPr lang="cs-CZ" sz="1600" dirty="0"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50000"/>
              </a:lnSpc>
              <a:buClr>
                <a:schemeClr val="accent6"/>
              </a:buClr>
              <a:buNone/>
            </a:pPr>
            <a:r>
              <a:rPr lang="cs-CZ" sz="1600" dirty="0">
                <a:latin typeface="Trebuchet MS" panose="020B0603020202020204" pitchFamily="34" charset="0"/>
                <a:hlinkClick r:id="rId5"/>
              </a:rPr>
              <a:t>https://</a:t>
            </a:r>
            <a:r>
              <a:rPr lang="cs-CZ" sz="1600" dirty="0" smtClean="0">
                <a:latin typeface="Trebuchet MS" panose="020B0603020202020204" pitchFamily="34" charset="0"/>
                <a:hlinkClick r:id="rId5"/>
              </a:rPr>
              <a:t>www.mpsv.cz/ISPVcharavypis.php</a:t>
            </a:r>
            <a:endParaRPr lang="cs-CZ" sz="1600" dirty="0" smtClean="0"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50000"/>
              </a:lnSpc>
              <a:buClr>
                <a:schemeClr val="accent6"/>
              </a:buClr>
              <a:buNone/>
            </a:pPr>
            <a:endParaRPr lang="cs-CZ" sz="2400" dirty="0"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39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Průměrná mzda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3" y="1862714"/>
            <a:ext cx="8028733" cy="50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640960" cy="710952"/>
          </a:xfrm>
        </p:spPr>
        <p:txBody>
          <a:bodyPr>
            <a:normAutofit/>
          </a:bodyPr>
          <a:lstStyle/>
          <a:p>
            <a:pPr algn="l"/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Průměrná mzda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04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24259"/>
            <a:ext cx="8352928" cy="47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088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537</Words>
  <Application>Microsoft Office PowerPoint</Application>
  <PresentationFormat>Předvádění na obrazovce (4:3)</PresentationFormat>
  <Paragraphs>116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Trebuchet MS</vt:lpstr>
      <vt:lpstr>Verdana</vt:lpstr>
      <vt:lpstr>Wingdings</vt:lpstr>
      <vt:lpstr>Motiv sady Office</vt:lpstr>
      <vt:lpstr>Ekonomie pro pedagogy 1</vt:lpstr>
      <vt:lpstr>Úvod do mikroekonomie</vt:lpstr>
      <vt:lpstr>Výrobní faktor práce - Trh práce</vt:lpstr>
      <vt:lpstr>Individuální nabídka práce</vt:lpstr>
      <vt:lpstr>Trh práce – agregované veličiny</vt:lpstr>
      <vt:lpstr>Mzda</vt:lpstr>
      <vt:lpstr>Mzda</vt:lpstr>
      <vt:lpstr>Průměrná mzda</vt:lpstr>
      <vt:lpstr>Průměrná mzda</vt:lpstr>
      <vt:lpstr>Distribuce mezd - Medián</vt:lpstr>
      <vt:lpstr>Distribuce mezd - Pohlaví </vt:lpstr>
      <vt:lpstr>Distribuce mezd - Vzdělání</vt:lpstr>
      <vt:lpstr>Trh práce – agregované veličiny</vt:lpstr>
      <vt:lpstr>Klasifikace na trhu práce</vt:lpstr>
      <vt:lpstr>Klasifikace na trhu práce</vt:lpstr>
      <vt:lpstr>Nezaměstnanost</vt:lpstr>
      <vt:lpstr>Prezentace aplikace PowerPoint</vt:lpstr>
      <vt:lpstr>Prezentace aplikace PowerPoint</vt:lpstr>
      <vt:lpstr>Prezentace aplikace PowerPoint</vt:lpstr>
      <vt:lpstr>Inflace</vt:lpstr>
      <vt:lpstr>Inflace v historickém kontextu</vt:lpstr>
      <vt:lpstr>Inflace</vt:lpstr>
      <vt:lpstr>Měření inflace</vt:lpstr>
      <vt:lpstr>Spotřební koš v ČR</vt:lpstr>
      <vt:lpstr>Druhy indexů</vt:lpstr>
      <vt:lpstr>Prezentace aplikace PowerPoint</vt:lpstr>
      <vt:lpstr>Prezentace aplikace PowerPoint</vt:lpstr>
      <vt:lpstr>Inflace a nezaměstnanost</vt:lpstr>
      <vt:lpstr>Prezentace aplikace PowerPoint</vt:lpstr>
      <vt:lpstr>Inflace a nezaměstnanost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UOPK_0009 Ekonomika a řízení průmyslových podniků 1</dc:title>
  <dc:creator>Marinič Peter</dc:creator>
  <cp:lastModifiedBy>Peter Marinič</cp:lastModifiedBy>
  <cp:revision>52</cp:revision>
  <dcterms:created xsi:type="dcterms:W3CDTF">2016-09-26T09:14:21Z</dcterms:created>
  <dcterms:modified xsi:type="dcterms:W3CDTF">2019-11-07T08:11:30Z</dcterms:modified>
</cp:coreProperties>
</file>