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5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14" autoAdjust="0"/>
    <p:restoredTop sz="94660"/>
  </p:normalViewPr>
  <p:slideViewPr>
    <p:cSldViewPr snapToGrid="0">
      <p:cViewPr varScale="1">
        <p:scale>
          <a:sx n="74" d="100"/>
          <a:sy n="74" d="100"/>
        </p:scale>
        <p:origin x="-618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EDBB7-7C75-472B-9D14-9767A65EBEBC}" type="datetimeFigureOut">
              <a:rPr lang="cs-CZ" smtClean="0"/>
              <a:t>19.2.2020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76989-F04A-4FAC-A720-BA0FA19DA5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995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EDBB7-7C75-472B-9D14-9767A65EBEBC}" type="datetimeFigureOut">
              <a:rPr lang="cs-CZ" smtClean="0"/>
              <a:t>19.2.2020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76989-F04A-4FAC-A720-BA0FA19DA5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9095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EDBB7-7C75-472B-9D14-9767A65EBEBC}" type="datetimeFigureOut">
              <a:rPr lang="cs-CZ" smtClean="0"/>
              <a:t>19.2.2020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76989-F04A-4FAC-A720-BA0FA19DA557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342970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EDBB7-7C75-472B-9D14-9767A65EBEBC}" type="datetimeFigureOut">
              <a:rPr lang="cs-CZ" smtClean="0"/>
              <a:t>19.2.2020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76989-F04A-4FAC-A720-BA0FA19DA5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6091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EDBB7-7C75-472B-9D14-9767A65EBEBC}" type="datetimeFigureOut">
              <a:rPr lang="cs-CZ" smtClean="0"/>
              <a:t>19.2.2020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76989-F04A-4FAC-A720-BA0FA19DA557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697644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EDBB7-7C75-472B-9D14-9767A65EBEBC}" type="datetimeFigureOut">
              <a:rPr lang="cs-CZ" smtClean="0"/>
              <a:t>19.2.2020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76989-F04A-4FAC-A720-BA0FA19DA5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1500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EDBB7-7C75-472B-9D14-9767A65EBEBC}" type="datetimeFigureOut">
              <a:rPr lang="cs-CZ" smtClean="0"/>
              <a:t>19.2.2020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76989-F04A-4FAC-A720-BA0FA19DA5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25528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EDBB7-7C75-472B-9D14-9767A65EBEBC}" type="datetimeFigureOut">
              <a:rPr lang="cs-CZ" smtClean="0"/>
              <a:t>19.2.2020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76989-F04A-4FAC-A720-BA0FA19DA5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6750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EDBB7-7C75-472B-9D14-9767A65EBEBC}" type="datetimeFigureOut">
              <a:rPr lang="cs-CZ" smtClean="0"/>
              <a:t>19.2.2020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76989-F04A-4FAC-A720-BA0FA19DA5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9410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EDBB7-7C75-472B-9D14-9767A65EBEBC}" type="datetimeFigureOut">
              <a:rPr lang="cs-CZ" smtClean="0"/>
              <a:t>19.2.2020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76989-F04A-4FAC-A720-BA0FA19DA5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8222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EDBB7-7C75-472B-9D14-9767A65EBEBC}" type="datetimeFigureOut">
              <a:rPr lang="cs-CZ" smtClean="0"/>
              <a:t>19.2.2020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76989-F04A-4FAC-A720-BA0FA19DA5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7429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EDBB7-7C75-472B-9D14-9767A65EBEBC}" type="datetimeFigureOut">
              <a:rPr lang="cs-CZ" smtClean="0"/>
              <a:t>19.2.2020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76989-F04A-4FAC-A720-BA0FA19DA5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5870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EDBB7-7C75-472B-9D14-9767A65EBEBC}" type="datetimeFigureOut">
              <a:rPr lang="cs-CZ" smtClean="0"/>
              <a:t>19.2.2020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76989-F04A-4FAC-A720-BA0FA19DA5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6027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EDBB7-7C75-472B-9D14-9767A65EBEBC}" type="datetimeFigureOut">
              <a:rPr lang="cs-CZ" smtClean="0"/>
              <a:t>19.2.2020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76989-F04A-4FAC-A720-BA0FA19DA5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4603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EDBB7-7C75-472B-9D14-9767A65EBEBC}" type="datetimeFigureOut">
              <a:rPr lang="cs-CZ" smtClean="0"/>
              <a:t>19.2.2020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76989-F04A-4FAC-A720-BA0FA19DA5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7099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76989-F04A-4FAC-A720-BA0FA19DA557}" type="slidenum">
              <a:rPr lang="cs-CZ" smtClean="0"/>
              <a:t>‹#›</a:t>
            </a:fld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EDBB7-7C75-472B-9D14-9767A65EBEBC}" type="datetimeFigureOut">
              <a:rPr lang="cs-CZ" smtClean="0"/>
              <a:t>19.2.2020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4827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5EDBB7-7C75-472B-9D14-9767A65EBEBC}" type="datetimeFigureOut">
              <a:rPr lang="cs-CZ" smtClean="0"/>
              <a:t>19.2.2020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0376989-F04A-4FAC-A720-BA0FA19DA5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182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  <p:sldLayoutId id="2147483757" r:id="rId12"/>
    <p:sldLayoutId id="2147483758" r:id="rId13"/>
    <p:sldLayoutId id="2147483759" r:id="rId14"/>
    <p:sldLayoutId id="2147483760" r:id="rId15"/>
    <p:sldLayoutId id="214748376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nb.cz/cs/platidla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eskaposta.cz/sluzby/platebni-a-financni-sluzby-cr/sipo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inancnisprava.cz/cs/dane-a-pojistne/pojistne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mcr.cz/co-je-to-mediace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osvdf.cz/NEW/sites/default/files/FG-03_opora.pdf" TargetMode="Externa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inancnisprava.cz/cs/dane-a-pojistne/dane" TargetMode="Externa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pv.cz/" TargetMode="External"/><Relationship Id="rId2" Type="http://schemas.openxmlformats.org/officeDocument/2006/relationships/hyperlink" Target="http://www.osa.cz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sociace-sos.cz/" TargetMode="External"/><Relationship Id="rId2" Type="http://schemas.openxmlformats.org/officeDocument/2006/relationships/hyperlink" Target="http://www.coi.cz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31520" y="2404534"/>
            <a:ext cx="9034779" cy="1357569"/>
          </a:xfrm>
        </p:spPr>
        <p:txBody>
          <a:bodyPr/>
          <a:lstStyle/>
          <a:p>
            <a:r>
              <a:rPr lang="cs-CZ" sz="4800" dirty="0"/>
              <a:t>Didaktika finančního vzdělávání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07067" y="4165599"/>
            <a:ext cx="8259232" cy="1647371"/>
          </a:xfrm>
        </p:spPr>
        <p:txBody>
          <a:bodyPr>
            <a:normAutofit/>
          </a:bodyPr>
          <a:lstStyle/>
          <a:p>
            <a:r>
              <a:rPr lang="cs-CZ" sz="3000" dirty="0"/>
              <a:t>jaro </a:t>
            </a:r>
            <a:r>
              <a:rPr lang="cs-CZ" sz="3000" dirty="0" smtClean="0"/>
              <a:t>2020</a:t>
            </a:r>
            <a:endParaRPr lang="cs-CZ" sz="3000" dirty="0"/>
          </a:p>
          <a:p>
            <a:r>
              <a:rPr lang="cs-CZ" dirty="0" smtClean="0"/>
              <a:t>Mgr. et Mgr. Michal </a:t>
            </a:r>
            <a:r>
              <a:rPr lang="cs-CZ" dirty="0" err="1" smtClean="0"/>
              <a:t>Škerle</a:t>
            </a:r>
            <a:r>
              <a:rPr lang="cs-CZ" dirty="0" smtClean="0"/>
              <a:t> </a:t>
            </a:r>
            <a:r>
              <a:rPr lang="cs-CZ" dirty="0"/>
              <a:t>(</a:t>
            </a:r>
            <a:r>
              <a:rPr lang="cs-CZ" dirty="0" err="1"/>
              <a:t>učo</a:t>
            </a:r>
            <a:r>
              <a:rPr lang="cs-CZ" dirty="0"/>
              <a:t> </a:t>
            </a:r>
            <a:r>
              <a:rPr lang="cs-CZ" dirty="0" smtClean="0"/>
              <a:t>145399)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549152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838199"/>
            <a:ext cx="8596668" cy="1134291"/>
          </a:xfrm>
        </p:spPr>
        <p:txBody>
          <a:bodyPr>
            <a:normAutofit fontScale="90000"/>
          </a:bodyPr>
          <a:lstStyle/>
          <a:p>
            <a:r>
              <a:rPr lang="cs-CZ" dirty="0"/>
              <a:t>7</a:t>
            </a:r>
            <a:r>
              <a:rPr lang="cs-CZ" dirty="0" smtClean="0"/>
              <a:t>) </a:t>
            </a:r>
            <a:r>
              <a:rPr lang="cs-CZ" dirty="0"/>
              <a:t>Peníze – jejich význam pro tržní systém,</a:t>
            </a:r>
            <a:br>
              <a:rPr lang="cs-CZ" dirty="0"/>
            </a:br>
            <a:r>
              <a:rPr lang="cs-CZ" dirty="0"/>
              <a:t>    formy, </a:t>
            </a:r>
            <a:r>
              <a:rPr lang="cs-CZ" dirty="0" smtClean="0"/>
              <a:t>historie, </a:t>
            </a:r>
            <a:r>
              <a:rPr lang="cs-CZ" dirty="0" err="1" smtClean="0"/>
              <a:t>kryptoměny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972489"/>
            <a:ext cx="8596668" cy="4068873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1700" dirty="0" smtClean="0"/>
              <a:t>pojmy</a:t>
            </a:r>
            <a:r>
              <a:rPr lang="cs-CZ" sz="1700" dirty="0"/>
              <a:t>: funkce peněz, vlastnosti, původ a historie (příp. pohled na peníze očima ekonomických škol), dnešní formy peněz, ochranné prvky </a:t>
            </a:r>
            <a:r>
              <a:rPr lang="cs-CZ" sz="1700" dirty="0" smtClean="0"/>
              <a:t>bankovek, </a:t>
            </a:r>
            <a:r>
              <a:rPr lang="cs-CZ" sz="1700" dirty="0" err="1" smtClean="0"/>
              <a:t>kryptoměny</a:t>
            </a:r>
            <a:r>
              <a:rPr lang="cs-CZ" sz="1700" dirty="0" smtClean="0"/>
              <a:t>, trestné činy v souvislosti s penězi</a:t>
            </a:r>
            <a:endParaRPr lang="cs-CZ" sz="1700" dirty="0"/>
          </a:p>
          <a:p>
            <a:pPr marL="0" indent="0">
              <a:buNone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sz="1500" dirty="0"/>
              <a:t>DVOŘÁKOVÁ, Zuzana a Luboš SMRČKA. Finanční vzdělávání pro střední školy: se sbírkou řešených příkladů na CD. V Praze: C.H. Beck, 2011. Beckovy ekonomické učebnice. ISBN 978-80-7400-008-9.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500" dirty="0"/>
              <a:t>NOVÁKOVÁ, Vladimíra a Věroslav SOBOTKA. Slabikář finanční gramotnosti: učebnice základních 7 modulů finanční gramotnosti. 2., </a:t>
            </a:r>
            <a:r>
              <a:rPr lang="cs-CZ" sz="1500" dirty="0" err="1"/>
              <a:t>aktualiz</a:t>
            </a:r>
            <a:r>
              <a:rPr lang="cs-CZ" sz="1500" dirty="0"/>
              <a:t>. vyd. Praha: COFET, 2011. ISBN 978-80-904396-1-0.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500" dirty="0"/>
              <a:t>SYROVÝ, Petr a Martin NOVOTNÝ. </a:t>
            </a:r>
            <a:r>
              <a:rPr lang="cs-CZ" sz="1500" i="1" dirty="0"/>
              <a:t>Osobní a rodinné finance</a:t>
            </a:r>
            <a:r>
              <a:rPr lang="cs-CZ" sz="1500" dirty="0"/>
              <a:t>. Praha: </a:t>
            </a:r>
            <a:r>
              <a:rPr lang="cs-CZ" sz="1500" dirty="0" err="1"/>
              <a:t>Grada</a:t>
            </a:r>
            <a:r>
              <a:rPr lang="cs-CZ" sz="1500" dirty="0"/>
              <a:t>, 2003. Osobní a rodinné finance. ISBN 80-247-0478-1.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500" dirty="0"/>
              <a:t>Zákon č. 284/2009 Sb., o platebním styku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500" dirty="0">
                <a:hlinkClick r:id="rId2"/>
              </a:rPr>
              <a:t>https://www.cnb.cz/cs/platidla/</a:t>
            </a:r>
            <a:endParaRPr lang="pl-PL" sz="1500" dirty="0"/>
          </a:p>
          <a:p>
            <a:pPr marL="0" indent="0">
              <a:buNone/>
            </a:pPr>
            <a:endParaRPr lang="pl-PL" sz="1500" dirty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728166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838200"/>
            <a:ext cx="8596668" cy="1055914"/>
          </a:xfrm>
        </p:spPr>
        <p:txBody>
          <a:bodyPr>
            <a:normAutofit fontScale="90000"/>
          </a:bodyPr>
          <a:lstStyle/>
          <a:p>
            <a:r>
              <a:rPr lang="cs-CZ" dirty="0"/>
              <a:t>8</a:t>
            </a:r>
            <a:r>
              <a:rPr lang="cs-CZ" dirty="0" smtClean="0"/>
              <a:t>) </a:t>
            </a:r>
            <a:r>
              <a:rPr lang="cs-CZ" dirty="0"/>
              <a:t>Platební karty – debetní, kreditní, SIPO,</a:t>
            </a:r>
            <a:br>
              <a:rPr lang="cs-CZ" dirty="0"/>
            </a:br>
            <a:r>
              <a:rPr lang="cs-CZ" dirty="0"/>
              <a:t>    kontokorent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894113"/>
            <a:ext cx="8596668" cy="414724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1700" dirty="0" smtClean="0"/>
              <a:t>pojmy</a:t>
            </a:r>
            <a:r>
              <a:rPr lang="cs-CZ" sz="1700" dirty="0"/>
              <a:t>: platební karta, debetní karta, kreditní karta, funkce a účel, ochranné prvky, bezpečnost, SIPO – Soustředěné inkaso plateb obyvatelstva, kontokorent, resp. kontokorentní </a:t>
            </a:r>
            <a:r>
              <a:rPr lang="cs-CZ" sz="1700" dirty="0" smtClean="0"/>
              <a:t>úvěr, služba </a:t>
            </a:r>
            <a:r>
              <a:rPr lang="cs-CZ" sz="1700" dirty="0" err="1" smtClean="0"/>
              <a:t>cashback</a:t>
            </a:r>
            <a:r>
              <a:rPr lang="cs-CZ" sz="1700" dirty="0" smtClean="0"/>
              <a:t>, internetové platební brány, trestné činy v souvislosti s platebními kartami</a:t>
            </a:r>
            <a:endParaRPr lang="cs-CZ" sz="1700" dirty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sz="1500" dirty="0"/>
              <a:t>NOVÁKOVÁ, Vladimíra a Věroslav SOBOTKA. Slabikář finanční gramotnosti: učebnice základních 7 modulů finanční gramotnosti. 2., </a:t>
            </a:r>
            <a:r>
              <a:rPr lang="cs-CZ" sz="1500" dirty="0" err="1"/>
              <a:t>aktualiz</a:t>
            </a:r>
            <a:r>
              <a:rPr lang="cs-CZ" sz="1500" dirty="0"/>
              <a:t>. vyd. Praha: COFET, 2011. ISBN 978-80-904396-1-0.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500" dirty="0"/>
              <a:t>SMRČKA, Luboš. Osobní a rodinné finance: (svět rodinných financí - jak spořit a rozmnožovat majetek). 1. vyd. Praha: Professional </a:t>
            </a:r>
            <a:r>
              <a:rPr lang="cs-CZ" sz="1500" dirty="0" err="1"/>
              <a:t>Publishing</a:t>
            </a:r>
            <a:r>
              <a:rPr lang="cs-CZ" sz="1500" dirty="0"/>
              <a:t>, 2007. 257 s. ISBN 9788086946412.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500" dirty="0">
                <a:hlinkClick r:id="rId2"/>
              </a:rPr>
              <a:t>https://www.ceskaposta.cz/sluzby/platebni-a-financni-sluzby-cr/sipo</a:t>
            </a:r>
            <a:endParaRPr lang="cs-CZ" sz="1500" dirty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 marL="4572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093323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838200"/>
            <a:ext cx="8596668" cy="711200"/>
          </a:xfrm>
        </p:spPr>
        <p:txBody>
          <a:bodyPr>
            <a:normAutofit/>
          </a:bodyPr>
          <a:lstStyle/>
          <a:p>
            <a:r>
              <a:rPr lang="cs-CZ" sz="3200" dirty="0"/>
              <a:t>9</a:t>
            </a:r>
            <a:r>
              <a:rPr lang="cs-CZ" sz="3200" dirty="0" smtClean="0"/>
              <a:t>) </a:t>
            </a:r>
            <a:r>
              <a:rPr lang="cs-CZ" sz="3200" dirty="0"/>
              <a:t>Spoření, </a:t>
            </a:r>
            <a:r>
              <a:rPr lang="cs-CZ" sz="3200" dirty="0" smtClean="0"/>
              <a:t>investování 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790701"/>
            <a:ext cx="8596668" cy="4250662"/>
          </a:xfrm>
        </p:spPr>
        <p:txBody>
          <a:bodyPr>
            <a:normAutofit fontScale="700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2400" dirty="0" smtClean="0"/>
              <a:t>pojmy</a:t>
            </a:r>
            <a:r>
              <a:rPr lang="cs-CZ" sz="2400" dirty="0"/>
              <a:t>: úspory, </a:t>
            </a:r>
            <a:r>
              <a:rPr lang="cs-CZ" sz="2400" dirty="0" smtClean="0"/>
              <a:t>formy spoření</a:t>
            </a:r>
            <a:r>
              <a:rPr lang="cs-CZ" sz="2400" dirty="0"/>
              <a:t>, </a:t>
            </a:r>
            <a:r>
              <a:rPr lang="cs-CZ" sz="2400" dirty="0" err="1" smtClean="0"/>
              <a:t>krátké-střední-dlouhé</a:t>
            </a:r>
            <a:r>
              <a:rPr lang="cs-CZ" sz="2400" dirty="0" smtClean="0"/>
              <a:t> peníze, investování </a:t>
            </a:r>
            <a:r>
              <a:rPr lang="cs-CZ" sz="2400" dirty="0"/>
              <a:t>(nemovitosti, kovy, umělecké předměty), rizika – </a:t>
            </a:r>
            <a:r>
              <a:rPr lang="cs-CZ" sz="2400" dirty="0" smtClean="0"/>
              <a:t>diverzifikace</a:t>
            </a:r>
            <a:endParaRPr lang="cs-CZ" sz="2400" dirty="0"/>
          </a:p>
          <a:p>
            <a:pPr marL="0" indent="0">
              <a:buNone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sz="2000" dirty="0"/>
              <a:t>DVOŘÁKOVÁ, Zuzana a Luboš SMRČKA. Finanční vzdělávání pro střední školy: se sbírkou řešených příkladů na CD. V Praze: C.H. Beck, 2011. Beckovy ekonomické učebnice. ISBN 978-80-7400-008-9.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dirty="0"/>
              <a:t>NOVÁKOVÁ, Vladimíra a Věroslav SOBOTKA. Slabikář finanční gramotnosti: učebnice základních 7 modulů finanční gramotnosti. 2., </a:t>
            </a:r>
            <a:r>
              <a:rPr lang="cs-CZ" sz="2000" dirty="0" err="1"/>
              <a:t>aktualiz</a:t>
            </a:r>
            <a:r>
              <a:rPr lang="cs-CZ" sz="2000" dirty="0"/>
              <a:t>. vyd. Praha: COFET, 2011. ISBN 978-80-904396-1-0.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dirty="0"/>
              <a:t>MAREK, Petr. </a:t>
            </a:r>
            <a:r>
              <a:rPr lang="cs-CZ" sz="2000" i="1" dirty="0"/>
              <a:t>Studijní průvodce financemi podniku</a:t>
            </a:r>
            <a:r>
              <a:rPr lang="cs-CZ" sz="2000" dirty="0"/>
              <a:t>. 2., </a:t>
            </a:r>
            <a:r>
              <a:rPr lang="cs-CZ" sz="2000" dirty="0" err="1"/>
              <a:t>aktualiz</a:t>
            </a:r>
            <a:r>
              <a:rPr lang="cs-CZ" sz="2000" dirty="0"/>
              <a:t>. vyd. Praha: </a:t>
            </a:r>
            <a:r>
              <a:rPr lang="cs-CZ" sz="2000" dirty="0" err="1"/>
              <a:t>Ekopress</a:t>
            </a:r>
            <a:r>
              <a:rPr lang="cs-CZ" sz="2000" dirty="0"/>
              <a:t>, 2009. ISBN 978-80-86929-49-1.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dirty="0"/>
              <a:t>SMRČKA, Luboš. Osobní a rodinné finance: (svět rodinných financí - jak spořit a rozmnožovat majetek). 1. vyd. Praha: Professional </a:t>
            </a:r>
            <a:r>
              <a:rPr lang="cs-CZ" sz="2000" dirty="0" err="1"/>
              <a:t>Publishing</a:t>
            </a:r>
            <a:r>
              <a:rPr lang="cs-CZ" sz="2000" dirty="0"/>
              <a:t>, 2007. 257 s. ISBN 9788086946412.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dirty="0"/>
              <a:t>SYROVÝ, Petr a Tomáš TYL. </a:t>
            </a:r>
            <a:r>
              <a:rPr lang="cs-CZ" sz="2000" i="1" dirty="0"/>
              <a:t>Osobní finance: řízení financí pro každého</a:t>
            </a:r>
            <a:r>
              <a:rPr lang="cs-CZ" sz="2000" dirty="0"/>
              <a:t>. 2. </a:t>
            </a:r>
            <a:r>
              <a:rPr lang="cs-CZ" sz="2000" dirty="0" err="1"/>
              <a:t>aktualiz</a:t>
            </a:r>
            <a:r>
              <a:rPr lang="cs-CZ" sz="2000" dirty="0"/>
              <a:t>. vyd. Praha: </a:t>
            </a:r>
            <a:r>
              <a:rPr lang="cs-CZ" sz="2000" dirty="0" err="1"/>
              <a:t>Grada</a:t>
            </a:r>
            <a:r>
              <a:rPr lang="cs-CZ" sz="2000" dirty="0"/>
              <a:t> </a:t>
            </a:r>
            <a:r>
              <a:rPr lang="cs-CZ" sz="2000" dirty="0" err="1"/>
              <a:t>Publishing</a:t>
            </a:r>
            <a:r>
              <a:rPr lang="cs-CZ" sz="2000" dirty="0"/>
              <a:t>, 2014. Osobní a rodinné finance. ISBN 978-80-247-4832-0.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dirty="0"/>
              <a:t>SYROVÝ, Petr a Martin NOVOTNÝ. </a:t>
            </a:r>
            <a:r>
              <a:rPr lang="cs-CZ" sz="2000" i="1" dirty="0"/>
              <a:t>Osobní a rodinné finance</a:t>
            </a:r>
            <a:r>
              <a:rPr lang="cs-CZ" sz="2000" dirty="0"/>
              <a:t>. Praha: </a:t>
            </a:r>
            <a:r>
              <a:rPr lang="cs-CZ" sz="2000" dirty="0" err="1"/>
              <a:t>Grada</a:t>
            </a:r>
            <a:r>
              <a:rPr lang="cs-CZ" sz="2000" dirty="0"/>
              <a:t>, 2003. Osobní a rodinné finance. ISBN 80-247-0478-1.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 marL="4572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43677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838200"/>
            <a:ext cx="8596668" cy="711200"/>
          </a:xfrm>
        </p:spPr>
        <p:txBody>
          <a:bodyPr>
            <a:normAutofit/>
          </a:bodyPr>
          <a:lstStyle/>
          <a:p>
            <a:pPr lvl="0"/>
            <a:r>
              <a:rPr lang="cs-CZ" sz="3200" dirty="0" smtClean="0"/>
              <a:t>10) </a:t>
            </a:r>
            <a:r>
              <a:rPr lang="cs-CZ" sz="3200" dirty="0"/>
              <a:t>Běžný účet, spořící účet, vklady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790701"/>
            <a:ext cx="8596668" cy="425066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1700" dirty="0" smtClean="0"/>
              <a:t>pojmy</a:t>
            </a:r>
            <a:r>
              <a:rPr lang="cs-CZ" sz="1700" dirty="0"/>
              <a:t>: bankovní účet, osobní účet, podnikatelský účet, vklad a výběr, příkaz k úhradě, příkaz k inkasu, dělení účtů – běžný účet, spořící účet, termínovaný vklad, úvěrový </a:t>
            </a:r>
            <a:r>
              <a:rPr lang="cs-CZ" sz="1700" dirty="0" smtClean="0"/>
              <a:t>účet, alternativní způsoby placení (</a:t>
            </a:r>
            <a:r>
              <a:rPr lang="cs-CZ" sz="1700" dirty="0" err="1" smtClean="0"/>
              <a:t>PayPal</a:t>
            </a:r>
            <a:r>
              <a:rPr lang="cs-CZ" sz="1700" dirty="0" smtClean="0"/>
              <a:t>, </a:t>
            </a:r>
            <a:r>
              <a:rPr lang="cs-CZ" sz="1700" dirty="0" err="1" smtClean="0"/>
              <a:t>GooglePay</a:t>
            </a:r>
            <a:r>
              <a:rPr lang="cs-CZ" sz="1700" dirty="0" smtClean="0"/>
              <a:t>, …)</a:t>
            </a:r>
            <a:endParaRPr lang="cs-CZ" sz="1700" dirty="0"/>
          </a:p>
          <a:p>
            <a:pPr marL="0" indent="0">
              <a:buNone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sz="1500" dirty="0"/>
              <a:t>NOVÁKOVÁ, Vladimíra a Věroslav SOBOTKA. Slabikář finanční gramotnosti: učebnice základních 7 modulů finanční gramotnosti. 2., </a:t>
            </a:r>
            <a:r>
              <a:rPr lang="cs-CZ" sz="1500" dirty="0" err="1"/>
              <a:t>aktualiz</a:t>
            </a:r>
            <a:r>
              <a:rPr lang="cs-CZ" sz="1500" dirty="0"/>
              <a:t>. vyd. Praha: COFET, 2011. ISBN 978-80-904396-1-0.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500" dirty="0"/>
              <a:t>SMRČKA, Luboš. Osobní a rodinné finance: (svět rodinných financí - jak spořit a rozmnožovat majetek). 1. vyd. Praha: Professional </a:t>
            </a:r>
            <a:r>
              <a:rPr lang="cs-CZ" sz="1500" dirty="0" err="1"/>
              <a:t>Publishing</a:t>
            </a:r>
            <a:r>
              <a:rPr lang="cs-CZ" sz="1500" dirty="0"/>
              <a:t>, 2007. 257 s. ISBN 9788086946412.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500" dirty="0"/>
              <a:t>SYROVÝ, Petr a Martin NOVOTNÝ. </a:t>
            </a:r>
            <a:r>
              <a:rPr lang="cs-CZ" sz="1500" i="1" dirty="0"/>
              <a:t>Osobní a rodinné finance</a:t>
            </a:r>
            <a:r>
              <a:rPr lang="cs-CZ" sz="1500" dirty="0"/>
              <a:t>. Praha: </a:t>
            </a:r>
            <a:r>
              <a:rPr lang="cs-CZ" sz="1500" dirty="0" err="1"/>
              <a:t>Grada</a:t>
            </a:r>
            <a:r>
              <a:rPr lang="cs-CZ" sz="1500" dirty="0"/>
              <a:t>, 2003. Osobní a rodinné finance. ISBN 80-247-0478-1.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500" dirty="0"/>
              <a:t>Zákon č. 284/2009 Sb., o platebním styku</a:t>
            </a:r>
          </a:p>
          <a:p>
            <a:pPr marL="0" indent="0">
              <a:buNone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 marL="4572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166478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838200"/>
            <a:ext cx="8596668" cy="711200"/>
          </a:xfrm>
        </p:spPr>
        <p:txBody>
          <a:bodyPr>
            <a:normAutofit/>
          </a:bodyPr>
          <a:lstStyle/>
          <a:p>
            <a:r>
              <a:rPr lang="cs-CZ" sz="3200" dirty="0" smtClean="0"/>
              <a:t>11) </a:t>
            </a:r>
            <a:r>
              <a:rPr lang="cs-CZ" sz="3200" dirty="0"/>
              <a:t>Úvěry (formy) a leasing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790701"/>
            <a:ext cx="8596668" cy="4250662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2200" dirty="0" smtClean="0"/>
              <a:t>pojmy</a:t>
            </a:r>
            <a:r>
              <a:rPr lang="cs-CZ" sz="2200" dirty="0"/>
              <a:t>: </a:t>
            </a:r>
            <a:r>
              <a:rPr lang="cs-CZ" sz="2200" dirty="0" smtClean="0"/>
              <a:t>dluh, půjčka</a:t>
            </a:r>
            <a:r>
              <a:rPr lang="cs-CZ" sz="2200" dirty="0"/>
              <a:t>, úvěr, bankovní instituce, nebankovní instituce, druhy úvěrů – kontokorentní, hypoteční, spotřebitelský, alternativní formy financování – leasing, úvěr vs. </a:t>
            </a:r>
            <a:r>
              <a:rPr lang="cs-CZ" sz="2200" dirty="0" smtClean="0"/>
              <a:t>Leasing, RPSN, výpočet výše úroků</a:t>
            </a:r>
            <a:endParaRPr lang="cs-CZ" sz="2200" dirty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NOVÁKOVÁ, Vladimíra a Věroslav SOBOTKA. Slabikář finanční gramotnosti: učebnice základních 7 modulů finanční gramotnosti. 2., </a:t>
            </a:r>
            <a:r>
              <a:rPr lang="cs-CZ" dirty="0" err="1"/>
              <a:t>aktualiz</a:t>
            </a:r>
            <a:r>
              <a:rPr lang="cs-CZ" dirty="0"/>
              <a:t>. vyd. Praha: COFET, 2011. ISBN 978-80-904396-1-0.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MAREK, Petr. </a:t>
            </a:r>
            <a:r>
              <a:rPr lang="cs-CZ" i="1" dirty="0"/>
              <a:t>Studijní průvodce financemi podniku</a:t>
            </a:r>
            <a:r>
              <a:rPr lang="cs-CZ" dirty="0"/>
              <a:t>. 2., </a:t>
            </a:r>
            <a:r>
              <a:rPr lang="cs-CZ" dirty="0" err="1"/>
              <a:t>aktualiz</a:t>
            </a:r>
            <a:r>
              <a:rPr lang="cs-CZ" dirty="0"/>
              <a:t>. vyd. Praha: </a:t>
            </a:r>
            <a:r>
              <a:rPr lang="cs-CZ" dirty="0" err="1"/>
              <a:t>Ekopress</a:t>
            </a:r>
            <a:r>
              <a:rPr lang="cs-CZ" dirty="0"/>
              <a:t>, 2009. ISBN 978-80-86929-49-1.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SMRČKA, Luboš. Osobní a rodinné finance: (svět rodinných financí - jak spořit a rozmnožovat majetek). 1. vyd. Praha: Professional </a:t>
            </a:r>
            <a:r>
              <a:rPr lang="cs-CZ" dirty="0" err="1"/>
              <a:t>Publishing</a:t>
            </a:r>
            <a:r>
              <a:rPr lang="cs-CZ" dirty="0"/>
              <a:t>, 2007. 257 s. ISBN 9788086946412.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SYROVÝ, Petr a Tomáš TYL. </a:t>
            </a:r>
            <a:r>
              <a:rPr lang="cs-CZ" i="1" dirty="0"/>
              <a:t>Osobní finance: řízení financí pro každého</a:t>
            </a:r>
            <a:r>
              <a:rPr lang="cs-CZ" dirty="0"/>
              <a:t>. 2. </a:t>
            </a:r>
            <a:r>
              <a:rPr lang="cs-CZ" dirty="0" err="1"/>
              <a:t>aktualiz</a:t>
            </a:r>
            <a:r>
              <a:rPr lang="cs-CZ" dirty="0"/>
              <a:t>. vyd. Praha: </a:t>
            </a:r>
            <a:r>
              <a:rPr lang="cs-CZ" dirty="0" err="1"/>
              <a:t>Grada</a:t>
            </a:r>
            <a:r>
              <a:rPr lang="cs-CZ" dirty="0"/>
              <a:t> </a:t>
            </a:r>
            <a:r>
              <a:rPr lang="cs-CZ" dirty="0" err="1"/>
              <a:t>Publishing</a:t>
            </a:r>
            <a:r>
              <a:rPr lang="cs-CZ" dirty="0"/>
              <a:t>, 2014. Osobní a rodinné finance. ISBN 978-80-247-4832-0.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SYROVÝ, Petr a Martin NOVOTNÝ. </a:t>
            </a:r>
            <a:r>
              <a:rPr lang="cs-CZ" i="1" dirty="0"/>
              <a:t>Osobní a rodinné finance</a:t>
            </a:r>
            <a:r>
              <a:rPr lang="cs-CZ" dirty="0"/>
              <a:t>. Praha: </a:t>
            </a:r>
            <a:r>
              <a:rPr lang="cs-CZ" dirty="0" err="1"/>
              <a:t>Grada</a:t>
            </a:r>
            <a:r>
              <a:rPr lang="cs-CZ" dirty="0"/>
              <a:t>, 2003. Osobní a rodinné finance. ISBN 80-247-0478-1.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Zákon č. </a:t>
            </a:r>
            <a:r>
              <a:rPr lang="cs-CZ" dirty="0" smtClean="0"/>
              <a:t>257/2016 </a:t>
            </a:r>
            <a:r>
              <a:rPr lang="cs-CZ" dirty="0"/>
              <a:t>Sb., o spotřebitelském úvěru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 marL="4572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160093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838200"/>
            <a:ext cx="8596668" cy="711200"/>
          </a:xfrm>
        </p:spPr>
        <p:txBody>
          <a:bodyPr>
            <a:normAutofit/>
          </a:bodyPr>
          <a:lstStyle/>
          <a:p>
            <a:r>
              <a:rPr lang="cs-CZ" sz="3200" dirty="0" smtClean="0"/>
              <a:t>12) </a:t>
            </a:r>
            <a:r>
              <a:rPr lang="cs-CZ" sz="3200" dirty="0"/>
              <a:t>Stavební </a:t>
            </a:r>
            <a:r>
              <a:rPr lang="cs-CZ" sz="3200" dirty="0" smtClean="0"/>
              <a:t>spoření, penzijní spoření 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790701"/>
            <a:ext cx="8596668" cy="4250662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pojmy</a:t>
            </a:r>
            <a:r>
              <a:rPr lang="cs-CZ" dirty="0"/>
              <a:t>: stavební spoření, spoření na bytovou otázku, úvěr ze stavebního spoření, státní podpora, </a:t>
            </a:r>
            <a:r>
              <a:rPr lang="cs-CZ" dirty="0" smtClean="0"/>
              <a:t>výhody </a:t>
            </a:r>
            <a:r>
              <a:rPr lang="cs-CZ" dirty="0"/>
              <a:t>a nevýhody stavebního </a:t>
            </a:r>
            <a:r>
              <a:rPr lang="cs-CZ" dirty="0" smtClean="0"/>
              <a:t>spoření, penzijní spoření, daňové odečty penzijního spoření </a:t>
            </a: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sz="1600" dirty="0"/>
              <a:t>DVOŘÁKOVÁ, Zuzana a Luboš SMRČKA. Finanční vzdělávání pro střední školy: se sbírkou řešených příkladů na CD. V Praze: C.H. Beck, 2011. Beckovy ekonomické učebnice. ISBN 978-80-7400-008-9.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600" dirty="0"/>
              <a:t>NOVÁKOVÁ, Vladimíra a Věroslav SOBOTKA. Slabikář finanční gramotnosti: učebnice základních 7 modulů finanční gramotnosti. 2., </a:t>
            </a:r>
            <a:r>
              <a:rPr lang="cs-CZ" sz="1600" dirty="0" err="1"/>
              <a:t>aktualiz</a:t>
            </a:r>
            <a:r>
              <a:rPr lang="cs-CZ" sz="1600" dirty="0"/>
              <a:t>. vyd. Praha: COFET, 2011. ISBN 978-80-904396-1-0.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600" dirty="0"/>
              <a:t>SMRČKA, Luboš. Osobní a rodinné finance: (svět rodinných financí - jak spořit a rozmnožovat majetek). 1. vyd. Praha: Professional </a:t>
            </a:r>
            <a:r>
              <a:rPr lang="cs-CZ" sz="1600" dirty="0" err="1"/>
              <a:t>Publishing</a:t>
            </a:r>
            <a:r>
              <a:rPr lang="cs-CZ" sz="1600" dirty="0"/>
              <a:t>, 2007. 257 s. ISBN 9788086946412.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600" dirty="0"/>
              <a:t>SYROVÝ, Petr a Martin NOVOTNÝ. </a:t>
            </a:r>
            <a:r>
              <a:rPr lang="cs-CZ" sz="1600" i="1" dirty="0"/>
              <a:t>Osobní a rodinné finance</a:t>
            </a:r>
            <a:r>
              <a:rPr lang="cs-CZ" sz="1600" dirty="0"/>
              <a:t>. Praha: </a:t>
            </a:r>
            <a:r>
              <a:rPr lang="cs-CZ" sz="1600" dirty="0" err="1"/>
              <a:t>Grada</a:t>
            </a:r>
            <a:r>
              <a:rPr lang="cs-CZ" sz="1600" dirty="0"/>
              <a:t>, 2003. Osobní a rodinné finance. ISBN 80-247-0478-1.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endParaRPr lang="cs-CZ" b="1" dirty="0"/>
          </a:p>
          <a:p>
            <a:pPr marL="4572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086825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838199"/>
            <a:ext cx="8596668" cy="1068977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13) </a:t>
            </a:r>
            <a:r>
              <a:rPr lang="cs-CZ" dirty="0"/>
              <a:t>Akcie, dluhopisy, podílové fondy </a:t>
            </a:r>
            <a:br>
              <a:rPr lang="cs-CZ" dirty="0"/>
            </a:br>
            <a:r>
              <a:rPr lang="cs-CZ" dirty="0"/>
              <a:t>     (výnos, riziko, likvidita)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2037805"/>
            <a:ext cx="8596668" cy="4003557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cs-CZ" sz="2500" b="1" dirty="0" smtClean="0"/>
              <a:t>pojmy</a:t>
            </a:r>
            <a:r>
              <a:rPr lang="cs-CZ" sz="2500" b="1" dirty="0"/>
              <a:t>: cenný papír, akcie a jejich formy, dluhopisy a jejich dělení, podílový fond – koš aktiv, investiční společnost, podílový list, investorské riziko (max. výnos, min. riziko, okamžitá likvidita)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DVOŘÁKOVÁ, Zuzana a Luboš SMRČKA. Finanční vzdělávání pro střední školy: se sbírkou řešených příkladů na CD. V Praze: C.H. Beck, 2011. Beckovy ekonomické učebnice. ISBN 978-80-7400-008-9.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MAREK, Petr. </a:t>
            </a:r>
            <a:r>
              <a:rPr lang="cs-CZ" i="1" dirty="0"/>
              <a:t>Studijní průvodce financemi podniku</a:t>
            </a:r>
            <a:r>
              <a:rPr lang="cs-CZ" dirty="0"/>
              <a:t>. 2., </a:t>
            </a:r>
            <a:r>
              <a:rPr lang="cs-CZ" dirty="0" err="1"/>
              <a:t>aktualiz</a:t>
            </a:r>
            <a:r>
              <a:rPr lang="cs-CZ" dirty="0"/>
              <a:t>. vyd. Praha: </a:t>
            </a:r>
            <a:r>
              <a:rPr lang="cs-CZ" dirty="0" err="1"/>
              <a:t>Ekopress</a:t>
            </a:r>
            <a:r>
              <a:rPr lang="cs-CZ" dirty="0"/>
              <a:t>, 2009. ISBN 978-80-86929-49-1.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NOVÁKOVÁ, Vladimíra a Věroslav SOBOTKA. Slabikář finanční gramotnosti: učebnice základních 7 modulů finanční gramotnosti. 2., </a:t>
            </a:r>
            <a:r>
              <a:rPr lang="cs-CZ" dirty="0" err="1"/>
              <a:t>aktualiz</a:t>
            </a:r>
            <a:r>
              <a:rPr lang="cs-CZ" dirty="0"/>
              <a:t>. vyd. Praha: COFET, 2011. ISBN 978-80-904396-1-0.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FILIP, Miloš. </a:t>
            </a:r>
            <a:r>
              <a:rPr lang="cs-CZ" i="1" dirty="0"/>
              <a:t>Osobní a rodinné bohatství: jak chytře investovat</a:t>
            </a:r>
            <a:r>
              <a:rPr lang="cs-CZ" dirty="0"/>
              <a:t>. Praha: C.H. Beck, 2006. Beckova edice ABC. ISBN 80-7179-523-2.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SMRČKA, Luboš. Osobní a rodinné finance: (svět rodinných financí - jak spořit a rozmnožovat majetek). 1. vyd. Praha: Professional </a:t>
            </a:r>
            <a:r>
              <a:rPr lang="cs-CZ" dirty="0" err="1"/>
              <a:t>Publishing</a:t>
            </a:r>
            <a:r>
              <a:rPr lang="cs-CZ" dirty="0"/>
              <a:t>, 2007. 257 s. ISBN 9788086946412.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SYROVÝ, Petr a Tomáš TYL. </a:t>
            </a:r>
            <a:r>
              <a:rPr lang="cs-CZ" i="1" dirty="0"/>
              <a:t>Osobní finance: řízení financí pro každého</a:t>
            </a:r>
            <a:r>
              <a:rPr lang="cs-CZ" dirty="0"/>
              <a:t>. 2. </a:t>
            </a:r>
            <a:r>
              <a:rPr lang="cs-CZ" dirty="0" err="1"/>
              <a:t>aktualiz</a:t>
            </a:r>
            <a:r>
              <a:rPr lang="cs-CZ" dirty="0"/>
              <a:t>. vyd. Praha: </a:t>
            </a:r>
            <a:r>
              <a:rPr lang="cs-CZ" dirty="0" err="1"/>
              <a:t>Grada</a:t>
            </a:r>
            <a:r>
              <a:rPr lang="cs-CZ" dirty="0"/>
              <a:t> </a:t>
            </a:r>
            <a:r>
              <a:rPr lang="cs-CZ" dirty="0" err="1"/>
              <a:t>Publishing</a:t>
            </a:r>
            <a:r>
              <a:rPr lang="cs-CZ" dirty="0"/>
              <a:t>, 2014. Osobní a rodinné finance. ISBN 978-80-247-4832-0.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SYROVÝ, Petr a Martin NOVOTNÝ. </a:t>
            </a:r>
            <a:r>
              <a:rPr lang="cs-CZ" i="1" dirty="0"/>
              <a:t>Osobní a rodinné finance</a:t>
            </a:r>
            <a:r>
              <a:rPr lang="cs-CZ" dirty="0"/>
              <a:t>. Praha: </a:t>
            </a:r>
            <a:r>
              <a:rPr lang="cs-CZ" dirty="0" err="1"/>
              <a:t>Grada</a:t>
            </a:r>
            <a:r>
              <a:rPr lang="cs-CZ" dirty="0"/>
              <a:t>, 2003. Osobní a rodinné finance. ISBN 80-247-0478-1.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900" dirty="0"/>
              <a:t>Zákon č. 89/2012 Sb., občanský zákoník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 marL="4572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07745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838199"/>
            <a:ext cx="8596668" cy="1068977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14) </a:t>
            </a:r>
            <a:r>
              <a:rPr lang="cs-CZ" dirty="0"/>
              <a:t>Pojištění (historie a formy), pojištění</a:t>
            </a:r>
            <a:br>
              <a:rPr lang="cs-CZ" dirty="0"/>
            </a:br>
            <a:r>
              <a:rPr lang="cs-CZ" dirty="0"/>
              <a:t>      životní, majetkové, odpovědnosti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998617"/>
            <a:ext cx="8596668" cy="4042745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cs-CZ" sz="2000" b="1" dirty="0" smtClean="0"/>
              <a:t>pojmy</a:t>
            </a:r>
            <a:r>
              <a:rPr lang="cs-CZ" sz="2000" b="1" dirty="0"/>
              <a:t>: pojištění, pojišťovna, pojistník, pojistitel, pojištěný, historie, typy pojištění (osob, majetku, zájmu), úrazové pojištění, důchodové pojištění, nemocenské pojištění, havarijní pojištění, živelní pojištění, pojištění odpovědnosti za škodu, povinné ručení</a:t>
            </a:r>
          </a:p>
          <a:p>
            <a:pPr marL="0" indent="0">
              <a:buNone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sz="1600" dirty="0"/>
              <a:t>DVOŘÁKOVÁ, Zuzana a Luboš SMRČKA. Finanční vzdělávání pro střední školy: se sbírkou řešených příkladů na CD. V Praze: C.H. Beck, 2011. Beckovy ekonomické učebnice. ISBN 978-80-7400-008-9.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600" dirty="0"/>
              <a:t>NOVÁKOVÁ, Vladimíra a Věroslav SOBOTKA. Slabikář finanční gramotnosti: učebnice základních 7 modulů finanční gramotnosti. 2., </a:t>
            </a:r>
            <a:r>
              <a:rPr lang="cs-CZ" sz="1600" dirty="0" err="1"/>
              <a:t>aktualiz</a:t>
            </a:r>
            <a:r>
              <a:rPr lang="cs-CZ" sz="1600" dirty="0"/>
              <a:t>. vyd. Praha: COFET, 2011. ISBN 978-80-904396-1-0.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600" dirty="0"/>
              <a:t>SMRČKA, Luboš. Osobní a rodinné finance: (svět rodinných financí - jak spořit a rozmnožovat majetek). 1. vyd. Praha: Professional </a:t>
            </a:r>
            <a:r>
              <a:rPr lang="cs-CZ" sz="1600" dirty="0" err="1"/>
              <a:t>Publishing</a:t>
            </a:r>
            <a:r>
              <a:rPr lang="cs-CZ" sz="1600" dirty="0"/>
              <a:t>, 2007. 257 s. ISBN 9788086946412.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600" dirty="0"/>
              <a:t>SYROVÝ, Petr a Tomáš TYL. </a:t>
            </a:r>
            <a:r>
              <a:rPr lang="cs-CZ" sz="1600" i="1" dirty="0"/>
              <a:t>Osobní finance: řízení financí pro každého</a:t>
            </a:r>
            <a:r>
              <a:rPr lang="cs-CZ" sz="1600" dirty="0"/>
              <a:t>. 2. </a:t>
            </a:r>
            <a:r>
              <a:rPr lang="cs-CZ" sz="1600" dirty="0" err="1"/>
              <a:t>aktualiz</a:t>
            </a:r>
            <a:r>
              <a:rPr lang="cs-CZ" sz="1600" dirty="0"/>
              <a:t>. vyd. Praha: </a:t>
            </a:r>
            <a:r>
              <a:rPr lang="cs-CZ" sz="1600" dirty="0" err="1"/>
              <a:t>Grada</a:t>
            </a:r>
            <a:r>
              <a:rPr lang="cs-CZ" sz="1600" dirty="0"/>
              <a:t> </a:t>
            </a:r>
            <a:r>
              <a:rPr lang="cs-CZ" sz="1600" dirty="0" err="1"/>
              <a:t>Publishing</a:t>
            </a:r>
            <a:r>
              <a:rPr lang="cs-CZ" sz="1600" dirty="0"/>
              <a:t>, 2014. Osobní a rodinné finance. ISBN 978-80-247-4832-0.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600" dirty="0"/>
              <a:t>SYROVÝ, Petr a Martin NOVOTNÝ. </a:t>
            </a:r>
            <a:r>
              <a:rPr lang="cs-CZ" sz="1600" i="1" dirty="0"/>
              <a:t>Osobní a rodinné finance</a:t>
            </a:r>
            <a:r>
              <a:rPr lang="cs-CZ" sz="1600" dirty="0"/>
              <a:t>. Praha: </a:t>
            </a:r>
            <a:r>
              <a:rPr lang="cs-CZ" sz="1600" dirty="0" err="1"/>
              <a:t>Grada</a:t>
            </a:r>
            <a:r>
              <a:rPr lang="cs-CZ" sz="1600" dirty="0"/>
              <a:t>, 2003. Osobní a rodinné finance. ISBN 80-247-0478-1.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Zákon č. 277/2009 Sb., o pojišťovnictví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600" dirty="0"/>
              <a:t>Zákon č. 155/1995 Sb. o důchodovém pojištění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600" dirty="0">
                <a:hlinkClick r:id="rId2"/>
              </a:rPr>
              <a:t>http://www.financnisprava.cz/cs/dane-a-pojistne/pojistne</a:t>
            </a:r>
            <a:endParaRPr lang="cs-CZ" sz="1600" dirty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 marL="0" lv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76047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 dirty="0" smtClean="0"/>
              <a:t>15) </a:t>
            </a:r>
            <a:r>
              <a:rPr lang="cs-CZ" dirty="0"/>
              <a:t>Alternativní metody řešení (nejen) finančních sporů (ADR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cs-CZ" sz="2400" b="1" dirty="0"/>
              <a:t>pojmy: </a:t>
            </a:r>
            <a:r>
              <a:rPr lang="cs-CZ" sz="2400" b="1" dirty="0" smtClean="0"/>
              <a:t>rozhodčí řízení, mediace, </a:t>
            </a:r>
            <a:r>
              <a:rPr lang="cs-CZ" sz="2400" b="1" dirty="0" err="1" smtClean="0"/>
              <a:t>konciliace</a:t>
            </a:r>
            <a:r>
              <a:rPr lang="cs-CZ" sz="2400" b="1" dirty="0" smtClean="0"/>
              <a:t>, mediátor, řešení spotřebitelských sporů</a:t>
            </a:r>
            <a:endParaRPr lang="cs-CZ" sz="2400" b="1" dirty="0"/>
          </a:p>
          <a:p>
            <a:pPr marL="0" indent="0">
              <a:buNone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JANKŮ</a:t>
            </a:r>
            <a:r>
              <a:rPr lang="cs-CZ" dirty="0"/>
              <a:t>, Martin. </a:t>
            </a:r>
            <a:r>
              <a:rPr lang="cs-CZ" i="1" dirty="0"/>
              <a:t>Základy práva pro posluchače neprávnických fakult</a:t>
            </a:r>
            <a:r>
              <a:rPr lang="cs-CZ" dirty="0"/>
              <a:t>. 6., přepracované a doplněné vydání. Praha: C.H. Beck, 2016. Beckovy mezioborové učebnice. ISBN 978-80-7400-611-1</a:t>
            </a:r>
            <a:r>
              <a:rPr lang="cs-CZ" dirty="0" smtClean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HOLÁ, Lenka a Miluše HRNČIŘÍKOVÁ. </a:t>
            </a:r>
            <a:r>
              <a:rPr lang="cs-CZ" i="1" dirty="0"/>
              <a:t>Mimosoudní metody řešení sporů: vysokoškolská učebnice</a:t>
            </a:r>
            <a:r>
              <a:rPr lang="cs-CZ" dirty="0"/>
              <a:t>. Praha: </a:t>
            </a:r>
            <a:r>
              <a:rPr lang="cs-CZ" dirty="0" err="1"/>
              <a:t>Leges</a:t>
            </a:r>
            <a:r>
              <a:rPr lang="cs-CZ" dirty="0"/>
              <a:t>, 2017. Student. ISBN 978-80-7502-246-2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HOLÁ</a:t>
            </a:r>
            <a:r>
              <a:rPr lang="cs-CZ" dirty="0"/>
              <a:t>, Lenka, Naděžda ROZEHNALOVÁ a Martina URBANOVÁ. </a:t>
            </a:r>
            <a:r>
              <a:rPr lang="cs-CZ" i="1" dirty="0"/>
              <a:t>Mediace a možnosti využití v praxi</a:t>
            </a:r>
            <a:r>
              <a:rPr lang="cs-CZ" dirty="0"/>
              <a:t>. Praha: </a:t>
            </a:r>
            <a:r>
              <a:rPr lang="cs-CZ" dirty="0" err="1"/>
              <a:t>Grada</a:t>
            </a:r>
            <a:r>
              <a:rPr lang="cs-CZ" dirty="0"/>
              <a:t>, 2013. Psyché. ISBN 978-80-247-4109-3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Zákon č. 89/2012 Sb., občanský </a:t>
            </a:r>
            <a:r>
              <a:rPr lang="cs-CZ" dirty="0" smtClean="0"/>
              <a:t>zákoník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Zákon č. 216/1994 Sb</a:t>
            </a:r>
            <a:r>
              <a:rPr lang="cs-CZ" dirty="0" smtClean="0"/>
              <a:t>., </a:t>
            </a:r>
            <a:r>
              <a:rPr lang="cs-CZ" dirty="0"/>
              <a:t>o rozhodčím řízení a o výkonu rozhodčích nálezů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Zákon </a:t>
            </a:r>
            <a:r>
              <a:rPr lang="cs-CZ" dirty="0"/>
              <a:t>č. </a:t>
            </a:r>
            <a:r>
              <a:rPr lang="cs-CZ" dirty="0" smtClean="0"/>
              <a:t>202/2012 </a:t>
            </a:r>
            <a:r>
              <a:rPr lang="cs-CZ" dirty="0"/>
              <a:t>Sb., </a:t>
            </a:r>
            <a:r>
              <a:rPr lang="cs-CZ" dirty="0" smtClean="0"/>
              <a:t>o mediaci</a:t>
            </a: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>
                <a:hlinkClick r:id="rId2"/>
              </a:rPr>
              <a:t>http</a:t>
            </a:r>
            <a:r>
              <a:rPr lang="cs-CZ" dirty="0">
                <a:hlinkClick r:id="rId2"/>
              </a:rPr>
              <a:t>://www.amcr.cz/co-je-to-mediace</a:t>
            </a:r>
            <a:r>
              <a:rPr lang="cs-CZ" dirty="0" smtClean="0">
                <a:hlinkClick r:id="rId2"/>
              </a:rPr>
              <a:t>/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740771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838200"/>
            <a:ext cx="8596668" cy="711200"/>
          </a:xfrm>
        </p:spPr>
        <p:txBody>
          <a:bodyPr/>
          <a:lstStyle/>
          <a:p>
            <a:r>
              <a:rPr lang="cs-CZ" dirty="0"/>
              <a:t>Podmínky pro splnění předmětu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790701"/>
            <a:ext cx="8596668" cy="425066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aktivní účast na </a:t>
            </a:r>
            <a:r>
              <a:rPr lang="cs-CZ" dirty="0" smtClean="0"/>
              <a:t>semináři (max. 1 absence + </a:t>
            </a:r>
            <a:r>
              <a:rPr lang="cs-CZ" dirty="0" smtClean="0"/>
              <a:t>1 </a:t>
            </a:r>
            <a:r>
              <a:rPr lang="cs-CZ" dirty="0" smtClean="0"/>
              <a:t>absence </a:t>
            </a:r>
            <a:r>
              <a:rPr lang="cs-CZ" dirty="0" smtClean="0"/>
              <a:t>omluvená)</a:t>
            </a: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odevzdání písemné seminární práce </a:t>
            </a:r>
            <a:r>
              <a:rPr lang="cs-CZ" dirty="0" smtClean="0"/>
              <a:t>(3 strany) </a:t>
            </a:r>
            <a:r>
              <a:rPr lang="cs-CZ" dirty="0" smtClean="0"/>
              <a:t>+ </a:t>
            </a:r>
            <a:r>
              <a:rPr lang="cs-CZ" dirty="0"/>
              <a:t>její prezentace na </a:t>
            </a:r>
            <a:r>
              <a:rPr lang="cs-CZ" dirty="0" smtClean="0"/>
              <a:t>semináři</a:t>
            </a:r>
            <a:endParaRPr lang="cs-CZ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cs-CZ" b="1" dirty="0"/>
              <a:t>týden před prezentací </a:t>
            </a:r>
            <a:r>
              <a:rPr lang="cs-CZ" dirty="0"/>
              <a:t>(dle časového harmonogramu) uložit do odevzdávárny prezentaci v PowerPoint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seminární práce (a prezentace) bude obsahovat:</a:t>
            </a:r>
            <a:br>
              <a:rPr lang="cs-CZ" dirty="0"/>
            </a:br>
            <a:r>
              <a:rPr lang="cs-CZ" b="1" dirty="0"/>
              <a:t>část teoretickou </a:t>
            </a:r>
            <a:r>
              <a:rPr lang="cs-CZ" dirty="0"/>
              <a:t>(odborný výkladový text) a </a:t>
            </a:r>
            <a:br>
              <a:rPr lang="cs-CZ" dirty="0"/>
            </a:br>
            <a:r>
              <a:rPr lang="cs-CZ" b="1" dirty="0"/>
              <a:t>část praktickou </a:t>
            </a:r>
            <a:r>
              <a:rPr lang="cs-CZ" dirty="0"/>
              <a:t>(didaktické zprostředkování vymezené problematiky žákům ZŠ </a:t>
            </a:r>
            <a:br>
              <a:rPr lang="cs-CZ" dirty="0"/>
            </a:br>
            <a:r>
              <a:rPr lang="cs-CZ" dirty="0"/>
              <a:t>– struktura přípravy na vyučovací hodinu</a:t>
            </a:r>
            <a:r>
              <a:rPr lang="cs-CZ" dirty="0" smtClean="0"/>
              <a:t>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vytvoření podnikatelského záměru </a:t>
            </a:r>
            <a:r>
              <a:rPr lang="cs-CZ" dirty="0" smtClean="0"/>
              <a:t>a jeho </a:t>
            </a:r>
            <a:r>
              <a:rPr lang="cs-CZ" smtClean="0"/>
              <a:t>prezentace investorovi</a:t>
            </a:r>
            <a:endParaRPr lang="cs-CZ" dirty="0"/>
          </a:p>
          <a:p>
            <a:pPr lvl="1">
              <a:buFont typeface="Arial" panose="020B0604020202020204" pitchFamily="34" charset="0"/>
              <a:buChar char="•"/>
            </a:pPr>
            <a:endParaRPr lang="cs-CZ" dirty="0"/>
          </a:p>
          <a:p>
            <a:pPr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915322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838200"/>
            <a:ext cx="8596668" cy="711200"/>
          </a:xfrm>
        </p:spPr>
        <p:txBody>
          <a:bodyPr/>
          <a:lstStyle/>
          <a:p>
            <a:r>
              <a:rPr lang="cs-CZ" dirty="0"/>
              <a:t>Témata prezentací a seminárních prací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790701"/>
            <a:ext cx="8596668" cy="4250662"/>
          </a:xfrm>
        </p:spPr>
        <p:txBody>
          <a:bodyPr>
            <a:normAutofit fontScale="62500" lnSpcReduction="20000"/>
          </a:bodyPr>
          <a:lstStyle/>
          <a:p>
            <a:pPr lvl="0">
              <a:buFont typeface="+mj-lt"/>
              <a:buAutoNum type="arabicParenR"/>
              <a:tabLst>
                <a:tab pos="5918200" algn="l"/>
              </a:tabLst>
            </a:pPr>
            <a:r>
              <a:rPr lang="cs-CZ" dirty="0"/>
              <a:t>Formy firem	</a:t>
            </a:r>
          </a:p>
          <a:p>
            <a:pPr lvl="0">
              <a:buFont typeface="+mj-lt"/>
              <a:buAutoNum type="arabicParenR"/>
              <a:tabLst>
                <a:tab pos="5918200" algn="l"/>
              </a:tabLst>
            </a:pPr>
            <a:r>
              <a:rPr lang="cs-CZ" dirty="0"/>
              <a:t>Rodinný rozpočet – příjmy, výdaje, úspory 	</a:t>
            </a:r>
          </a:p>
          <a:p>
            <a:pPr lvl="0">
              <a:buFont typeface="+mj-lt"/>
              <a:buAutoNum type="arabicParenR"/>
              <a:tabLst>
                <a:tab pos="5918200" algn="l"/>
              </a:tabLst>
            </a:pPr>
            <a:r>
              <a:rPr lang="cs-CZ" dirty="0"/>
              <a:t>Daně – formy, </a:t>
            </a:r>
            <a:r>
              <a:rPr lang="cs-CZ" dirty="0" smtClean="0"/>
              <a:t>historie, daně </a:t>
            </a:r>
            <a:r>
              <a:rPr lang="cs-CZ" dirty="0"/>
              <a:t>fyzických osob	</a:t>
            </a:r>
          </a:p>
          <a:p>
            <a:pPr lvl="0">
              <a:buFont typeface="+mj-lt"/>
              <a:buAutoNum type="arabicParenR"/>
              <a:tabLst>
                <a:tab pos="5918200" algn="l"/>
              </a:tabLst>
            </a:pPr>
            <a:r>
              <a:rPr lang="cs-CZ" dirty="0"/>
              <a:t>Daně právnických osob, DPH, spotřební daně, ostatní daně	</a:t>
            </a:r>
          </a:p>
          <a:p>
            <a:pPr lvl="0">
              <a:buFont typeface="+mj-lt"/>
              <a:buAutoNum type="arabicParenR"/>
              <a:tabLst>
                <a:tab pos="5918200" algn="l"/>
              </a:tabLst>
            </a:pPr>
            <a:r>
              <a:rPr lang="cs-CZ" dirty="0"/>
              <a:t>Hmotné a duševní </a:t>
            </a:r>
            <a:r>
              <a:rPr lang="cs-CZ" dirty="0" smtClean="0"/>
              <a:t>vlastnictví, spoluvlastnictví, SJM</a:t>
            </a:r>
            <a:r>
              <a:rPr lang="cs-CZ" dirty="0"/>
              <a:t>	</a:t>
            </a:r>
          </a:p>
          <a:p>
            <a:pPr lvl="0">
              <a:buFont typeface="+mj-lt"/>
              <a:buAutoNum type="arabicParenR"/>
              <a:tabLst>
                <a:tab pos="5918200" algn="l"/>
              </a:tabLst>
            </a:pPr>
            <a:r>
              <a:rPr lang="cs-CZ" dirty="0"/>
              <a:t>Ochrana spotřebitele 	</a:t>
            </a:r>
          </a:p>
          <a:p>
            <a:pPr lvl="0">
              <a:buFont typeface="+mj-lt"/>
              <a:buAutoNum type="arabicParenR"/>
              <a:tabLst>
                <a:tab pos="5918200" algn="l"/>
              </a:tabLst>
            </a:pPr>
            <a:r>
              <a:rPr lang="cs-CZ" dirty="0"/>
              <a:t>Peníze – jejich význam pro tržní systém, formy, historie 	</a:t>
            </a:r>
          </a:p>
          <a:p>
            <a:pPr lvl="0">
              <a:buFont typeface="+mj-lt"/>
              <a:buAutoNum type="arabicParenR"/>
              <a:tabLst>
                <a:tab pos="5918200" algn="l"/>
              </a:tabLst>
            </a:pPr>
            <a:r>
              <a:rPr lang="cs-CZ" dirty="0"/>
              <a:t>Platební karty – debetní, kreditní, SIPO, kontokorent	</a:t>
            </a:r>
          </a:p>
          <a:p>
            <a:pPr lvl="0">
              <a:buFont typeface="+mj-lt"/>
              <a:buAutoNum type="arabicParenR"/>
              <a:tabLst>
                <a:tab pos="5918200" algn="l"/>
              </a:tabLst>
            </a:pPr>
            <a:r>
              <a:rPr lang="cs-CZ" dirty="0"/>
              <a:t>Spoření, investování, úvěry 	</a:t>
            </a:r>
          </a:p>
          <a:p>
            <a:pPr lvl="0">
              <a:buFont typeface="+mj-lt"/>
              <a:buAutoNum type="arabicParenR"/>
              <a:tabLst>
                <a:tab pos="5918200" algn="l"/>
              </a:tabLst>
            </a:pPr>
            <a:r>
              <a:rPr lang="cs-CZ" dirty="0"/>
              <a:t>Běžný účet, spořící účet, vklady	</a:t>
            </a:r>
          </a:p>
          <a:p>
            <a:pPr lvl="0">
              <a:buFont typeface="+mj-lt"/>
              <a:buAutoNum type="arabicParenR"/>
              <a:tabLst>
                <a:tab pos="5918200" algn="l"/>
              </a:tabLst>
            </a:pPr>
            <a:r>
              <a:rPr lang="cs-CZ" dirty="0"/>
              <a:t>Úvěry (formy) a leasing	</a:t>
            </a:r>
          </a:p>
          <a:p>
            <a:pPr lvl="0">
              <a:buFont typeface="+mj-lt"/>
              <a:buAutoNum type="arabicParenR"/>
              <a:tabLst>
                <a:tab pos="5918200" algn="l"/>
              </a:tabLst>
            </a:pPr>
            <a:r>
              <a:rPr lang="cs-CZ" dirty="0"/>
              <a:t>Stavební </a:t>
            </a:r>
            <a:r>
              <a:rPr lang="cs-CZ" dirty="0" smtClean="0"/>
              <a:t>spoření, penzijní spoření </a:t>
            </a:r>
            <a:r>
              <a:rPr lang="cs-CZ" dirty="0"/>
              <a:t>	</a:t>
            </a:r>
          </a:p>
          <a:p>
            <a:pPr lvl="0">
              <a:buFont typeface="+mj-lt"/>
              <a:buAutoNum type="arabicParenR"/>
              <a:tabLst>
                <a:tab pos="5918200" algn="l"/>
              </a:tabLst>
            </a:pPr>
            <a:r>
              <a:rPr lang="cs-CZ" dirty="0"/>
              <a:t>Akcie, dluhopisy, podílové fondy (výnos, riziko, likvidita) 	</a:t>
            </a:r>
          </a:p>
          <a:p>
            <a:pPr lvl="0">
              <a:buFont typeface="+mj-lt"/>
              <a:buAutoNum type="arabicParenR"/>
              <a:tabLst>
                <a:tab pos="5918200" algn="l"/>
              </a:tabLst>
            </a:pPr>
            <a:r>
              <a:rPr lang="cs-CZ" dirty="0"/>
              <a:t>Pojištění (historie a formy), pojištění životní, majetkové, </a:t>
            </a:r>
            <a:r>
              <a:rPr lang="cs-CZ" dirty="0" smtClean="0"/>
              <a:t>odpovědnosti</a:t>
            </a:r>
          </a:p>
          <a:p>
            <a:pPr lvl="0">
              <a:buFont typeface="+mj-lt"/>
              <a:buAutoNum type="arabicParenR"/>
              <a:tabLst>
                <a:tab pos="5918200" algn="l"/>
              </a:tabLst>
            </a:pPr>
            <a:r>
              <a:rPr lang="cs-CZ" dirty="0" smtClean="0"/>
              <a:t>Exekuce, insolvence, osobní bankrot</a:t>
            </a:r>
          </a:p>
          <a:p>
            <a:pPr>
              <a:buFont typeface="+mj-lt"/>
              <a:buAutoNum type="arabicParenR"/>
              <a:tabLst>
                <a:tab pos="5918200" algn="l"/>
              </a:tabLst>
            </a:pPr>
            <a:r>
              <a:rPr lang="cs-CZ" dirty="0"/>
              <a:t>Alternativní metody řešení (nejen) finančních sporů (ADR). </a:t>
            </a:r>
          </a:p>
          <a:p>
            <a:pPr marL="0" lvl="0" indent="0">
              <a:buNone/>
              <a:tabLst>
                <a:tab pos="5918200" algn="l"/>
              </a:tabLst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544957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838200"/>
            <a:ext cx="8596668" cy="711200"/>
          </a:xfrm>
        </p:spPr>
        <p:txBody>
          <a:bodyPr>
            <a:normAutofit/>
          </a:bodyPr>
          <a:lstStyle/>
          <a:p>
            <a:pPr lvl="0"/>
            <a:r>
              <a:rPr lang="cs-CZ" sz="3200" dirty="0"/>
              <a:t>1) Formy </a:t>
            </a:r>
            <a:r>
              <a:rPr lang="cs-CZ" sz="3200" dirty="0" smtClean="0"/>
              <a:t>firem (podnikání)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790701"/>
            <a:ext cx="8596668" cy="4250662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1700" dirty="0" smtClean="0"/>
              <a:t>pojmy</a:t>
            </a:r>
            <a:r>
              <a:rPr lang="cs-CZ" sz="1700" dirty="0"/>
              <a:t>: podnikání, podnik, podnikatel, kritéria členění, právní formy, živnost - OSVČ, obchodní společnost – osobní, kapitálová, družstvo, státní podnik, neziskové organizace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sz="1500" dirty="0"/>
              <a:t>Zákon č. 90/2012 Sb. o obchodních korporacích (dříve Zákon č. 513/1991 Sb., obchodní zákoník – zrušen k 1.1.2014)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500" dirty="0"/>
              <a:t>Zákon č. 455/1991 Sb., o živnostenském podnikání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500" dirty="0"/>
              <a:t>Zákon č. 89/2012 Sb., občanský </a:t>
            </a:r>
            <a:r>
              <a:rPr lang="cs-CZ" sz="1500" dirty="0" smtClean="0"/>
              <a:t>zákoník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600" dirty="0"/>
              <a:t>JANKŮ, Martin. </a:t>
            </a:r>
            <a:r>
              <a:rPr lang="cs-CZ" sz="1600" i="1" dirty="0"/>
              <a:t>Základy práva pro posluchače neprávnických fakult</a:t>
            </a:r>
            <a:r>
              <a:rPr lang="cs-CZ" sz="1600" dirty="0"/>
              <a:t>. 6., přepracované a doplněné vydání. Praha: C.H. Beck, 2016. Beckovy mezioborové učebnice. ISBN 978-80-7400-611-1.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500" dirty="0" smtClean="0"/>
              <a:t>HYRŠLOVÁ</a:t>
            </a:r>
            <a:r>
              <a:rPr lang="cs-CZ" sz="1500" dirty="0"/>
              <a:t>, Jaroslava, Jiří KLEČKA a Pavel MARINIČ. </a:t>
            </a:r>
            <a:r>
              <a:rPr lang="cs-CZ" sz="1500" i="1" dirty="0"/>
              <a:t>Ekonomika podniku</a:t>
            </a:r>
            <a:r>
              <a:rPr lang="cs-CZ" sz="1500" dirty="0"/>
              <a:t>. Praha: Vysoká škola ekonomie a managementu, 2007. Studijní texty. ISBN 978-80-86730-25-7.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500" dirty="0"/>
              <a:t>SOUKUPOVÁ, Věra a Dana STRACHOTOVÁ. </a:t>
            </a:r>
            <a:r>
              <a:rPr lang="cs-CZ" sz="1500" i="1" dirty="0"/>
              <a:t>Podniková ekonomika</a:t>
            </a:r>
            <a:r>
              <a:rPr lang="cs-CZ" sz="1500" dirty="0"/>
              <a:t>. Vyd. 2., </a:t>
            </a:r>
            <a:r>
              <a:rPr lang="cs-CZ" sz="1500" dirty="0" err="1"/>
              <a:t>přeprac</a:t>
            </a:r>
            <a:r>
              <a:rPr lang="cs-CZ" sz="1500" dirty="0"/>
              <a:t>. Praha: Vydavatelství VŠCHT, 2009. ISBN 978-80-7080-711-8.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151395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838200"/>
            <a:ext cx="8596668" cy="711200"/>
          </a:xfrm>
        </p:spPr>
        <p:txBody>
          <a:bodyPr>
            <a:normAutofit fontScale="90000"/>
          </a:bodyPr>
          <a:lstStyle/>
          <a:p>
            <a:r>
              <a:rPr lang="cs-CZ" dirty="0"/>
              <a:t>2) Rodinný rozpočet – příjmy, výdaje, </a:t>
            </a:r>
            <a:r>
              <a:rPr lang="cs-CZ" dirty="0" smtClean="0"/>
              <a:t>úspory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790701"/>
            <a:ext cx="8596668" cy="4250662"/>
          </a:xfrm>
        </p:spPr>
        <p:txBody>
          <a:bodyPr>
            <a:normAutofit fontScale="92500" lnSpcReduction="20000"/>
          </a:bodyPr>
          <a:lstStyle/>
          <a:p>
            <a:pPr marL="342900" lvl="1" indent="-342900">
              <a:buFont typeface="Wingdings" panose="05000000000000000000" pitchFamily="2" charset="2"/>
              <a:buChar char="Ø"/>
            </a:pPr>
            <a:r>
              <a:rPr lang="cs-CZ" sz="1800" dirty="0" smtClean="0"/>
              <a:t>pojmy</a:t>
            </a:r>
            <a:r>
              <a:rPr lang="cs-CZ" sz="1800" dirty="0"/>
              <a:t>: domácnost, příjem – aktivní, pasivní a nepravidelný, výdaj – nezbytný, zbytný, nepravidelný a investiční, úspora, rozpočet, plánování, </a:t>
            </a:r>
            <a:r>
              <a:rPr lang="cs-CZ" sz="1800" dirty="0" smtClean="0"/>
              <a:t>zadlužení, rozpočet </a:t>
            </a:r>
            <a:r>
              <a:rPr lang="cs-CZ" sz="1800" dirty="0" smtClean="0"/>
              <a:t>domácnosti</a:t>
            </a:r>
          </a:p>
          <a:p>
            <a:pPr marL="342900" lvl="1" indent="-342900">
              <a:buFont typeface="Wingdings" panose="05000000000000000000" pitchFamily="2" charset="2"/>
              <a:buChar char="Ø"/>
            </a:pPr>
            <a:r>
              <a:rPr lang="cs-CZ" sz="1800" dirty="0" smtClean="0"/>
              <a:t>aplikace k sestavení rodinného rozpočtu, rodinný rozpočet pomocí </a:t>
            </a:r>
            <a:r>
              <a:rPr lang="cs-CZ" sz="1800" dirty="0" err="1" smtClean="0"/>
              <a:t>excelu</a:t>
            </a:r>
            <a:endParaRPr lang="cs-CZ" sz="1800" dirty="0"/>
          </a:p>
          <a:p>
            <a:pPr marL="342900" lvl="1" indent="-342900">
              <a:buFont typeface="Wingdings" panose="05000000000000000000" pitchFamily="2" charset="2"/>
              <a:buChar char="Ø"/>
            </a:pPr>
            <a:endParaRPr lang="cs-CZ" sz="1800" dirty="0"/>
          </a:p>
          <a:p>
            <a:pPr marL="342900" lvl="1" indent="-342900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cs-CZ" dirty="0"/>
              <a:t>DVOŘÁKOVÁ, Zuzana a Luboš SMRČKA. Finanční vzdělávání pro střední školy: se sbírkou řešených příkladů na CD. V Praze: C.H. Beck, 2011. Beckovy ekonomické učebnice. ISBN 978-80-7400-008-9</a:t>
            </a:r>
            <a:r>
              <a:rPr lang="cs-CZ" dirty="0" smtClean="0"/>
              <a:t>.</a:t>
            </a:r>
          </a:p>
          <a:p>
            <a:pPr marL="342900" lvl="1" indent="-342900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cs-CZ" dirty="0" smtClean="0"/>
              <a:t>BÁRTA, Zbyněk. Finanční </a:t>
            </a:r>
            <a:r>
              <a:rPr lang="cs-CZ" dirty="0"/>
              <a:t>gramotnost : výpočty v </a:t>
            </a:r>
            <a:r>
              <a:rPr lang="cs-CZ" dirty="0" smtClean="0"/>
              <a:t>Excelu. Praha: </a:t>
            </a:r>
            <a:r>
              <a:rPr lang="cs-CZ" dirty="0" err="1"/>
              <a:t>Wolters</a:t>
            </a:r>
            <a:r>
              <a:rPr lang="cs-CZ" dirty="0"/>
              <a:t> </a:t>
            </a:r>
            <a:r>
              <a:rPr lang="cs-CZ" dirty="0" err="1"/>
              <a:t>Kluwer</a:t>
            </a:r>
            <a:r>
              <a:rPr lang="cs-CZ" dirty="0"/>
              <a:t>, 2014</a:t>
            </a:r>
            <a:endParaRPr lang="cs-CZ" dirty="0"/>
          </a:p>
          <a:p>
            <a:pPr marL="342900" lvl="1" indent="-342900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cs-CZ" dirty="0"/>
              <a:t>SMRČKA, Luboš. Rodinný rozpočet a společnost spotřeby: (staronový pohled na osobní finance a bohatství). Praha: Professional </a:t>
            </a:r>
            <a:r>
              <a:rPr lang="cs-CZ" dirty="0" err="1"/>
              <a:t>Publishing</a:t>
            </a:r>
            <a:r>
              <a:rPr lang="cs-CZ" dirty="0"/>
              <a:t>, 2008. ISBN 978-80-86946-78-8.</a:t>
            </a:r>
          </a:p>
          <a:p>
            <a:pPr marL="342900" lvl="1" indent="-342900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cs-CZ" dirty="0"/>
              <a:t>NOVÁKOVÁ, Vladimíra a Věroslav SOBOTKA. Slabikář finanční gramotnosti: učebnice základních 7 modulů finanční gramotnosti. 2., </a:t>
            </a:r>
            <a:r>
              <a:rPr lang="cs-CZ" dirty="0" err="1"/>
              <a:t>aktualiz</a:t>
            </a:r>
            <a:r>
              <a:rPr lang="cs-CZ" dirty="0"/>
              <a:t>. vyd. Praha: COFET, 2011. ISBN 978-80-904396-1-0.</a:t>
            </a:r>
          </a:p>
          <a:p>
            <a:pPr marL="342900" lvl="1" indent="-342900">
              <a:buFont typeface="Wingdings" panose="05000000000000000000" pitchFamily="2" charset="2"/>
              <a:buChar char="Ø"/>
            </a:pPr>
            <a:r>
              <a:rPr lang="cs-CZ" dirty="0"/>
              <a:t>SMRČKA, Luboš. Osobní a rodinné finance: (svět rodinných financí - jak spořit a rozmnožovat majetek). 1. vyd. Praha: Professional </a:t>
            </a:r>
            <a:r>
              <a:rPr lang="cs-CZ" dirty="0" err="1"/>
              <a:t>Publishing</a:t>
            </a:r>
            <a:r>
              <a:rPr lang="cs-CZ" dirty="0"/>
              <a:t>, 2007. 257 s. ISBN 9788086946412.</a:t>
            </a:r>
          </a:p>
          <a:p>
            <a:pPr marL="342900" lvl="1" indent="-342900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cs-CZ" dirty="0">
                <a:hlinkClick r:id="rId3"/>
              </a:rPr>
              <a:t>http://www.sosvdf.cz/NEW/sites/default/files/FG-03_opora.pdf</a:t>
            </a:r>
            <a:endParaRPr lang="cs-CZ" dirty="0"/>
          </a:p>
          <a:p>
            <a:pPr marL="0" lvl="1" indent="0">
              <a:lnSpc>
                <a:spcPct val="90000"/>
              </a:lnSpc>
              <a:buNone/>
            </a:pPr>
            <a:endParaRPr lang="cs-CZ" sz="1700" dirty="0"/>
          </a:p>
        </p:txBody>
      </p:sp>
    </p:spTree>
    <p:extLst>
      <p:ext uri="{BB962C8B-B14F-4D97-AF65-F5344CB8AC3E}">
        <p14:creationId xmlns:p14="http://schemas.microsoft.com/office/powerpoint/2010/main" val="10861744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838200"/>
            <a:ext cx="8596668" cy="711200"/>
          </a:xfrm>
        </p:spPr>
        <p:txBody>
          <a:bodyPr>
            <a:normAutofit/>
          </a:bodyPr>
          <a:lstStyle/>
          <a:p>
            <a:r>
              <a:rPr lang="cs-CZ" sz="3200" dirty="0"/>
              <a:t>3) Daně – formy, </a:t>
            </a:r>
            <a:r>
              <a:rPr lang="cs-CZ" sz="3200" dirty="0" smtClean="0"/>
              <a:t>historie, daně FO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532586"/>
            <a:ext cx="8596668" cy="4919729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2200" dirty="0"/>
              <a:t>pojmy</a:t>
            </a:r>
            <a:r>
              <a:rPr lang="cs-CZ" sz="2200" dirty="0"/>
              <a:t>: daňový systém, daňová soustava, daň, historický vývoj, dělení daní – přímé (z příjmů, majetkové) a </a:t>
            </a:r>
            <a:r>
              <a:rPr lang="cs-CZ" sz="2200" dirty="0"/>
              <a:t>nepřímé, </a:t>
            </a:r>
            <a:r>
              <a:rPr lang="cs-CZ" sz="2200" dirty="0"/>
              <a:t>daně FO - poplatník, předmět daně, osvobození, příjmy za závislé činnosti, příjmy z podnikání a z jiné samostatné výdělečné činnosti, příjmy z kapitálového majetku, příjmy z nájmu, ostatní příjmy, slevy na dani, daňové </a:t>
            </a:r>
            <a:r>
              <a:rPr lang="cs-CZ" sz="2200" dirty="0" smtClean="0"/>
              <a:t>zvýhodnění, daňové přiznání FO</a:t>
            </a:r>
            <a:endParaRPr lang="cs-CZ" sz="2200" dirty="0"/>
          </a:p>
          <a:p>
            <a:pPr marL="0" indent="0">
              <a:buNone/>
            </a:pPr>
            <a:endParaRPr lang="cs-CZ" sz="2000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NOVÁKOVÁ</a:t>
            </a:r>
            <a:r>
              <a:rPr lang="cs-CZ" dirty="0"/>
              <a:t>, Vladimíra a Věroslav SOBOTKA. Slabikář finanční gramotnosti: učebnice základních 7 modulů finanční gramotnosti. 2., </a:t>
            </a:r>
            <a:r>
              <a:rPr lang="cs-CZ" dirty="0" err="1"/>
              <a:t>aktualiz</a:t>
            </a:r>
            <a:r>
              <a:rPr lang="cs-CZ" dirty="0"/>
              <a:t>. vyd. Praha: COFET, 2011. ISBN 978-80-904396-1-0.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MAREK, Petr. </a:t>
            </a:r>
            <a:r>
              <a:rPr lang="cs-CZ" i="1" dirty="0"/>
              <a:t>Studijní průvodce financemi podniku</a:t>
            </a:r>
            <a:r>
              <a:rPr lang="cs-CZ" dirty="0"/>
              <a:t>. 2., </a:t>
            </a:r>
            <a:r>
              <a:rPr lang="cs-CZ" dirty="0" err="1"/>
              <a:t>aktualiz</a:t>
            </a:r>
            <a:r>
              <a:rPr lang="cs-CZ" dirty="0"/>
              <a:t>. vyd. Praha: </a:t>
            </a:r>
            <a:r>
              <a:rPr lang="cs-CZ" dirty="0" err="1"/>
              <a:t>Ekopress</a:t>
            </a:r>
            <a:r>
              <a:rPr lang="cs-CZ" dirty="0"/>
              <a:t>, 2009. ISBN 978-80-86929-49-1.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SMRČKA, Luboš. Osobní a rodinné finance: (svět rodinných financí - jak spořit a rozmnožovat majetek). 1. vyd. Praha: Professional </a:t>
            </a:r>
            <a:r>
              <a:rPr lang="cs-CZ" dirty="0" err="1"/>
              <a:t>Publishing</a:t>
            </a:r>
            <a:r>
              <a:rPr lang="cs-CZ" dirty="0"/>
              <a:t>, 2007. 257 s. ISBN 9788086946412.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KUBÁTOVÁ, Květa. </a:t>
            </a:r>
            <a:r>
              <a:rPr lang="cs-CZ" i="1" dirty="0"/>
              <a:t>Daňová teorie a politika</a:t>
            </a:r>
            <a:r>
              <a:rPr lang="cs-CZ" dirty="0"/>
              <a:t>. 6., aktualizované vydání. Praha: </a:t>
            </a:r>
            <a:r>
              <a:rPr lang="cs-CZ" dirty="0" err="1"/>
              <a:t>Wolters</a:t>
            </a:r>
            <a:r>
              <a:rPr lang="cs-CZ" dirty="0"/>
              <a:t> </a:t>
            </a:r>
            <a:r>
              <a:rPr lang="cs-CZ" dirty="0" err="1"/>
              <a:t>Kluwer</a:t>
            </a:r>
            <a:r>
              <a:rPr lang="cs-CZ" dirty="0"/>
              <a:t>, 2015. ISBN 978-80-7478-841-3.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VANČUROVÁ, Alena a LÁCHOVÁ, Lenka. Daňový systém ČR 2016. 13. aktualizované vydání. Praha: 1. VOX a.s., 2016. 393 stran. Ekonomie. ISBN 978-80-87480-44-1</a:t>
            </a:r>
            <a:r>
              <a:rPr lang="cs-CZ" dirty="0" smtClean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Zákon č. 586/1992 Sb., o daních z příjmů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>
                <a:hlinkClick r:id="rId3"/>
              </a:rPr>
              <a:t>http</a:t>
            </a:r>
            <a:r>
              <a:rPr lang="cs-CZ" dirty="0">
                <a:hlinkClick r:id="rId3"/>
              </a:rPr>
              <a:t>://www.financnisprava.cz/cs/dane-a-pojistne/dane</a:t>
            </a: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4404854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838200"/>
            <a:ext cx="8596668" cy="1147354"/>
          </a:xfrm>
        </p:spPr>
        <p:txBody>
          <a:bodyPr>
            <a:normAutofit fontScale="90000"/>
          </a:bodyPr>
          <a:lstStyle/>
          <a:p>
            <a:r>
              <a:rPr lang="cs-CZ" dirty="0"/>
              <a:t>4</a:t>
            </a:r>
            <a:r>
              <a:rPr lang="cs-CZ" dirty="0" smtClean="0"/>
              <a:t>) </a:t>
            </a:r>
            <a:r>
              <a:rPr lang="cs-CZ" dirty="0"/>
              <a:t>Daně právnických osob, DPH, </a:t>
            </a:r>
            <a:br>
              <a:rPr lang="cs-CZ" dirty="0"/>
            </a:br>
            <a:r>
              <a:rPr lang="cs-CZ" dirty="0"/>
              <a:t>    spotřební daně, ostatní daně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985554"/>
            <a:ext cx="8596668" cy="4637315"/>
          </a:xfrm>
        </p:spPr>
        <p:txBody>
          <a:bodyPr>
            <a:normAutofit fontScale="47500" lnSpcReduction="20000"/>
          </a:bodyPr>
          <a:lstStyle/>
          <a:p>
            <a:pPr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cs-CZ" sz="2900" b="1" dirty="0"/>
              <a:t>FG – hospodaření domácností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cs-CZ" sz="2900" b="1" dirty="0"/>
              <a:t>pojmy: právnická osoba, podnikání, výnosy, náklady, hospodářský výsledek, základ daně, sazba daně, daň, daň z přidané hodnoty – plátce a neplátce, spotřební daně (minerální oleje, líh, pivo, víno, tabákové výrobky), ekologické daně (zemní plyn, pevná paliva, elektřina), silniční daň, daň z nemovitých věcí, daň z nabytí nemovitých věcí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2000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sz="2000" dirty="0"/>
              <a:t>NOVÁKOVÁ, Vladimíra a Věroslav SOBOTKA. Slabikář finanční gramotnosti: učebnice základních 7 modulů finanční gramotnosti. 2., </a:t>
            </a:r>
            <a:r>
              <a:rPr lang="cs-CZ" sz="2000" dirty="0" err="1"/>
              <a:t>aktualiz</a:t>
            </a:r>
            <a:r>
              <a:rPr lang="cs-CZ" sz="2000" dirty="0"/>
              <a:t>. vyd. Praha: COFET, 2011. ISBN 978-80-904396-1-0.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dirty="0"/>
              <a:t>MAREK, Petr. </a:t>
            </a:r>
            <a:r>
              <a:rPr lang="cs-CZ" sz="2000" i="1" dirty="0"/>
              <a:t>Studijní průvodce financemi podniku</a:t>
            </a:r>
            <a:r>
              <a:rPr lang="cs-CZ" sz="2000" dirty="0"/>
              <a:t>. 2., </a:t>
            </a:r>
            <a:r>
              <a:rPr lang="cs-CZ" sz="2000" dirty="0" err="1"/>
              <a:t>aktualiz</a:t>
            </a:r>
            <a:r>
              <a:rPr lang="cs-CZ" sz="2000" dirty="0"/>
              <a:t>. vyd. Praha: </a:t>
            </a:r>
            <a:r>
              <a:rPr lang="cs-CZ" sz="2000" dirty="0" err="1"/>
              <a:t>Ekopress</a:t>
            </a:r>
            <a:r>
              <a:rPr lang="cs-CZ" sz="2000" dirty="0"/>
              <a:t>, 2009. ISBN 978-80-86929-49-1.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dirty="0"/>
              <a:t>SMRČKA, Luboš. Osobní a rodinné finance: (svět rodinných financí - jak spořit a rozmnožovat majetek). 1. vyd. Praha: Professional </a:t>
            </a:r>
            <a:r>
              <a:rPr lang="cs-CZ" sz="2000" dirty="0" err="1"/>
              <a:t>Publishing</a:t>
            </a:r>
            <a:r>
              <a:rPr lang="cs-CZ" sz="2000" dirty="0"/>
              <a:t>, 2007. 257 s. ISBN 9788086946412.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dirty="0"/>
              <a:t>KUBÁTOVÁ, Květa. </a:t>
            </a:r>
            <a:r>
              <a:rPr lang="cs-CZ" sz="2000" i="1" dirty="0"/>
              <a:t>Daňová teorie a politika</a:t>
            </a:r>
            <a:r>
              <a:rPr lang="cs-CZ" sz="2000" dirty="0"/>
              <a:t>. 6., aktualizované vydání. Praha: </a:t>
            </a:r>
            <a:r>
              <a:rPr lang="cs-CZ" sz="2000" dirty="0" err="1"/>
              <a:t>Wolters</a:t>
            </a:r>
            <a:r>
              <a:rPr lang="cs-CZ" sz="2000" dirty="0"/>
              <a:t> </a:t>
            </a:r>
            <a:r>
              <a:rPr lang="cs-CZ" sz="2000" dirty="0" err="1"/>
              <a:t>Kluwer</a:t>
            </a:r>
            <a:r>
              <a:rPr lang="cs-CZ" sz="2000" dirty="0"/>
              <a:t>, 2015. ISBN 978-80-7478-841-3.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dirty="0"/>
              <a:t>VANČUROVÁ, Alena a LÁCHOVÁ, Lenka. Daňový systém ČR 2016. 13. aktualizované vydání. Praha: 1. VOX a.s., 2016. 393 stran. Ekonomie. ISBN 978-80-87480-44-1.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dirty="0"/>
              <a:t>Zákon č. 586/1992 Sb., o daních z příjmů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dirty="0"/>
              <a:t>Zákon č. 235/2004 Sb., o dani z přidané hodnoty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dirty="0"/>
              <a:t>Zákon č. 353/2003 Sb., o spotřebních daních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dirty="0"/>
              <a:t>Zákon č. 16/1993 Sb., o dani silniční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dirty="0"/>
              <a:t>Zákon č. 338/1992 Sb., o dani z nemovitostí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dirty="0"/>
              <a:t>Zákonné opatření Senátu č. 340/2013 Sb., o dani z nabytí nemovitých věcí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 marL="4572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667803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5003" y="838200"/>
            <a:ext cx="9169758" cy="711200"/>
          </a:xfrm>
        </p:spPr>
        <p:txBody>
          <a:bodyPr>
            <a:normAutofit fontScale="90000"/>
          </a:bodyPr>
          <a:lstStyle/>
          <a:p>
            <a:r>
              <a:rPr lang="cs-CZ" sz="3200" dirty="0"/>
              <a:t>5</a:t>
            </a:r>
            <a:r>
              <a:rPr lang="cs-CZ" sz="3200" dirty="0" smtClean="0"/>
              <a:t>) </a:t>
            </a:r>
            <a:r>
              <a:rPr lang="cs-CZ" sz="3200" dirty="0"/>
              <a:t>Hmotné a duševní </a:t>
            </a:r>
            <a:r>
              <a:rPr lang="cs-CZ" sz="3200" dirty="0" smtClean="0"/>
              <a:t>vlastnictví, spoluvlastnictví, SJM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790701"/>
            <a:ext cx="8596668" cy="4250662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pojmy</a:t>
            </a:r>
            <a:r>
              <a:rPr lang="cs-CZ" dirty="0"/>
              <a:t>: vlastnictví, vlastnické právo, hmotné vlastnictví, duševní vlastnictví, </a:t>
            </a:r>
            <a:r>
              <a:rPr lang="cs-CZ" dirty="0" smtClean="0"/>
              <a:t>autorské právo, zaměstnanecké dílo, právo průmyslového vlastnictví, ochrana vlastnictví, spoluvlastnictví podílové, společné jmění manželů</a:t>
            </a: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endParaRPr lang="cs-CZ" sz="1600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sz="1600" dirty="0"/>
              <a:t>SMRČKA, Luboš. Osobní a rodinné finance: (svět rodinných financí - jak spořit a rozmnožovat majetek). 1. vyd. Praha: Professional </a:t>
            </a:r>
            <a:r>
              <a:rPr lang="cs-CZ" sz="1600" dirty="0" err="1"/>
              <a:t>Publishing</a:t>
            </a:r>
            <a:r>
              <a:rPr lang="cs-CZ" sz="1600" dirty="0"/>
              <a:t>, 2007. 257 s. ISBN 9788086946412.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600" dirty="0"/>
              <a:t>SKOŘEPA, Michal a Eva SKOŘEPOVÁ. </a:t>
            </a:r>
            <a:r>
              <a:rPr lang="cs-CZ" sz="1600" i="1" dirty="0"/>
              <a:t>Finanční a ekonomická gramotnost pro základní školy a víceletá gymnázia: výchova k občanství : stát a hospodářství</a:t>
            </a:r>
            <a:r>
              <a:rPr lang="cs-CZ" sz="1600" dirty="0"/>
              <a:t>. Praha: </a:t>
            </a:r>
            <a:r>
              <a:rPr lang="cs-CZ" sz="1600" dirty="0" err="1"/>
              <a:t>Scientia</a:t>
            </a:r>
            <a:r>
              <a:rPr lang="cs-CZ" sz="1600" dirty="0"/>
              <a:t>, 2008. ISBN 978-80-86960-41-8</a:t>
            </a:r>
            <a:r>
              <a:rPr lang="cs-CZ" sz="1600" dirty="0" smtClean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600" dirty="0"/>
              <a:t>JANKŮ, Martin. </a:t>
            </a:r>
            <a:r>
              <a:rPr lang="cs-CZ" sz="1600" i="1" dirty="0"/>
              <a:t>Základy práva pro posluchače neprávnických fakult</a:t>
            </a:r>
            <a:r>
              <a:rPr lang="cs-CZ" sz="1600" dirty="0"/>
              <a:t>. 6., přepracované a doplněné vydání. Praha: C.H. Beck, 2016. Beckovy mezioborové učebnice. ISBN 978-80-7400-611-1.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600" dirty="0"/>
              <a:t>Zákon č. 89/2012 Sb., občanský </a:t>
            </a:r>
            <a:r>
              <a:rPr lang="cs-CZ" sz="1600" dirty="0" smtClean="0"/>
              <a:t>zákoník</a:t>
            </a:r>
            <a:endParaRPr lang="cs-CZ" sz="1600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sz="1600" dirty="0"/>
              <a:t>Zákon č. 121/2000 Sb., autorský zákon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600" dirty="0">
                <a:hlinkClick r:id="rId2"/>
              </a:rPr>
              <a:t>www.osa.cz</a:t>
            </a:r>
            <a:endParaRPr lang="cs-CZ" sz="1600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sz="1600" dirty="0">
                <a:hlinkClick r:id="rId3"/>
              </a:rPr>
              <a:t>www.upv.cz</a:t>
            </a:r>
            <a:endParaRPr lang="cs-CZ" sz="1600" dirty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 marL="800100" lvl="1" indent="-342900">
              <a:buAutoNum type="arabicParenR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55137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838200"/>
            <a:ext cx="8596668" cy="711200"/>
          </a:xfrm>
        </p:spPr>
        <p:txBody>
          <a:bodyPr>
            <a:normAutofit/>
          </a:bodyPr>
          <a:lstStyle/>
          <a:p>
            <a:r>
              <a:rPr lang="cs-CZ" sz="3200" dirty="0"/>
              <a:t>6</a:t>
            </a:r>
            <a:r>
              <a:rPr lang="cs-CZ" sz="3200" dirty="0" smtClean="0"/>
              <a:t>) </a:t>
            </a:r>
            <a:r>
              <a:rPr lang="cs-CZ" sz="3200" dirty="0"/>
              <a:t>Ochrana spotřebitele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481070"/>
            <a:ext cx="8596668" cy="4893971"/>
          </a:xfrm>
        </p:spPr>
        <p:txBody>
          <a:bodyPr>
            <a:normAutofit fontScale="40000" lnSpcReduction="20000"/>
          </a:bodyPr>
          <a:lstStyle/>
          <a:p>
            <a:pPr>
              <a:lnSpc>
                <a:spcPct val="170000"/>
              </a:lnSpc>
              <a:buFont typeface="Wingdings" panose="05000000000000000000" pitchFamily="2" charset="2"/>
              <a:buChar char="Ø"/>
            </a:pPr>
            <a:r>
              <a:rPr lang="cs-CZ" sz="4300" dirty="0"/>
              <a:t>pojmy</a:t>
            </a:r>
            <a:r>
              <a:rPr lang="cs-CZ" sz="4300" dirty="0"/>
              <a:t>: spotřebitel, práva spotřebitele, ochrana </a:t>
            </a:r>
            <a:r>
              <a:rPr lang="cs-CZ" sz="4300" dirty="0"/>
              <a:t>spotřebitele, spotřebitelský úvěr, Česká </a:t>
            </a:r>
            <a:r>
              <a:rPr lang="cs-CZ" sz="4300" dirty="0"/>
              <a:t>obchodní </a:t>
            </a:r>
            <a:r>
              <a:rPr lang="cs-CZ" sz="4300" dirty="0"/>
              <a:t>inspekce, řešení spotřebitelských sporů, neziskové organizace na ochranu spotřebitelů</a:t>
            </a:r>
            <a:endParaRPr lang="cs-CZ" sz="4300" dirty="0"/>
          </a:p>
          <a:p>
            <a:pPr>
              <a:buFont typeface="Wingdings" panose="05000000000000000000" pitchFamily="2" charset="2"/>
              <a:buChar char="Ø"/>
            </a:pPr>
            <a:endParaRPr lang="cs-CZ" sz="2900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sz="2900" dirty="0"/>
              <a:t>DVOŘÁKOVÁ, Zuzana a Luboš SMRČKA. Finanční vzdělávání pro střední školy: se sbírkou řešených příkladů na CD. V Praze: C.H. Beck, 2011. Beckovy ekonomické učebnice. ISBN 978-80-7400-008-9.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900" dirty="0"/>
              <a:t>NOVÁKOVÁ, Vladimíra a Věroslav SOBOTKA. Slabikář finanční gramotnosti: učebnice základních 7 modulů finanční gramotnosti. 2., </a:t>
            </a:r>
            <a:r>
              <a:rPr lang="cs-CZ" sz="2900" dirty="0" err="1"/>
              <a:t>aktualiz</a:t>
            </a:r>
            <a:r>
              <a:rPr lang="cs-CZ" sz="2900" dirty="0"/>
              <a:t>. vyd. Praha: COFET, 2011. ISBN 978-80-904396-1-0.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900" dirty="0"/>
              <a:t>SMRČKA, Luboš. Osobní a rodinné finance: (svět rodinných financí - jak spořit a rozmnožovat majetek). 1. vyd. Praha: Professional </a:t>
            </a:r>
            <a:r>
              <a:rPr lang="cs-CZ" sz="2900" dirty="0" err="1"/>
              <a:t>Publishing</a:t>
            </a:r>
            <a:r>
              <a:rPr lang="cs-CZ" sz="2900" dirty="0"/>
              <a:t>, 2007. 257 s. ISBN 9788086946412</a:t>
            </a:r>
            <a:r>
              <a:rPr lang="cs-CZ" sz="2900" dirty="0" smtClean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900" dirty="0"/>
              <a:t>JANKŮ, Martin. </a:t>
            </a:r>
            <a:r>
              <a:rPr lang="cs-CZ" sz="2900" i="1" dirty="0"/>
              <a:t>Základy práva pro posluchače neprávnických fakult</a:t>
            </a:r>
            <a:r>
              <a:rPr lang="cs-CZ" sz="2900" dirty="0"/>
              <a:t>. 6., přepracované a doplněné vydání. Praha: C.H. Beck, 2016. Beckovy mezioborové učebnice. ISBN 978-80-7400-611-1</a:t>
            </a:r>
            <a:r>
              <a:rPr lang="cs-CZ" sz="2900" dirty="0" smtClean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900" dirty="0"/>
              <a:t>Zákon č. 89/2012 Sb., občanský zákoník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900" dirty="0" smtClean="0"/>
              <a:t>Zákon </a:t>
            </a:r>
            <a:r>
              <a:rPr lang="cs-CZ" sz="2900" dirty="0"/>
              <a:t>č. 634/1992 Sb., o ochraně </a:t>
            </a:r>
            <a:r>
              <a:rPr lang="cs-CZ" sz="2900" dirty="0" smtClean="0"/>
              <a:t>spotřebitele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900" dirty="0"/>
              <a:t>Zákon č. </a:t>
            </a:r>
            <a:r>
              <a:rPr lang="cs-CZ" sz="2900" dirty="0" smtClean="0"/>
              <a:t>257/2016 </a:t>
            </a:r>
            <a:r>
              <a:rPr lang="cs-CZ" sz="2900" dirty="0"/>
              <a:t>Sb., o </a:t>
            </a:r>
            <a:r>
              <a:rPr lang="cs-CZ" sz="2900" dirty="0" smtClean="0"/>
              <a:t>spotřebitelském úvěru</a:t>
            </a:r>
            <a:endParaRPr lang="cs-CZ" sz="2900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sz="2900" dirty="0" smtClean="0"/>
              <a:t>Listina </a:t>
            </a:r>
            <a:r>
              <a:rPr lang="cs-CZ" sz="2900" dirty="0"/>
              <a:t>základních práv a svobod (Zákon č. 2/1993 Sb.)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900" dirty="0">
                <a:hlinkClick r:id="rId2"/>
              </a:rPr>
              <a:t>http://www.coi.cz/</a:t>
            </a:r>
            <a:endParaRPr lang="cs-CZ" sz="2900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sz="2900" dirty="0">
                <a:hlinkClick r:id="rId3"/>
              </a:rPr>
              <a:t>https://www.asociace-sos.cz/</a:t>
            </a:r>
            <a:endParaRPr lang="cs-CZ" sz="2900" dirty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 marL="4572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9162918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ialová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0B5AB586-D108-4FC1-8368-649FE654B894}"/>
    </a:ext>
  </a:extLst>
</a:theme>
</file>

<file path=ppt/theme/themeOverride1.xml><?xml version="1.0" encoding="utf-8"?>
<a:themeOverride xmlns:a="http://schemas.openxmlformats.org/drawingml/2006/main">
  <a:clrScheme name="Fialová II">
    <a:dk1>
      <a:sysClr val="windowText" lastClr="000000"/>
    </a:dk1>
    <a:lt1>
      <a:sysClr val="window" lastClr="FFFFFF"/>
    </a:lt1>
    <a:dk2>
      <a:srgbClr val="632E62"/>
    </a:dk2>
    <a:lt2>
      <a:srgbClr val="EAE5EB"/>
    </a:lt2>
    <a:accent1>
      <a:srgbClr val="92278F"/>
    </a:accent1>
    <a:accent2>
      <a:srgbClr val="9B57D3"/>
    </a:accent2>
    <a:accent3>
      <a:srgbClr val="755DD9"/>
    </a:accent3>
    <a:accent4>
      <a:srgbClr val="665EB8"/>
    </a:accent4>
    <a:accent5>
      <a:srgbClr val="45A5ED"/>
    </a:accent5>
    <a:accent6>
      <a:srgbClr val="5982DB"/>
    </a:accent6>
    <a:hlink>
      <a:srgbClr val="0066FF"/>
    </a:hlink>
    <a:folHlink>
      <a:srgbClr val="666699"/>
    </a:folHlink>
  </a:clrScheme>
</a:themeOverride>
</file>

<file path=ppt/theme/themeOverride2.xml><?xml version="1.0" encoding="utf-8"?>
<a:themeOverride xmlns:a="http://schemas.openxmlformats.org/drawingml/2006/main">
  <a:clrScheme name="Fialová II">
    <a:dk1>
      <a:sysClr val="windowText" lastClr="000000"/>
    </a:dk1>
    <a:lt1>
      <a:sysClr val="window" lastClr="FFFFFF"/>
    </a:lt1>
    <a:dk2>
      <a:srgbClr val="632E62"/>
    </a:dk2>
    <a:lt2>
      <a:srgbClr val="EAE5EB"/>
    </a:lt2>
    <a:accent1>
      <a:srgbClr val="92278F"/>
    </a:accent1>
    <a:accent2>
      <a:srgbClr val="9B57D3"/>
    </a:accent2>
    <a:accent3>
      <a:srgbClr val="755DD9"/>
    </a:accent3>
    <a:accent4>
      <a:srgbClr val="665EB8"/>
    </a:accent4>
    <a:accent5>
      <a:srgbClr val="45A5ED"/>
    </a:accent5>
    <a:accent6>
      <a:srgbClr val="5982DB"/>
    </a:accent6>
    <a:hlink>
      <a:srgbClr val="0066FF"/>
    </a:hlink>
    <a:folHlink>
      <a:srgbClr val="666699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2549</TotalTime>
  <Words>1089</Words>
  <Application>Microsoft Office PowerPoint</Application>
  <PresentationFormat>Vlastní</PresentationFormat>
  <Paragraphs>195</Paragraphs>
  <Slides>18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Fazeta</vt:lpstr>
      <vt:lpstr>Didaktika finančního vzdělávání</vt:lpstr>
      <vt:lpstr>Podmínky pro splnění předmětu</vt:lpstr>
      <vt:lpstr>Témata prezentací a seminárních prací</vt:lpstr>
      <vt:lpstr>1) Formy firem (podnikání)</vt:lpstr>
      <vt:lpstr>2) Rodinný rozpočet – příjmy, výdaje, úspory </vt:lpstr>
      <vt:lpstr>3) Daně – formy, historie, daně FO</vt:lpstr>
      <vt:lpstr>4) Daně právnických osob, DPH,      spotřební daně, ostatní daně</vt:lpstr>
      <vt:lpstr>5) Hmotné a duševní vlastnictví, spoluvlastnictví, SJM</vt:lpstr>
      <vt:lpstr>6) Ochrana spotřebitele </vt:lpstr>
      <vt:lpstr>7) Peníze – jejich význam pro tržní systém,     formy, historie, kryptoměny </vt:lpstr>
      <vt:lpstr>8) Platební karty – debetní, kreditní, SIPO,     kontokorent</vt:lpstr>
      <vt:lpstr>9) Spoření, investování </vt:lpstr>
      <vt:lpstr>10) Běžný účet, spořící účet, vklady</vt:lpstr>
      <vt:lpstr>11) Úvěry (formy) a leasing</vt:lpstr>
      <vt:lpstr>12) Stavební spoření, penzijní spoření </vt:lpstr>
      <vt:lpstr>13) Akcie, dluhopisy, podílové fondy       (výnos, riziko, likvidita) </vt:lpstr>
      <vt:lpstr>14) Pojištění (historie a formy), pojištění       životní, majetkové, odpovědnosti</vt:lpstr>
      <vt:lpstr>15) Alternativní metody řešení (nejen) finančních sporů (ADR)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Ekonomie pro pedagogy I</dc:title>
  <dc:creator>Jana Dobrovolná</dc:creator>
  <cp:lastModifiedBy>Michal Škerle</cp:lastModifiedBy>
  <cp:revision>151</cp:revision>
  <dcterms:created xsi:type="dcterms:W3CDTF">2016-10-20T12:11:05Z</dcterms:created>
  <dcterms:modified xsi:type="dcterms:W3CDTF">2020-02-20T07:03:52Z</dcterms:modified>
</cp:coreProperties>
</file>