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1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29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764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0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5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5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1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2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2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7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02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60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09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EDBB7-7C75-472B-9D14-9767A65EBEBC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platidl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posta.cz/sluzby/platebni-a-financni-sluzby-cr/sip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sprava.cz/cs/dane-a-pojistne/pojistn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cr.cz/co-je-to-mediac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vdf.cz/NEW/sites/default/files/FG-03_opora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sprava.cz/cs/dane-a-pojistne/dane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v.cz/" TargetMode="External"/><Relationship Id="rId2" Type="http://schemas.openxmlformats.org/officeDocument/2006/relationships/hyperlink" Target="http://www.osa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ociace-sos.cz/" TargetMode="External"/><Relationship Id="rId2" Type="http://schemas.openxmlformats.org/officeDocument/2006/relationships/hyperlink" Target="http://www.coi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1520" y="2404534"/>
            <a:ext cx="9034779" cy="1357569"/>
          </a:xfrm>
        </p:spPr>
        <p:txBody>
          <a:bodyPr/>
          <a:lstStyle/>
          <a:p>
            <a:r>
              <a:rPr lang="cs-CZ" sz="4800" dirty="0"/>
              <a:t>Didaktika finančního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165599"/>
            <a:ext cx="8259232" cy="1647371"/>
          </a:xfrm>
        </p:spPr>
        <p:txBody>
          <a:bodyPr>
            <a:normAutofit/>
          </a:bodyPr>
          <a:lstStyle/>
          <a:p>
            <a:r>
              <a:rPr lang="cs-CZ" sz="3000" dirty="0"/>
              <a:t>jaro </a:t>
            </a:r>
            <a:r>
              <a:rPr lang="cs-CZ" sz="3000" dirty="0" smtClean="0"/>
              <a:t>2020</a:t>
            </a:r>
            <a:endParaRPr lang="cs-CZ" sz="3000" dirty="0"/>
          </a:p>
          <a:p>
            <a:r>
              <a:rPr lang="cs-CZ" dirty="0" smtClean="0"/>
              <a:t>Mgr. et Mgr. Michal </a:t>
            </a:r>
            <a:r>
              <a:rPr lang="cs-CZ" dirty="0" err="1" smtClean="0"/>
              <a:t>Škerle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učo</a:t>
            </a:r>
            <a:r>
              <a:rPr lang="cs-CZ" dirty="0"/>
              <a:t> </a:t>
            </a:r>
            <a:r>
              <a:rPr lang="cs-CZ" dirty="0" smtClean="0"/>
              <a:t>145399)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915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134291"/>
          </a:xfrm>
        </p:spPr>
        <p:txBody>
          <a:bodyPr>
            <a:normAutofit fontScale="90000"/>
          </a:bodyPr>
          <a:lstStyle/>
          <a:p>
            <a:r>
              <a:rPr lang="cs-CZ" dirty="0"/>
              <a:t>7</a:t>
            </a:r>
            <a:r>
              <a:rPr lang="cs-CZ" dirty="0" smtClean="0"/>
              <a:t>) </a:t>
            </a:r>
            <a:r>
              <a:rPr lang="cs-CZ" dirty="0"/>
              <a:t>Peníze – jejich význam pro tržní systém,</a:t>
            </a:r>
            <a:br>
              <a:rPr lang="cs-CZ" dirty="0"/>
            </a:br>
            <a:r>
              <a:rPr lang="cs-CZ" dirty="0"/>
              <a:t>    formy, </a:t>
            </a:r>
            <a:r>
              <a:rPr lang="cs-CZ" dirty="0" smtClean="0"/>
              <a:t>historie, </a:t>
            </a:r>
            <a:r>
              <a:rPr lang="cs-CZ" dirty="0" err="1" smtClean="0"/>
              <a:t>kryptoměny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72489"/>
            <a:ext cx="8596668" cy="406887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 smtClean="0"/>
              <a:t>pojmy</a:t>
            </a:r>
            <a:r>
              <a:rPr lang="cs-CZ" sz="1700" dirty="0"/>
              <a:t>: funkce peněz, vlastnosti, původ a historie (příp. pohled na peníze očima ekonomických škol), dnešní formy peněz, ochranné prvky </a:t>
            </a:r>
            <a:r>
              <a:rPr lang="cs-CZ" sz="1700" dirty="0" smtClean="0"/>
              <a:t>bankovek, </a:t>
            </a:r>
            <a:r>
              <a:rPr lang="cs-CZ" sz="1700" dirty="0" err="1" smtClean="0"/>
              <a:t>kryptoměny</a:t>
            </a:r>
            <a:r>
              <a:rPr lang="cs-CZ" sz="1700" dirty="0" smtClean="0"/>
              <a:t>, trestné činy v souvislosti s penězi</a:t>
            </a:r>
            <a:endParaRPr lang="cs-CZ" sz="1700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>
                <a:hlinkClick r:id="rId2"/>
              </a:rPr>
              <a:t>https://www.cnb.cz/cs/platidla/</a:t>
            </a:r>
            <a:endParaRPr lang="pl-PL" sz="1500" dirty="0"/>
          </a:p>
          <a:p>
            <a:pPr marL="0" indent="0">
              <a:buNone/>
            </a:pPr>
            <a:endParaRPr lang="pl-PL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816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055914"/>
          </a:xfrm>
        </p:spPr>
        <p:txBody>
          <a:bodyPr>
            <a:normAutofit fontScale="90000"/>
          </a:bodyPr>
          <a:lstStyle/>
          <a:p>
            <a:r>
              <a:rPr lang="cs-CZ" dirty="0"/>
              <a:t>8</a:t>
            </a:r>
            <a:r>
              <a:rPr lang="cs-CZ" dirty="0" smtClean="0"/>
              <a:t>) </a:t>
            </a:r>
            <a:r>
              <a:rPr lang="cs-CZ" dirty="0"/>
              <a:t>Platební karty – debetní, kreditní, SIPO,</a:t>
            </a:r>
            <a:br>
              <a:rPr lang="cs-CZ" dirty="0"/>
            </a:br>
            <a:r>
              <a:rPr lang="cs-CZ" dirty="0"/>
              <a:t>    kontokorent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4113"/>
            <a:ext cx="8596668" cy="41472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 smtClean="0"/>
              <a:t>pojmy</a:t>
            </a:r>
            <a:r>
              <a:rPr lang="cs-CZ" sz="1700" dirty="0"/>
              <a:t>: platební karta, debetní karta, kreditní karta, funkce a účel, ochranné prvky, bezpečnost, SIPO – Soustředěné inkaso plateb obyvatelstva, kontokorent, resp. kontokorentní </a:t>
            </a:r>
            <a:r>
              <a:rPr lang="cs-CZ" sz="1700" dirty="0" smtClean="0"/>
              <a:t>úvěr, služba </a:t>
            </a:r>
            <a:r>
              <a:rPr lang="cs-CZ" sz="1700" dirty="0" err="1" smtClean="0"/>
              <a:t>cashback</a:t>
            </a:r>
            <a:r>
              <a:rPr lang="cs-CZ" sz="1700" dirty="0" smtClean="0"/>
              <a:t>, internetové platební brány, trestné činy v souvislosti s platebními kartami</a:t>
            </a:r>
            <a:endParaRPr lang="cs-CZ" sz="17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>
                <a:hlinkClick r:id="rId2"/>
              </a:rPr>
              <a:t>https://www.ceskaposta.cz/sluzby/platebni-a-financni-sluzby-cr/sipo</a:t>
            </a:r>
            <a:endParaRPr lang="cs-CZ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332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9</a:t>
            </a:r>
            <a:r>
              <a:rPr lang="cs-CZ" sz="3200" dirty="0" smtClean="0"/>
              <a:t>) </a:t>
            </a:r>
            <a:r>
              <a:rPr lang="cs-CZ" sz="3200" dirty="0"/>
              <a:t>Spoření, </a:t>
            </a:r>
            <a:r>
              <a:rPr lang="cs-CZ" sz="3200" dirty="0" smtClean="0"/>
              <a:t>investování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pojmy</a:t>
            </a:r>
            <a:r>
              <a:rPr lang="cs-CZ" sz="2400" dirty="0"/>
              <a:t>: úspory, </a:t>
            </a:r>
            <a:r>
              <a:rPr lang="cs-CZ" sz="2400" dirty="0" smtClean="0"/>
              <a:t>formy spoření</a:t>
            </a:r>
            <a:r>
              <a:rPr lang="cs-CZ" sz="2400" dirty="0"/>
              <a:t>, </a:t>
            </a:r>
            <a:r>
              <a:rPr lang="cs-CZ" sz="2400" dirty="0" err="1" smtClean="0"/>
              <a:t>krátké-střední-dlouhé</a:t>
            </a:r>
            <a:r>
              <a:rPr lang="cs-CZ" sz="2400" dirty="0" smtClean="0"/>
              <a:t> peníze, investování </a:t>
            </a:r>
            <a:r>
              <a:rPr lang="cs-CZ" sz="2400" dirty="0"/>
              <a:t>(nemovitosti, kovy, umělecké předměty), rizika – </a:t>
            </a:r>
            <a:r>
              <a:rPr lang="cs-CZ" sz="2400" dirty="0" smtClean="0"/>
              <a:t>diverzifikace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Tomáš TYL. </a:t>
            </a:r>
            <a:r>
              <a:rPr lang="cs-CZ" sz="2000" i="1" dirty="0"/>
              <a:t>Osobní finance: řízení financí pro každého</a:t>
            </a:r>
            <a:r>
              <a:rPr lang="cs-CZ" sz="2000" dirty="0"/>
              <a:t>. 2.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Martin NOVOTNÝ. </a:t>
            </a:r>
            <a:r>
              <a:rPr lang="cs-CZ" sz="2000" i="1" dirty="0"/>
              <a:t>Osobní a rodinné finance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367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 smtClean="0"/>
              <a:t>10) </a:t>
            </a:r>
            <a:r>
              <a:rPr lang="cs-CZ" sz="3200" dirty="0"/>
              <a:t>Běžný účet, spořící účet, vklady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 smtClean="0"/>
              <a:t>pojmy</a:t>
            </a:r>
            <a:r>
              <a:rPr lang="cs-CZ" sz="1700" dirty="0"/>
              <a:t>: bankovní účet, osobní účet, podnikatelský účet, vklad a výběr, příkaz k úhradě, příkaz k inkasu, dělení účtů – běžný účet, spořící účet, termínovaný vklad, úvěrový </a:t>
            </a:r>
            <a:r>
              <a:rPr lang="cs-CZ" sz="1700" dirty="0" smtClean="0"/>
              <a:t>účet, alternativní způsoby placení (</a:t>
            </a:r>
            <a:r>
              <a:rPr lang="cs-CZ" sz="1700" dirty="0" err="1" smtClean="0"/>
              <a:t>PayPal</a:t>
            </a:r>
            <a:r>
              <a:rPr lang="cs-CZ" sz="1700" dirty="0" smtClean="0"/>
              <a:t>, </a:t>
            </a:r>
            <a:r>
              <a:rPr lang="cs-CZ" sz="1700" dirty="0" err="1" smtClean="0"/>
              <a:t>GooglePay</a:t>
            </a:r>
            <a:r>
              <a:rPr lang="cs-CZ" sz="1700" dirty="0" smtClean="0"/>
              <a:t>, …)</a:t>
            </a:r>
            <a:endParaRPr lang="cs-CZ" sz="1700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647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11) </a:t>
            </a:r>
            <a:r>
              <a:rPr lang="cs-CZ" sz="3200" dirty="0"/>
              <a:t>Úvěry (formy) a leasing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pojmy</a:t>
            </a:r>
            <a:r>
              <a:rPr lang="cs-CZ" sz="2200" dirty="0"/>
              <a:t>: </a:t>
            </a:r>
            <a:r>
              <a:rPr lang="cs-CZ" sz="2200" dirty="0" smtClean="0"/>
              <a:t>dluh, půjčka</a:t>
            </a:r>
            <a:r>
              <a:rPr lang="cs-CZ" sz="2200" dirty="0"/>
              <a:t>, úvěr, bankovní instituce, nebankovní instituce, druhy úvěrů – kontokorentní, hypoteční, spotřebitelský, alternativní formy financování – leasing, úvěr vs. </a:t>
            </a:r>
            <a:r>
              <a:rPr lang="cs-CZ" sz="2200" dirty="0" smtClean="0"/>
              <a:t>Leasing, RPSN, výpočet výše úroků</a:t>
            </a:r>
            <a:endParaRPr lang="cs-CZ" sz="22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</a:t>
            </a:r>
            <a:r>
              <a:rPr lang="cs-CZ" dirty="0" smtClean="0"/>
              <a:t>257/2016 </a:t>
            </a:r>
            <a:r>
              <a:rPr lang="cs-CZ" dirty="0"/>
              <a:t>Sb., o spotřebitelském úvěru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009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12) </a:t>
            </a:r>
            <a:r>
              <a:rPr lang="cs-CZ" sz="3200" dirty="0"/>
              <a:t>Stavební </a:t>
            </a:r>
            <a:r>
              <a:rPr lang="cs-CZ" sz="3200" dirty="0" smtClean="0"/>
              <a:t>spoření, penzijní spoření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pojmy</a:t>
            </a:r>
            <a:r>
              <a:rPr lang="cs-CZ" dirty="0"/>
              <a:t>: stavební spoření, spoření na bytovou otázku, úvěr ze stavebního spoření, státní podpora, </a:t>
            </a:r>
            <a:r>
              <a:rPr lang="cs-CZ" dirty="0" smtClean="0"/>
              <a:t>výhody </a:t>
            </a:r>
            <a:r>
              <a:rPr lang="cs-CZ" dirty="0"/>
              <a:t>a nevýhody stavebního </a:t>
            </a:r>
            <a:r>
              <a:rPr lang="cs-CZ" dirty="0" smtClean="0"/>
              <a:t>spoření, penzijní spoření, daňové odečty penzijního spoření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682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13) </a:t>
            </a:r>
            <a:r>
              <a:rPr lang="cs-CZ" dirty="0"/>
              <a:t>Akcie, dluhopisy, podílové fondy </a:t>
            </a:r>
            <a:br>
              <a:rPr lang="cs-CZ" dirty="0"/>
            </a:br>
            <a:r>
              <a:rPr lang="cs-CZ" dirty="0"/>
              <a:t>     (výnos, riziko, likvidita)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37805"/>
            <a:ext cx="8596668" cy="400355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500" b="1" dirty="0" smtClean="0"/>
              <a:t>pojmy</a:t>
            </a:r>
            <a:r>
              <a:rPr lang="cs-CZ" sz="2500" b="1" dirty="0"/>
              <a:t>: cenný papír, akcie a jejich formy, dluhopisy a jejich dělení, podílový fond – koš aktiv, investiční společnost, podílový list, investorské riziko (max. výnos, min. riziko, okamžitá likvidita)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FILIP, Miloš. </a:t>
            </a:r>
            <a:r>
              <a:rPr lang="cs-CZ" i="1" dirty="0"/>
              <a:t>Osobní a rodinné bohatství: jak chytře investovat</a:t>
            </a:r>
            <a:r>
              <a:rPr lang="cs-CZ" dirty="0"/>
              <a:t>. Praha: C.H. Beck, 2006. Beckova edice ABC. ISBN 80-7179-523-2.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74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14) </a:t>
            </a:r>
            <a:r>
              <a:rPr lang="cs-CZ" dirty="0"/>
              <a:t>Pojištění (historie a formy), pojištění</a:t>
            </a:r>
            <a:br>
              <a:rPr lang="cs-CZ" dirty="0"/>
            </a:br>
            <a:r>
              <a:rPr lang="cs-CZ" dirty="0"/>
              <a:t>      životní, majetkové,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98617"/>
            <a:ext cx="8596668" cy="404274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000" b="1" dirty="0" smtClean="0"/>
              <a:t>pojmy</a:t>
            </a:r>
            <a:r>
              <a:rPr lang="cs-CZ" sz="2000" b="1" dirty="0"/>
              <a:t>: pojištění, pojišťovna, pojistník, pojistitel, pojištěný, historie, typy pojištění (osob, majetku, zájmu), úrazové pojištění, důchodové pojištění, nemocenské pojištění, havarijní pojištění, živelní pojištění, pojištění odpovědnosti za škodu, povinné ručení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Tomáš TYL. </a:t>
            </a:r>
            <a:r>
              <a:rPr lang="cs-CZ" sz="1600" i="1" dirty="0"/>
              <a:t>Osobní finance: řízení financí pro každého</a:t>
            </a:r>
            <a:r>
              <a:rPr lang="cs-CZ" sz="1600" dirty="0"/>
              <a:t>. 2. </a:t>
            </a:r>
            <a:r>
              <a:rPr lang="cs-CZ" sz="1600" dirty="0" err="1"/>
              <a:t>aktualiz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Zákon č. 277/2009 Sb., o pojišťovnictví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155/1995 Sb. o důchodovém pojištění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2"/>
              </a:rPr>
              <a:t>http://www.financnisprava.cz/cs/dane-a-pojistne/pojistne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604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15) </a:t>
            </a:r>
            <a:r>
              <a:rPr lang="cs-CZ" dirty="0"/>
              <a:t>Alternativní metody řešení (nejen) finančních sporů (ADR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400" b="1" dirty="0"/>
              <a:t>pojmy: </a:t>
            </a:r>
            <a:r>
              <a:rPr lang="cs-CZ" sz="2400" b="1" dirty="0" smtClean="0"/>
              <a:t>rozhodčí řízení, mediace, </a:t>
            </a:r>
            <a:r>
              <a:rPr lang="cs-CZ" sz="2400" b="1" dirty="0" err="1" smtClean="0"/>
              <a:t>konciliace</a:t>
            </a:r>
            <a:r>
              <a:rPr lang="cs-CZ" sz="2400" b="1" dirty="0" smtClean="0"/>
              <a:t>, mediátor, řešení spotřebitelských sporů</a:t>
            </a:r>
            <a:endParaRPr lang="cs-CZ" sz="2400" b="1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JANKŮ</a:t>
            </a:r>
            <a:r>
              <a:rPr lang="cs-CZ" dirty="0"/>
              <a:t>, Martin. </a:t>
            </a:r>
            <a:r>
              <a:rPr lang="cs-CZ" i="1" dirty="0"/>
              <a:t>Základy práva pro posluchače neprávnických fakult</a:t>
            </a:r>
            <a:r>
              <a:rPr lang="cs-CZ" dirty="0"/>
              <a:t>. 6., přepracované a doplněné vydání. Praha: C.H. Beck, 2016. Beckovy mezioborové učebnice. ISBN 978-80-7400-611-1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HOLÁ, Lenka a Miluše HRNČIŘÍKOVÁ. </a:t>
            </a:r>
            <a:r>
              <a:rPr lang="cs-CZ" i="1" dirty="0"/>
              <a:t>Mimosoudní metody řešení sporů: vysokoškolská učebnice</a:t>
            </a:r>
            <a:r>
              <a:rPr lang="cs-CZ" dirty="0"/>
              <a:t>. Praha: </a:t>
            </a:r>
            <a:r>
              <a:rPr lang="cs-CZ" dirty="0" err="1"/>
              <a:t>Leges</a:t>
            </a:r>
            <a:r>
              <a:rPr lang="cs-CZ" dirty="0"/>
              <a:t>, 2017. Student. ISBN 978-80-7502-246-2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HOLÁ</a:t>
            </a:r>
            <a:r>
              <a:rPr lang="cs-CZ" dirty="0"/>
              <a:t>, Lenka, Naděžda ROZEHNALOVÁ a Martina URBANOVÁ. </a:t>
            </a:r>
            <a:r>
              <a:rPr lang="cs-CZ" i="1" dirty="0"/>
              <a:t>Mediace a možnosti využití v praxi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2013. Psyché. ISBN 978-80-247-4109-3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89/2012 Sb., občanský </a:t>
            </a:r>
            <a:r>
              <a:rPr lang="cs-CZ" dirty="0" smtClean="0"/>
              <a:t>zákoník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216/1994 Sb</a:t>
            </a:r>
            <a:r>
              <a:rPr lang="cs-CZ" dirty="0" smtClean="0"/>
              <a:t>., </a:t>
            </a:r>
            <a:r>
              <a:rPr lang="cs-CZ" dirty="0"/>
              <a:t>o rozhodčím řízení a o výkonu rozhodčích nálezů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Zákon </a:t>
            </a:r>
            <a:r>
              <a:rPr lang="cs-CZ" dirty="0"/>
              <a:t>č. </a:t>
            </a:r>
            <a:r>
              <a:rPr lang="cs-CZ" dirty="0" smtClean="0"/>
              <a:t>202/2012 </a:t>
            </a:r>
            <a:r>
              <a:rPr lang="cs-CZ" dirty="0"/>
              <a:t>Sb., </a:t>
            </a:r>
            <a:r>
              <a:rPr lang="cs-CZ" dirty="0" smtClean="0"/>
              <a:t>o mediaci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://www.amcr.cz/co-je-to-mediace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07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Podmínky pro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aktivní účast na </a:t>
            </a:r>
            <a:r>
              <a:rPr lang="cs-CZ" dirty="0" smtClean="0"/>
              <a:t>semináři (max. 1 absence + </a:t>
            </a:r>
            <a:r>
              <a:rPr lang="cs-CZ" dirty="0" smtClean="0"/>
              <a:t>1 </a:t>
            </a:r>
            <a:r>
              <a:rPr lang="cs-CZ" dirty="0" smtClean="0"/>
              <a:t>absence </a:t>
            </a:r>
            <a:r>
              <a:rPr lang="cs-CZ" dirty="0" smtClean="0"/>
              <a:t>omluvená)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odevzdání písemné seminární práce </a:t>
            </a:r>
            <a:r>
              <a:rPr lang="cs-CZ" dirty="0" smtClean="0"/>
              <a:t>(3 strany) </a:t>
            </a:r>
            <a:r>
              <a:rPr lang="cs-CZ" dirty="0" smtClean="0"/>
              <a:t>+ </a:t>
            </a:r>
            <a:r>
              <a:rPr lang="cs-CZ" dirty="0"/>
              <a:t>její prezentace na </a:t>
            </a:r>
            <a:r>
              <a:rPr lang="cs-CZ" dirty="0" smtClean="0"/>
              <a:t>semináři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týden před prezentací </a:t>
            </a:r>
            <a:r>
              <a:rPr lang="cs-CZ" dirty="0"/>
              <a:t>(dle časového harmonogramu) uložit do odevzdávárny prezentaci v PowerPoint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seminární práce (a prezentace) bude obsahovat:</a:t>
            </a:r>
            <a:br>
              <a:rPr lang="cs-CZ" dirty="0"/>
            </a:br>
            <a:r>
              <a:rPr lang="cs-CZ" b="1" dirty="0"/>
              <a:t>část teoretickou </a:t>
            </a:r>
            <a:r>
              <a:rPr lang="cs-CZ" dirty="0"/>
              <a:t>(odborný výkladový text) a </a:t>
            </a:r>
            <a:br>
              <a:rPr lang="cs-CZ" dirty="0"/>
            </a:br>
            <a:r>
              <a:rPr lang="cs-CZ" b="1" dirty="0"/>
              <a:t>část praktickou </a:t>
            </a:r>
            <a:r>
              <a:rPr lang="cs-CZ" dirty="0"/>
              <a:t>(didaktické zprostředkování vymezené problematiky žákům ZŠ </a:t>
            </a:r>
            <a:br>
              <a:rPr lang="cs-CZ" dirty="0"/>
            </a:br>
            <a:r>
              <a:rPr lang="cs-CZ" dirty="0"/>
              <a:t>– struktura přípravy na vyučovací hodinu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vytvoření podnikatelského záměru </a:t>
            </a:r>
            <a:r>
              <a:rPr lang="cs-CZ" dirty="0" smtClean="0"/>
              <a:t>a jeho </a:t>
            </a:r>
            <a:r>
              <a:rPr lang="cs-CZ" smtClean="0"/>
              <a:t>prezentace investorovi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532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Témata prezentací a seminárních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62500" lnSpcReduction="20000"/>
          </a:bodyPr>
          <a:lstStyle/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Formy firem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Rodinný rozpočet – příjmy, výdaje, úspory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Daně – formy, </a:t>
            </a:r>
            <a:r>
              <a:rPr lang="cs-CZ" dirty="0" smtClean="0"/>
              <a:t>historie, daně </a:t>
            </a:r>
            <a:r>
              <a:rPr lang="cs-CZ" dirty="0"/>
              <a:t>fyzických osob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Daně právnických osob, DPH, spotřební daně, ostatní daně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Hmotné a duševní </a:t>
            </a:r>
            <a:r>
              <a:rPr lang="cs-CZ" dirty="0" smtClean="0"/>
              <a:t>vlastnictví, spoluvlastnictví, SJM</a:t>
            </a:r>
            <a:r>
              <a:rPr lang="cs-CZ" dirty="0"/>
              <a:t>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Ochrana spotřebitele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Peníze – jejich význam pro tržní systém, formy, historie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Platební karty – debetní, kreditní, SIPO, kontokorent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Spoření, investování, úvěry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Běžný účet, spořící účet, vklady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Úvěry (formy) a leasing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Stavební </a:t>
            </a:r>
            <a:r>
              <a:rPr lang="cs-CZ" dirty="0" smtClean="0"/>
              <a:t>spoření, penzijní spoření </a:t>
            </a:r>
            <a:r>
              <a:rPr lang="cs-CZ" dirty="0"/>
              <a:t>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Akcie, dluhopisy, podílové fondy (výnos, riziko, likvidita)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Pojištění (historie a formy), pojištění životní, majetkové, </a:t>
            </a:r>
            <a:r>
              <a:rPr lang="cs-CZ" dirty="0" smtClean="0"/>
              <a:t>odpovědnosti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 smtClean="0"/>
              <a:t>Exekuce, insolvence, osobní bankrot</a:t>
            </a:r>
          </a:p>
          <a:p>
            <a:pPr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Alternativní metody řešení (nejen) finančních sporů (ADR). </a:t>
            </a:r>
          </a:p>
          <a:p>
            <a:pPr marL="0" lvl="0" indent="0">
              <a:buNone/>
              <a:tabLst>
                <a:tab pos="5918200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495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1) Formy </a:t>
            </a:r>
            <a:r>
              <a:rPr lang="cs-CZ" sz="3200" dirty="0" smtClean="0"/>
              <a:t>firem (podnikání)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 smtClean="0"/>
              <a:t>pojmy</a:t>
            </a:r>
            <a:r>
              <a:rPr lang="cs-CZ" sz="1700" dirty="0"/>
              <a:t>: podnikání, podnik, podnikatel, kritéria členění, právní formy, živnost - OSVČ, obchodní společnost – osobní, kapitálová, družstvo, státní podnik, neziskové organizace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90/2012 Sb. o obchodních korporacích (dříve Zákon č. 513/1991 Sb., obchodní zákoník – zrušen k 1.1.2014)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455/1991 Sb., o živnostenském podnikání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89/2012 Sb., občanský </a:t>
            </a:r>
            <a:r>
              <a:rPr lang="cs-CZ" sz="1500" dirty="0" smtClean="0"/>
              <a:t>zákoník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JANKŮ, Martin. </a:t>
            </a:r>
            <a:r>
              <a:rPr lang="cs-CZ" sz="1600" i="1" dirty="0"/>
              <a:t>Základy práva pro posluchače neprávnických fakult</a:t>
            </a:r>
            <a:r>
              <a:rPr lang="cs-CZ" sz="1600" dirty="0"/>
              <a:t>. 6., přepracované a doplněné vydání. Praha: C.H. Beck, 2016. Beckovy mezioborové učebnice. ISBN 978-80-7400-611-1.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 smtClean="0"/>
              <a:t>HYRŠLOVÁ</a:t>
            </a:r>
            <a:r>
              <a:rPr lang="cs-CZ" sz="1500" dirty="0"/>
              <a:t>, Jaroslava, Jiří KLEČKA a Pavel MARINIČ. </a:t>
            </a:r>
            <a:r>
              <a:rPr lang="cs-CZ" sz="1500" i="1" dirty="0"/>
              <a:t>Ekonomika podniku</a:t>
            </a:r>
            <a:r>
              <a:rPr lang="cs-CZ" sz="1500" dirty="0"/>
              <a:t>. Praha: Vysoká škola ekonomie a managementu, 2007. Studijní texty. ISBN 978-80-86730-25-7.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SOUKUPOVÁ, Věra a Dana STRACHOTOVÁ. </a:t>
            </a:r>
            <a:r>
              <a:rPr lang="cs-CZ" sz="1500" i="1" dirty="0"/>
              <a:t>Podniková ekonomika</a:t>
            </a:r>
            <a:r>
              <a:rPr lang="cs-CZ" sz="1500" dirty="0"/>
              <a:t>. Vyd. 2., </a:t>
            </a:r>
            <a:r>
              <a:rPr lang="cs-CZ" sz="1500" dirty="0" err="1"/>
              <a:t>přeprac</a:t>
            </a:r>
            <a:r>
              <a:rPr lang="cs-CZ" sz="1500" dirty="0"/>
              <a:t>. Praha: Vydavatelství VŠCHT, 2009. ISBN 978-80-7080-711-8.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139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cs-CZ" dirty="0"/>
              <a:t>2) Rodinný rozpočet – příjmy, výdaje, </a:t>
            </a:r>
            <a:r>
              <a:rPr lang="cs-CZ" dirty="0" smtClean="0"/>
              <a:t>úspory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 smtClean="0"/>
              <a:t>pojmy</a:t>
            </a:r>
            <a:r>
              <a:rPr lang="cs-CZ" sz="1800" dirty="0"/>
              <a:t>: domácnost, příjem – aktivní, pasivní a nepravidelný, výdaj – nezbytný, zbytný, nepravidelný a investiční, úspora, rozpočet, plánování, </a:t>
            </a:r>
            <a:r>
              <a:rPr lang="cs-CZ" sz="1800" dirty="0" smtClean="0"/>
              <a:t>zadlužení, rozpočet </a:t>
            </a:r>
            <a:r>
              <a:rPr lang="cs-CZ" sz="1800" dirty="0" smtClean="0"/>
              <a:t>domácnosti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 smtClean="0"/>
              <a:t>aplikace k sestavení rodinného rozpočtu, rodinný rozpočet pomocí </a:t>
            </a:r>
            <a:r>
              <a:rPr lang="cs-CZ" sz="1800" dirty="0" err="1" smtClean="0"/>
              <a:t>excelu</a:t>
            </a:r>
            <a:endParaRPr lang="cs-CZ" sz="1800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</a:t>
            </a:r>
            <a:r>
              <a:rPr lang="cs-CZ" dirty="0" smtClean="0"/>
              <a:t>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BÁRTA, Zbyněk. Finanční </a:t>
            </a:r>
            <a:r>
              <a:rPr lang="cs-CZ" dirty="0"/>
              <a:t>gramotnost : výpočty v </a:t>
            </a:r>
            <a:r>
              <a:rPr lang="cs-CZ" dirty="0" smtClean="0"/>
              <a:t>Excelu.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2014</a:t>
            </a:r>
            <a:endParaRPr lang="cs-CZ" dirty="0"/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SMRČKA, Luboš. Rodinný rozpočet a společnost spotřeby: (staronový pohled na osobní finance a bohatství). Praha: Professional </a:t>
            </a:r>
            <a:r>
              <a:rPr lang="cs-CZ" dirty="0" err="1"/>
              <a:t>Publishing</a:t>
            </a:r>
            <a:r>
              <a:rPr lang="cs-CZ" dirty="0"/>
              <a:t>, 2008. ISBN 978-80-86946-78-8.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http://www.sosvdf.cz/NEW/sites/default/files/FG-03_opora.pdf</a:t>
            </a:r>
            <a:endParaRPr lang="cs-CZ" dirty="0"/>
          </a:p>
          <a:p>
            <a:pPr marL="0" lvl="1" indent="0">
              <a:lnSpc>
                <a:spcPct val="90000"/>
              </a:lnSpc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86174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3) Daně – formy, </a:t>
            </a:r>
            <a:r>
              <a:rPr lang="cs-CZ" sz="3200" dirty="0" smtClean="0"/>
              <a:t>historie, daně FO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491972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pojmy</a:t>
            </a:r>
            <a:r>
              <a:rPr lang="cs-CZ" sz="2200" dirty="0"/>
              <a:t>: daňový systém, daňová soustava, daň, historický vývoj, dělení daní – přímé (z příjmů, majetkové) a </a:t>
            </a:r>
            <a:r>
              <a:rPr lang="cs-CZ" sz="2200" dirty="0"/>
              <a:t>nepřímé, </a:t>
            </a:r>
            <a:r>
              <a:rPr lang="cs-CZ" sz="2200" dirty="0"/>
              <a:t>daně FO - poplatník, předmět daně, osvobození, příjmy za závislé činnosti, příjmy z podnikání a z jiné samostatné výdělečné činnosti, příjmy z kapitálového majetku, příjmy z nájmu, ostatní příjmy, slevy na dani, daňové </a:t>
            </a:r>
            <a:r>
              <a:rPr lang="cs-CZ" sz="2200" dirty="0" smtClean="0"/>
              <a:t>zvýhodnění, daňové přiznání FO</a:t>
            </a:r>
            <a:endParaRPr lang="cs-CZ" sz="2200" dirty="0"/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NOVÁKOVÁ</a:t>
            </a:r>
            <a:r>
              <a:rPr lang="cs-CZ" dirty="0"/>
              <a:t>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KUBÁTOVÁ, Květa. </a:t>
            </a:r>
            <a:r>
              <a:rPr lang="cs-CZ" i="1" dirty="0"/>
              <a:t>Daňová teorie a politika</a:t>
            </a:r>
            <a:r>
              <a:rPr lang="cs-CZ" dirty="0"/>
              <a:t>. 6., aktualizované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VANČUROVÁ, Alena a LÁCHOVÁ, Lenka. Daňový systém ČR 2016. 13. aktualizované vydání. Praha: 1. VOX a.s., 2016. 393 stran. Ekonomie. ISBN 978-80-87480-44-1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://www.financnisprava.cz/cs/dane-a-pojistne/dane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40485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147354"/>
          </a:xfrm>
        </p:spPr>
        <p:txBody>
          <a:bodyPr>
            <a:normAutofit fontScale="90000"/>
          </a:bodyPr>
          <a:lstStyle/>
          <a:p>
            <a:r>
              <a:rPr lang="cs-CZ" dirty="0"/>
              <a:t>4</a:t>
            </a:r>
            <a:r>
              <a:rPr lang="cs-CZ" dirty="0" smtClean="0"/>
              <a:t>) </a:t>
            </a:r>
            <a:r>
              <a:rPr lang="cs-CZ" dirty="0"/>
              <a:t>Daně právnických osob, DPH, </a:t>
            </a:r>
            <a:br>
              <a:rPr lang="cs-CZ" dirty="0"/>
            </a:br>
            <a:r>
              <a:rPr lang="cs-CZ" dirty="0"/>
              <a:t>    spotřební daně, ostatní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85554"/>
            <a:ext cx="8596668" cy="463731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FG – hospodaření domácností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pojmy: právnická osoba, podnikání, výnosy, náklady, hospodářský výsledek, základ daně, sazba daně, daň, daň z přidané hodnoty – plátce a neplátce, spotřební daně (minerální oleje, líh, pivo, víno, tabákové výrobky), ekologické daně (zemní plyn, pevná paliva, elektřina), silniční daň, daň z nemovitých věcí, daň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KUBÁTOVÁ, Květa. </a:t>
            </a:r>
            <a:r>
              <a:rPr lang="cs-CZ" sz="2000" i="1" dirty="0"/>
              <a:t>Daňová teorie a politika</a:t>
            </a:r>
            <a:r>
              <a:rPr lang="cs-CZ" sz="2000" dirty="0"/>
              <a:t>. 6., aktualizované vydání.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VANČUROVÁ, Alena a LÁCHOVÁ, Lenka. Daňový systém ČR 2016. 13. aktualizované vydání. Praha: 1. VOX a.s., 2016. 393 stran. Ekonomie. ISBN 978-80-87480-44-1.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235/2004 Sb., o dani z přidané hodnoty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353/2003 Sb., o spotřebních daních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16/1993 Sb., o dani silniční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338/1992 Sb., o dani z nemovitostí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Zákonné opatření Senátu č. 340/2013 Sb., o dani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780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5003" y="838200"/>
            <a:ext cx="9169758" cy="711200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5</a:t>
            </a:r>
            <a:r>
              <a:rPr lang="cs-CZ" sz="3200" dirty="0" smtClean="0"/>
              <a:t>) </a:t>
            </a:r>
            <a:r>
              <a:rPr lang="cs-CZ" sz="3200" dirty="0"/>
              <a:t>Hmotné a duševní </a:t>
            </a:r>
            <a:r>
              <a:rPr lang="cs-CZ" sz="3200" dirty="0" smtClean="0"/>
              <a:t>vlastnictví, spoluvlastnictví, SJM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pojmy</a:t>
            </a:r>
            <a:r>
              <a:rPr lang="cs-CZ" dirty="0"/>
              <a:t>: vlastnictví, vlastnické právo, hmotné vlastnictví, duševní vlastnictví, </a:t>
            </a:r>
            <a:r>
              <a:rPr lang="cs-CZ" dirty="0" smtClean="0"/>
              <a:t>autorské právo, zaměstnanecké dílo, právo průmyslového vlastnictví, ochrana vlastnictví, spoluvlastnictví podílové, společné jmění manželů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SKOŘEPA, Michal a Eva SKOŘEPOVÁ. </a:t>
            </a:r>
            <a:r>
              <a:rPr lang="cs-CZ" sz="1600" i="1" dirty="0"/>
              <a:t>Finanční a ekonomická gramotnost pro základní školy a víceletá gymnázia: výchova k občanství : stát a hospodářství</a:t>
            </a:r>
            <a:r>
              <a:rPr lang="cs-CZ" sz="1600" dirty="0"/>
              <a:t>. Praha: </a:t>
            </a:r>
            <a:r>
              <a:rPr lang="cs-CZ" sz="1600" dirty="0" err="1"/>
              <a:t>Scientia</a:t>
            </a:r>
            <a:r>
              <a:rPr lang="cs-CZ" sz="1600" dirty="0"/>
              <a:t>, 2008. ISBN 978-80-86960-41-8</a:t>
            </a:r>
            <a:r>
              <a:rPr lang="cs-CZ" sz="16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JANKŮ, Martin. </a:t>
            </a:r>
            <a:r>
              <a:rPr lang="cs-CZ" sz="1600" i="1" dirty="0"/>
              <a:t>Základy práva pro posluchače neprávnických fakult</a:t>
            </a:r>
            <a:r>
              <a:rPr lang="cs-CZ" sz="1600" dirty="0"/>
              <a:t>. 6., přepracované a doplněné vydání. Praha: C.H. Beck, 2016. Beckovy mezioborové učebnice. ISBN 978-80-7400-611-1.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89/2012 Sb., občanský </a:t>
            </a:r>
            <a:r>
              <a:rPr lang="cs-CZ" sz="1600" dirty="0" smtClean="0"/>
              <a:t>zákoník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121/2000 Sb., autorský zákon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2"/>
              </a:rPr>
              <a:t>www.osa.cz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3"/>
              </a:rPr>
              <a:t>www.upv.cz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800100" lvl="1" indent="-3429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513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6</a:t>
            </a:r>
            <a:r>
              <a:rPr lang="cs-CZ" sz="3200" dirty="0" smtClean="0"/>
              <a:t>) </a:t>
            </a:r>
            <a:r>
              <a:rPr lang="cs-CZ" sz="3200" dirty="0"/>
              <a:t>Ochrana spotřebitele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81070"/>
            <a:ext cx="8596668" cy="4893971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sz="4300" dirty="0"/>
              <a:t>pojmy</a:t>
            </a:r>
            <a:r>
              <a:rPr lang="cs-CZ" sz="4300" dirty="0"/>
              <a:t>: spotřebitel, práva spotřebitele, ochrana </a:t>
            </a:r>
            <a:r>
              <a:rPr lang="cs-CZ" sz="4300" dirty="0"/>
              <a:t>spotřebitele, spotřebitelský úvěr, Česká </a:t>
            </a:r>
            <a:r>
              <a:rPr lang="cs-CZ" sz="4300" dirty="0"/>
              <a:t>obchodní </a:t>
            </a:r>
            <a:r>
              <a:rPr lang="cs-CZ" sz="4300" dirty="0"/>
              <a:t>inspekce, řešení spotřebitelských sporů, neziskové organizace na ochranu spotřebitelů</a:t>
            </a:r>
            <a:endParaRPr lang="cs-CZ" sz="4300" dirty="0"/>
          </a:p>
          <a:p>
            <a:pPr>
              <a:buFont typeface="Wingdings" panose="05000000000000000000" pitchFamily="2" charset="2"/>
              <a:buChar char="Ø"/>
            </a:pPr>
            <a:endParaRPr lang="cs-CZ" sz="2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/>
              <a:t>NOVÁKOVÁ, Vladimíra a Věroslav SOBOTKA. Slabikář finanční gramotnosti: učebnice základních 7 modulů finanční gramotnosti. 2., </a:t>
            </a:r>
            <a:r>
              <a:rPr lang="cs-CZ" sz="2900" dirty="0" err="1"/>
              <a:t>aktualiz</a:t>
            </a:r>
            <a:r>
              <a:rPr lang="cs-CZ" sz="29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/>
              <a:t>SMRČKA, Luboš. Osobní a rodinné finance: (svět rodinných financí - jak spořit a rozmnožovat majetek). 1. vyd. Praha: Professional </a:t>
            </a:r>
            <a:r>
              <a:rPr lang="cs-CZ" sz="2900" dirty="0" err="1"/>
              <a:t>Publishing</a:t>
            </a:r>
            <a:r>
              <a:rPr lang="cs-CZ" sz="2900" dirty="0"/>
              <a:t>, 2007. 257 s. ISBN 9788086946412</a:t>
            </a:r>
            <a:r>
              <a:rPr lang="cs-CZ" sz="29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/>
              <a:t>JANKŮ, Martin. </a:t>
            </a:r>
            <a:r>
              <a:rPr lang="cs-CZ" sz="2900" i="1" dirty="0"/>
              <a:t>Základy práva pro posluchače neprávnických fakult</a:t>
            </a:r>
            <a:r>
              <a:rPr lang="cs-CZ" sz="2900" dirty="0"/>
              <a:t>. 6., přepracované a doplněné vydání. Praha: C.H. Beck, 2016. Beckovy mezioborové učebnice. ISBN 978-80-7400-611-1</a:t>
            </a:r>
            <a:r>
              <a:rPr lang="cs-CZ" sz="29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 smtClean="0"/>
              <a:t>Zákon </a:t>
            </a:r>
            <a:r>
              <a:rPr lang="cs-CZ" sz="2900" dirty="0"/>
              <a:t>č. 634/1992 Sb., o ochraně </a:t>
            </a:r>
            <a:r>
              <a:rPr lang="cs-CZ" sz="2900" dirty="0" smtClean="0"/>
              <a:t>spotřebitele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/>
              <a:t>Zákon č. </a:t>
            </a:r>
            <a:r>
              <a:rPr lang="cs-CZ" sz="2900" dirty="0" smtClean="0"/>
              <a:t>257/2016 </a:t>
            </a:r>
            <a:r>
              <a:rPr lang="cs-CZ" sz="2900" dirty="0"/>
              <a:t>Sb., o </a:t>
            </a:r>
            <a:r>
              <a:rPr lang="cs-CZ" sz="2900" dirty="0" smtClean="0"/>
              <a:t>spotřebitelském úvěru</a:t>
            </a:r>
            <a:endParaRPr lang="cs-CZ" sz="2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 smtClean="0"/>
              <a:t>Listina </a:t>
            </a:r>
            <a:r>
              <a:rPr lang="cs-CZ" sz="2900" dirty="0"/>
              <a:t>základních práv a svobod (Zákon č. 2/1993 Sb.)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>
                <a:hlinkClick r:id="rId2"/>
              </a:rPr>
              <a:t>http://www.coi.cz/</a:t>
            </a:r>
            <a:endParaRPr lang="cs-CZ" sz="2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>
                <a:hlinkClick r:id="rId3"/>
              </a:rPr>
              <a:t>https://www.asociace-sos.cz/</a:t>
            </a:r>
            <a:endParaRPr lang="cs-CZ" sz="29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16291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ppt/theme/themeOverride2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2549</TotalTime>
  <Words>1089</Words>
  <Application>Microsoft Office PowerPoint</Application>
  <PresentationFormat>Vlastní</PresentationFormat>
  <Paragraphs>195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Fazeta</vt:lpstr>
      <vt:lpstr>Didaktika finančního vzdělávání</vt:lpstr>
      <vt:lpstr>Podmínky pro splnění předmětu</vt:lpstr>
      <vt:lpstr>Témata prezentací a seminárních prací</vt:lpstr>
      <vt:lpstr>1) Formy firem (podnikání)</vt:lpstr>
      <vt:lpstr>2) Rodinný rozpočet – příjmy, výdaje, úspory </vt:lpstr>
      <vt:lpstr>3) Daně – formy, historie, daně FO</vt:lpstr>
      <vt:lpstr>4) Daně právnických osob, DPH,      spotřební daně, ostatní daně</vt:lpstr>
      <vt:lpstr>5) Hmotné a duševní vlastnictví, spoluvlastnictví, SJM</vt:lpstr>
      <vt:lpstr>6) Ochrana spotřebitele </vt:lpstr>
      <vt:lpstr>7) Peníze – jejich význam pro tržní systém,     formy, historie, kryptoměny </vt:lpstr>
      <vt:lpstr>8) Platební karty – debetní, kreditní, SIPO,     kontokorent</vt:lpstr>
      <vt:lpstr>9) Spoření, investování </vt:lpstr>
      <vt:lpstr>10) Běžný účet, spořící účet, vklady</vt:lpstr>
      <vt:lpstr>11) Úvěry (formy) a leasing</vt:lpstr>
      <vt:lpstr>12) Stavební spoření, penzijní spoření </vt:lpstr>
      <vt:lpstr>13) Akcie, dluhopisy, podílové fondy       (výnos, riziko, likvidita) </vt:lpstr>
      <vt:lpstr>14) Pojištění (historie a formy), pojištění       životní, majetkové, odpovědnosti</vt:lpstr>
      <vt:lpstr>15) Alternativní metody řešení (nejen) finančních sporů (ADR)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 pro pedagogy I</dc:title>
  <dc:creator>Jana Dobrovolná</dc:creator>
  <cp:lastModifiedBy>Michal Škerle</cp:lastModifiedBy>
  <cp:revision>151</cp:revision>
  <dcterms:created xsi:type="dcterms:W3CDTF">2016-10-20T12:11:05Z</dcterms:created>
  <dcterms:modified xsi:type="dcterms:W3CDTF">2020-02-20T07:03:52Z</dcterms:modified>
</cp:coreProperties>
</file>