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23"/>
  </p:notesMasterIdLst>
  <p:sldIdLst>
    <p:sldId id="276" r:id="rId2"/>
    <p:sldId id="277" r:id="rId3"/>
    <p:sldId id="278" r:id="rId4"/>
    <p:sldId id="291" r:id="rId5"/>
    <p:sldId id="283" r:id="rId6"/>
    <p:sldId id="281" r:id="rId7"/>
    <p:sldId id="280" r:id="rId8"/>
    <p:sldId id="279" r:id="rId9"/>
    <p:sldId id="282" r:id="rId10"/>
    <p:sldId id="287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305" r:id="rId19"/>
    <p:sldId id="306" r:id="rId20"/>
    <p:sldId id="295" r:id="rId21"/>
    <p:sldId id="307" r:id="rId22"/>
  </p:sldIdLst>
  <p:sldSz cx="10080625" cy="7559675"/>
  <p:notesSz cx="7559675" cy="10691813"/>
  <p:defaultTextStyle>
    <a:defPPr>
      <a:defRPr lang="en-GB"/>
    </a:defPPr>
    <a:lvl1pPr algn="l" defTabSz="449263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747" autoAdjust="0"/>
    <p:restoredTop sz="94660"/>
  </p:normalViewPr>
  <p:slideViewPr>
    <p:cSldViewPr>
      <p:cViewPr varScale="1">
        <p:scale>
          <a:sx n="76" d="100"/>
          <a:sy n="76" d="100"/>
        </p:scale>
        <p:origin x="187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 cap="sq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cs-CZ">
              <a:latin typeface="Arial" charset="0"/>
              <a:ea typeface="Microsoft YaHei" charset="-122"/>
            </a:endParaRPr>
          </a:p>
        </p:txBody>
      </p:sp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cs-CZ">
              <a:latin typeface="Arial" charset="0"/>
              <a:ea typeface="Microsoft YaHei" charset="-122"/>
            </a:endParaRPr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cs-CZ">
              <a:latin typeface="Arial" charset="0"/>
              <a:ea typeface="Microsoft YaHei" charset="-122"/>
            </a:endParaRPr>
          </a:p>
        </p:txBody>
      </p:sp>
      <p:sp>
        <p:nvSpPr>
          <p:cNvPr id="20485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484313" y="900113"/>
            <a:ext cx="4583112" cy="343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20725" y="4679950"/>
            <a:ext cx="6113463" cy="50339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0" y="0"/>
            <a:ext cx="3278188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cs-CZ">
              <a:latin typeface="Arial" charset="0"/>
              <a:ea typeface="Microsoft YaHei" charset="-122"/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4279900" y="0"/>
            <a:ext cx="3278188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cs-CZ">
              <a:latin typeface="Arial" charset="0"/>
              <a:ea typeface="Microsoft YaHei" charset="-122"/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0" y="10156825"/>
            <a:ext cx="3278188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cs-CZ">
              <a:latin typeface="Arial" charset="0"/>
              <a:ea typeface="Microsoft YaHei" charset="-122"/>
            </a:endParaRP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4279900" y="10156825"/>
            <a:ext cx="3273425" cy="5286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marL="215900" indent="-212725" algn="r" eaLnBrk="1">
              <a:lnSpc>
                <a:spcPct val="95000"/>
              </a:lnSpc>
              <a:buClrTx/>
              <a:buSzPct val="45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fld id="{03C2AF20-BB88-48FA-BBC1-E2A26E8E177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086625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53A4EC-3D53-401F-B4D2-3174881E580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66292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8AF43A-FE54-4DBF-AE14-677A98BA8B7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35116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04088" y="576263"/>
            <a:ext cx="2265362" cy="560228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3238" y="576263"/>
            <a:ext cx="6648450" cy="560228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73628F-DEED-4C36-A7FC-E78D01C06DD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85744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13B0F5-516E-48B4-9929-4C0554AC124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93168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E5BC75-796C-4E15-B052-B25F14F5F54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20609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3238" y="1800225"/>
            <a:ext cx="4456112" cy="4378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1750" y="1800225"/>
            <a:ext cx="4457700" cy="4378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59649C-9F1C-4CBD-A25A-40BE403BB73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6301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35B753-5C37-4CF1-8ACA-63F0AD4AD07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3976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487D99-67EC-4D14-8058-E38873DC66B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9050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02C24D-6CBA-49F8-936F-D2D04DAD4E1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7671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17259D-402B-4607-90D7-AE8EF6A50D5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5327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0A2C36-DBAB-49E3-995A-1B3AEE7AC45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43565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079038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576263"/>
            <a:ext cx="7192962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Klikněte pro úpravu formátu textu nadpisu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800225"/>
            <a:ext cx="9066212" cy="437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2304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Klikněte pro úpravu formátu textu osnovy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Třetí úroveň</a:t>
            </a:r>
          </a:p>
          <a:p>
            <a:pPr lvl="3"/>
            <a:r>
              <a:rPr lang="en-GB" altLang="cs-CZ" smtClean="0"/>
              <a:t>Čtvrtá úroveň osnovy</a:t>
            </a:r>
          </a:p>
          <a:p>
            <a:pPr lvl="4"/>
            <a:r>
              <a:rPr lang="en-GB" altLang="cs-CZ" smtClean="0"/>
              <a:t>Pátá úroveň osnovy</a:t>
            </a:r>
          </a:p>
          <a:p>
            <a:pPr lvl="4"/>
            <a:r>
              <a:rPr lang="en-GB" altLang="cs-CZ" smtClean="0"/>
              <a:t>Šestá úroveň</a:t>
            </a:r>
          </a:p>
          <a:p>
            <a:pPr lvl="4"/>
            <a:r>
              <a:rPr lang="en-GB" altLang="cs-CZ" smtClean="0"/>
              <a:t>Sedmá úroveň</a:t>
            </a:r>
          </a:p>
        </p:txBody>
      </p:sp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cs-CZ">
              <a:latin typeface="Arial" charset="0"/>
              <a:ea typeface="Microsoft YaHei" charset="-122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cs-CZ">
              <a:latin typeface="Arial" charset="0"/>
              <a:ea typeface="Microsoft YaHei" charset="-122"/>
            </a:endParaRP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226300" y="6886575"/>
            <a:ext cx="2341563" cy="5143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Tx/>
              <a:buSzPct val="45000"/>
              <a:buFontTx/>
              <a:buNone/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fld id="{28E9A0F9-7421-4E7C-B1E2-2DBC65622681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000000"/>
          </a:solidFill>
          <a:latin typeface="Arial" charset="0"/>
          <a:ea typeface="WenQuanYi Zen Hei" charset="0"/>
          <a:cs typeface="WenQuanYi Zen Hei" charset="0"/>
        </a:defRPr>
      </a:lvl2pPr>
      <a:lvl3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000000"/>
          </a:solidFill>
          <a:latin typeface="Arial" charset="0"/>
          <a:ea typeface="WenQuanYi Zen Hei" charset="0"/>
          <a:cs typeface="WenQuanYi Zen Hei" charset="0"/>
        </a:defRPr>
      </a:lvl3pPr>
      <a:lvl4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000000"/>
          </a:solidFill>
          <a:latin typeface="Arial" charset="0"/>
          <a:ea typeface="WenQuanYi Zen Hei" charset="0"/>
          <a:cs typeface="WenQuanYi Zen Hei" charset="0"/>
        </a:defRPr>
      </a:lvl4pPr>
      <a:lvl5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>
          <a:solidFill>
            <a:srgbClr val="000000"/>
          </a:solidFill>
          <a:latin typeface="Arial" charset="0"/>
          <a:ea typeface="WenQuanYi Zen Hei" charset="0"/>
          <a:cs typeface="WenQuanYi Zen Hei" charset="0"/>
        </a:defRPr>
      </a:lvl5pPr>
      <a:lvl6pPr marL="2514600" indent="-2286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WenQuanYi Zen Hei" charset="0"/>
          <a:cs typeface="WenQuanYi Zen Hei" charset="0"/>
        </a:defRPr>
      </a:lvl6pPr>
      <a:lvl7pPr marL="2971800" indent="-2286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WenQuanYi Zen Hei" charset="0"/>
          <a:cs typeface="WenQuanYi Zen Hei" charset="0"/>
        </a:defRPr>
      </a:lvl7pPr>
      <a:lvl8pPr marL="3429000" indent="-2286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WenQuanYi Zen Hei" charset="0"/>
          <a:cs typeface="WenQuanYi Zen Hei" charset="0"/>
        </a:defRPr>
      </a:lvl8pPr>
      <a:lvl9pPr marL="3886200" indent="-2286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00000"/>
          </a:solidFill>
          <a:latin typeface="Arial" charset="0"/>
          <a:ea typeface="WenQuanYi Zen Hei" charset="0"/>
          <a:cs typeface="WenQuanYi Zen Hei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6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6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6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6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9872" y="179437"/>
            <a:ext cx="8569325" cy="1620837"/>
          </a:xfrm>
        </p:spPr>
        <p:txBody>
          <a:bodyPr/>
          <a:lstStyle/>
          <a:p>
            <a:r>
              <a:rPr lang="cs-CZ" sz="5000" b="1" dirty="0" smtClean="0"/>
              <a:t>Komunikace</a:t>
            </a:r>
            <a:endParaRPr lang="cs-CZ" sz="5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74741" y="6516141"/>
            <a:ext cx="5174456" cy="704013"/>
          </a:xfrm>
        </p:spPr>
        <p:txBody>
          <a:bodyPr/>
          <a:lstStyle/>
          <a:p>
            <a:r>
              <a:rPr lang="cs-CZ" sz="1800" b="1" dirty="0" smtClean="0"/>
              <a:t>Mgr. Lenka </a:t>
            </a:r>
            <a:r>
              <a:rPr lang="cs-CZ" sz="1800" b="1" dirty="0" err="1" smtClean="0"/>
              <a:t>Ďulíková</a:t>
            </a:r>
            <a:r>
              <a:rPr lang="cs-CZ" sz="1800" b="1" dirty="0"/>
              <a:t> </a:t>
            </a:r>
            <a:r>
              <a:rPr lang="cs-CZ" sz="1800" b="1" dirty="0" smtClean="0"/>
              <a:t>   </a:t>
            </a:r>
            <a:r>
              <a:rPr lang="cs-CZ" sz="1800" b="1" dirty="0" err="1" smtClean="0"/>
              <a:t>Učo</a:t>
            </a:r>
            <a:r>
              <a:rPr lang="cs-CZ" sz="1800" b="1" dirty="0" smtClean="0"/>
              <a:t>: 386350</a:t>
            </a: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247165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Problematika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800225"/>
            <a:ext cx="9066212" cy="5075956"/>
          </a:xfrm>
        </p:spPr>
        <p:txBody>
          <a:bodyPr/>
          <a:lstStyle/>
          <a:p>
            <a:pPr marL="457200" indent="-457200">
              <a:buFontTx/>
              <a:buChar char="-"/>
            </a:pPr>
            <a:r>
              <a:rPr lang="cs-CZ" dirty="0" smtClean="0"/>
              <a:t>oči (výš = autoritativní, níž = submisivní)</a:t>
            </a:r>
          </a:p>
          <a:p>
            <a:pPr marL="457200" indent="-457200">
              <a:buFontTx/>
              <a:buChar char="-"/>
            </a:pPr>
            <a:r>
              <a:rPr lang="cs-CZ" dirty="0"/>
              <a:t>r</a:t>
            </a:r>
            <a:r>
              <a:rPr lang="cs-CZ" dirty="0" smtClean="0"/>
              <a:t>ůzné haptické zóny (kultura)</a:t>
            </a:r>
          </a:p>
          <a:p>
            <a:pPr marL="457200" indent="-457200"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enzitivita kůže (problémy s doteky – přecitlivělost, neuspokojenost, frustrace, akutní bolest, autisté) x zvýšená potřeba (staří lidé, děti, chronická bolest)</a:t>
            </a:r>
          </a:p>
          <a:p>
            <a:pPr marL="457200" indent="-457200">
              <a:buFontTx/>
              <a:buChar char="-"/>
            </a:pPr>
            <a:r>
              <a:rPr lang="cs-CZ" dirty="0" smtClean="0"/>
              <a:t>„nepřátelský postoj“ (ruce v bok, překřížení končetin, ruce v pěst…)</a:t>
            </a:r>
          </a:p>
          <a:p>
            <a:pPr marL="457200" indent="-457200"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naková řeč </a:t>
            </a:r>
            <a:r>
              <a:rPr lang="cs-CZ" dirty="0" smtClean="0">
                <a:sym typeface="Wingdings" panose="05000000000000000000" pitchFamily="2" charset="2"/>
              </a:rPr>
              <a:t> </a:t>
            </a:r>
          </a:p>
          <a:p>
            <a:pPr marL="457200" indent="-457200"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SP obtíže (mrkání, tiky…)</a:t>
            </a:r>
            <a:endParaRPr lang="cs-CZ" dirty="0" smtClean="0"/>
          </a:p>
          <a:p>
            <a:pPr marL="457200" indent="-457200">
              <a:buFontTx/>
              <a:buChar char="-"/>
            </a:pPr>
            <a:endParaRPr lang="cs-CZ" dirty="0" smtClean="0"/>
          </a:p>
          <a:p>
            <a:pPr marL="457200" indent="-45720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024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5816" y="395461"/>
            <a:ext cx="7107922" cy="1092068"/>
          </a:xfrm>
        </p:spPr>
        <p:txBody>
          <a:bodyPr/>
          <a:lstStyle/>
          <a:p>
            <a:r>
              <a:rPr lang="cs-CZ" b="1" dirty="0" smtClean="0">
                <a:solidFill>
                  <a:schemeClr val="tx2">
                    <a:lumMod val="90000"/>
                  </a:schemeClr>
                </a:solidFill>
              </a:rPr>
              <a:t>Báze moci v komunikaci</a:t>
            </a:r>
            <a:endParaRPr lang="cs-CZ" b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9832" y="2051645"/>
            <a:ext cx="7938492" cy="4443559"/>
          </a:xfrm>
        </p:spPr>
        <p:txBody>
          <a:bodyPr>
            <a:normAutofit fontScale="92500" lnSpcReduction="20000"/>
          </a:bodyPr>
          <a:lstStyle/>
          <a:p>
            <a:pPr marL="0" indent="0"/>
            <a:r>
              <a:rPr lang="cs-CZ" sz="2315" b="1" dirty="0"/>
              <a:t>Co je moc?</a:t>
            </a:r>
          </a:p>
          <a:p>
            <a:pPr marL="0" indent="0"/>
            <a:endParaRPr lang="cs-CZ" sz="2315" b="1" dirty="0"/>
          </a:p>
          <a:p>
            <a:pPr lvl="0">
              <a:buClr>
                <a:srgbClr val="4E67C8"/>
              </a:buClr>
            </a:pPr>
            <a:r>
              <a:rPr lang="cs-CZ" dirty="0">
                <a:solidFill>
                  <a:schemeClr val="tx1"/>
                </a:solidFill>
              </a:rPr>
              <a:t>o</a:t>
            </a:r>
            <a:r>
              <a:rPr lang="cs-CZ" dirty="0" smtClean="0">
                <a:solidFill>
                  <a:schemeClr val="tx1"/>
                </a:solidFill>
              </a:rPr>
              <a:t>bsah a VZTAH (moc ovlivňuje naši komunikaci a opačně)</a:t>
            </a:r>
          </a:p>
          <a:p>
            <a:pPr lvl="0">
              <a:buClr>
                <a:srgbClr val="4E67C8"/>
              </a:buClr>
            </a:pPr>
            <a:endParaRPr lang="cs-CZ" dirty="0" smtClean="0"/>
          </a:p>
          <a:p>
            <a:pPr marL="0" indent="0"/>
            <a:r>
              <a:rPr lang="cs-CZ" b="1" dirty="0" err="1" smtClean="0"/>
              <a:t>French</a:t>
            </a:r>
            <a:r>
              <a:rPr lang="cs-CZ" b="1" dirty="0" smtClean="0"/>
              <a:t> a </a:t>
            </a:r>
            <a:r>
              <a:rPr lang="cs-CZ" b="1" dirty="0" err="1" smtClean="0"/>
              <a:t>Raven</a:t>
            </a:r>
            <a:r>
              <a:rPr lang="cs-CZ" b="1" dirty="0" smtClean="0"/>
              <a:t> (1968)</a:t>
            </a:r>
          </a:p>
          <a:p>
            <a:r>
              <a:rPr lang="cs-CZ" dirty="0" smtClean="0"/>
              <a:t>Legitimní – paní učitelka, zaměstnavatel</a:t>
            </a:r>
          </a:p>
          <a:p>
            <a:r>
              <a:rPr lang="cs-CZ" dirty="0" smtClean="0"/>
              <a:t>Odměňovací </a:t>
            </a:r>
          </a:p>
          <a:p>
            <a:r>
              <a:rPr lang="cs-CZ" dirty="0" smtClean="0"/>
              <a:t>Donucovací</a:t>
            </a:r>
          </a:p>
          <a:p>
            <a:r>
              <a:rPr lang="cs-CZ" dirty="0" smtClean="0"/>
              <a:t>Referenční – partner/</a:t>
            </a:r>
            <a:r>
              <a:rPr lang="cs-CZ" dirty="0" err="1" smtClean="0"/>
              <a:t>ka</a:t>
            </a:r>
            <a:r>
              <a:rPr lang="cs-CZ" dirty="0" smtClean="0"/>
              <a:t>, kamarád/</a:t>
            </a:r>
            <a:r>
              <a:rPr lang="cs-CZ" dirty="0" err="1" smtClean="0"/>
              <a:t>ka</a:t>
            </a:r>
            <a:endParaRPr lang="cs-CZ" dirty="0" smtClean="0"/>
          </a:p>
          <a:p>
            <a:r>
              <a:rPr lang="cs-CZ" dirty="0" smtClean="0"/>
              <a:t>Expertní – lékař, média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343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9986" y="395461"/>
            <a:ext cx="7107922" cy="1092068"/>
          </a:xfrm>
        </p:spPr>
        <p:txBody>
          <a:bodyPr/>
          <a:lstStyle/>
          <a:p>
            <a:r>
              <a:rPr lang="cs-CZ" b="1" dirty="0" smtClean="0">
                <a:solidFill>
                  <a:schemeClr val="tx2">
                    <a:lumMod val="90000"/>
                  </a:schemeClr>
                </a:solidFill>
              </a:rPr>
              <a:t>Autorita a kázeň</a:t>
            </a:r>
            <a:endParaRPr lang="cs-CZ" b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312" y="2124964"/>
            <a:ext cx="9181512" cy="4536280"/>
          </a:xfrm>
        </p:spPr>
        <p:txBody>
          <a:bodyPr>
            <a:normAutofit/>
          </a:bodyPr>
          <a:lstStyle/>
          <a:p>
            <a:pPr marL="0" indent="0"/>
            <a:r>
              <a:rPr lang="cs-CZ" sz="2400" b="1" dirty="0"/>
              <a:t>Autorita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jedna z podstatných forem uskutečňování moci - založena na obecném uznávání oprávněnosti, tj. legitimity, vlivu určité osobnosti, instituce nebo skupiny </a:t>
            </a:r>
          </a:p>
          <a:p>
            <a:pPr lvl="1"/>
            <a:r>
              <a:rPr lang="cs-CZ" sz="2400" dirty="0"/>
              <a:t>formální x neformální…</a:t>
            </a:r>
          </a:p>
          <a:p>
            <a:pPr lvl="1"/>
            <a:r>
              <a:rPr lang="pl-PL" sz="2400" dirty="0"/>
              <a:t>partnerský vztah edukátora a žáka + řád (odpovědnost)</a:t>
            </a:r>
          </a:p>
          <a:p>
            <a:pPr lvl="1"/>
            <a:endParaRPr lang="pl-PL" sz="2400" dirty="0"/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moc</a:t>
            </a:r>
            <a:r>
              <a:rPr lang="cs-CZ" sz="2400" dirty="0"/>
              <a:t> - schopnost donutit někoho, aby si počínal jinak, než by chtěl</a:t>
            </a:r>
          </a:p>
          <a:p>
            <a:pPr marL="378013" lvl="1" indent="0"/>
            <a:endParaRPr lang="pl-PL" sz="2200" dirty="0"/>
          </a:p>
          <a:p>
            <a:pPr lvl="1"/>
            <a:endParaRPr lang="pl-PL" sz="2200" dirty="0"/>
          </a:p>
        </p:txBody>
      </p:sp>
      <p:sp>
        <p:nvSpPr>
          <p:cNvPr id="4" name="Obdélník 3"/>
          <p:cNvSpPr/>
          <p:nvPr/>
        </p:nvSpPr>
        <p:spPr>
          <a:xfrm>
            <a:off x="4283947" y="5868069"/>
            <a:ext cx="4134465" cy="34996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u="sng" dirty="0">
                <a:solidFill>
                  <a:schemeClr val="tx1"/>
                </a:solidFill>
              </a:rPr>
              <a:t>Čím můžeme dávat najevo autoritu?</a:t>
            </a:r>
          </a:p>
        </p:txBody>
      </p:sp>
    </p:spTree>
    <p:extLst>
      <p:ext uri="{BB962C8B-B14F-4D97-AF65-F5344CB8AC3E}">
        <p14:creationId xmlns:p14="http://schemas.microsoft.com/office/powerpoint/2010/main" val="147418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575816" y="2051645"/>
            <a:ext cx="4536504" cy="2239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defTabSz="378013">
              <a:spcBef>
                <a:spcPts val="827"/>
              </a:spcBef>
              <a:buClr>
                <a:srgbClr val="4E67C8"/>
              </a:buClr>
              <a:buSzPct val="80000"/>
              <a:buFont typeface="Arial" panose="020B0604020202020204" pitchFamily="34" charset="0"/>
              <a:buChar char="•"/>
            </a:pPr>
            <a:r>
              <a:rPr lang="cs-CZ" sz="2500" dirty="0" smtClean="0">
                <a:solidFill>
                  <a:schemeClr val="tx1"/>
                </a:solidFill>
              </a:rPr>
              <a:t>dobrovolné </a:t>
            </a:r>
            <a:r>
              <a:rPr lang="cs-CZ" sz="2500" dirty="0">
                <a:solidFill>
                  <a:schemeClr val="tx1"/>
                </a:solidFill>
              </a:rPr>
              <a:t>(vnitřní)/nucené (vnější) podřizování se jednotlivce/společnosti určité autoritě, pořádku, řádu, dodržování zadaných norem </a:t>
            </a:r>
            <a:r>
              <a:rPr lang="cs-CZ" sz="2500" dirty="0" smtClean="0">
                <a:solidFill>
                  <a:schemeClr val="tx1"/>
                </a:solidFill>
              </a:rPr>
              <a:t>chování</a:t>
            </a:r>
          </a:p>
        </p:txBody>
      </p:sp>
      <p:sp>
        <p:nvSpPr>
          <p:cNvPr id="2" name="Obdélník 1"/>
          <p:cNvSpPr/>
          <p:nvPr/>
        </p:nvSpPr>
        <p:spPr>
          <a:xfrm>
            <a:off x="935856" y="683493"/>
            <a:ext cx="2448272" cy="593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500" b="1" dirty="0">
                <a:solidFill>
                  <a:schemeClr val="tx1"/>
                </a:solidFill>
              </a:rPr>
              <a:t>Kázeň</a:t>
            </a:r>
          </a:p>
        </p:txBody>
      </p:sp>
      <p:sp>
        <p:nvSpPr>
          <p:cNvPr id="6" name="Obdélník 5"/>
          <p:cNvSpPr/>
          <p:nvPr/>
        </p:nvSpPr>
        <p:spPr>
          <a:xfrm>
            <a:off x="647824" y="4589683"/>
            <a:ext cx="8568952" cy="1728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defTabSz="378013">
              <a:spcBef>
                <a:spcPts val="827"/>
              </a:spcBef>
              <a:buClr>
                <a:srgbClr val="4E67C8"/>
              </a:buClr>
              <a:buSzPct val="80000"/>
              <a:buFont typeface="Arial" panose="020B0604020202020204" pitchFamily="34" charset="0"/>
              <a:buChar char="•"/>
            </a:pPr>
            <a:endParaRPr lang="cs-CZ" sz="2500" dirty="0" smtClean="0">
              <a:solidFill>
                <a:schemeClr val="tx1"/>
              </a:solidFill>
            </a:endParaRPr>
          </a:p>
          <a:p>
            <a:pPr marL="342900" indent="-342900" defTabSz="378013">
              <a:spcBef>
                <a:spcPts val="827"/>
              </a:spcBef>
              <a:buClr>
                <a:srgbClr val="4E67C8"/>
              </a:buClr>
              <a:buSzPct val="80000"/>
              <a:buFont typeface="Arial" panose="020B0604020202020204" pitchFamily="34" charset="0"/>
              <a:buChar char="•"/>
            </a:pPr>
            <a:r>
              <a:rPr lang="cs-CZ" sz="2500" dirty="0" smtClean="0">
                <a:solidFill>
                  <a:schemeClr val="tx1"/>
                </a:solidFill>
              </a:rPr>
              <a:t>funkce</a:t>
            </a:r>
            <a:r>
              <a:rPr lang="cs-CZ" sz="2500" dirty="0">
                <a:solidFill>
                  <a:schemeClr val="tx1"/>
                </a:solidFill>
              </a:rPr>
              <a:t>: </a:t>
            </a:r>
            <a:endParaRPr lang="cs-CZ" sz="2500" dirty="0" smtClean="0">
              <a:solidFill>
                <a:schemeClr val="tx1"/>
              </a:solidFill>
            </a:endParaRPr>
          </a:p>
          <a:p>
            <a:pPr defTabSz="378013">
              <a:spcBef>
                <a:spcPts val="827"/>
              </a:spcBef>
              <a:buClr>
                <a:srgbClr val="4E67C8"/>
              </a:buClr>
              <a:buSzPct val="80000"/>
            </a:pPr>
            <a:r>
              <a:rPr lang="cs-CZ" sz="2500" dirty="0" smtClean="0">
                <a:solidFill>
                  <a:schemeClr val="tx1"/>
                </a:solidFill>
              </a:rPr>
              <a:t>orientace ve společnosti</a:t>
            </a:r>
            <a:r>
              <a:rPr lang="cs-CZ" sz="2500" dirty="0">
                <a:solidFill>
                  <a:schemeClr val="tx1"/>
                </a:solidFill>
              </a:rPr>
              <a:t>, chrání před bezprávím a konflikty, sebekázeň, fungování společnosti, výkonová</a:t>
            </a:r>
          </a:p>
        </p:txBody>
      </p:sp>
    </p:spTree>
    <p:extLst>
      <p:ext uri="{BB962C8B-B14F-4D97-AF65-F5344CB8AC3E}">
        <p14:creationId xmlns:p14="http://schemas.microsoft.com/office/powerpoint/2010/main" val="258216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>
                    <a:lumMod val="90000"/>
                  </a:schemeClr>
                </a:solidFill>
              </a:rPr>
              <a:t>Jak na nekázeň?</a:t>
            </a:r>
            <a:endParaRPr lang="cs-CZ" b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2591" y="1629327"/>
            <a:ext cx="6613945" cy="593034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zapojit děti ihned, pozorovat, oční kontakt, interakce, skupinová práce, </a:t>
            </a:r>
            <a:r>
              <a:rPr lang="cs-CZ" sz="2400" dirty="0" smtClean="0"/>
              <a:t>motivace!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neustoupit</a:t>
            </a:r>
            <a:r>
              <a:rPr lang="cs-CZ" sz="2400" dirty="0"/>
              <a:t>, když jsou narušována pravidla, nezastrašovat „ještě jednou to budu muset říct…“, čekat na vyplnění v </a:t>
            </a:r>
            <a:r>
              <a:rPr lang="cs-CZ" sz="2400" dirty="0" smtClean="0"/>
              <a:t>klidu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pochvaly</a:t>
            </a:r>
            <a:r>
              <a:rPr lang="cs-CZ" sz="2400" dirty="0"/>
              <a:t>, odměny a eliminace hrozby a </a:t>
            </a:r>
            <a:r>
              <a:rPr lang="cs-CZ" sz="2400" dirty="0" smtClean="0"/>
              <a:t>trestu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cíl </a:t>
            </a:r>
            <a:r>
              <a:rPr lang="cs-CZ" sz="2400" dirty="0"/>
              <a:t>práce, zapojení, dodržení času, otázky udržují při aktivitě, zpětná </a:t>
            </a:r>
            <a:r>
              <a:rPr lang="cs-CZ" sz="2400" dirty="0" smtClean="0"/>
              <a:t>vazba…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nabídnout </a:t>
            </a:r>
            <a:r>
              <a:rPr lang="cs-CZ" sz="2400" dirty="0"/>
              <a:t>a ukázat to pozitivní a krásné….jít příkladem</a:t>
            </a:r>
          </a:p>
          <a:p>
            <a:pPr>
              <a:lnSpc>
                <a:spcPct val="150000"/>
              </a:lnSpc>
            </a:pPr>
            <a:endParaRPr lang="cs-CZ" sz="1654" dirty="0"/>
          </a:p>
          <a:p>
            <a:endParaRPr lang="cs-CZ" sz="1654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398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3848" y="395461"/>
            <a:ext cx="7107922" cy="1092068"/>
          </a:xfrm>
        </p:spPr>
        <p:txBody>
          <a:bodyPr/>
          <a:lstStyle/>
          <a:p>
            <a:r>
              <a:rPr lang="cs-CZ" b="1" dirty="0" smtClean="0">
                <a:solidFill>
                  <a:schemeClr val="tx2">
                    <a:lumMod val="90000"/>
                  </a:schemeClr>
                </a:solidFill>
              </a:rPr>
              <a:t>Agrese</a:t>
            </a:r>
            <a:endParaRPr lang="cs-CZ" b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808" y="1835621"/>
            <a:ext cx="9034062" cy="546066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nepřátelství, útočnost vůči osobě, předmětu či překážce na cestě k uspokojování potřeby, může se projevit otevřeně, být potlačena, být přesunuta, projevit se psychosomatickými </a:t>
            </a:r>
            <a:r>
              <a:rPr lang="cs-CZ" sz="2400" dirty="0" smtClean="0"/>
              <a:t>důsledky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jednání </a:t>
            </a:r>
            <a:r>
              <a:rPr lang="cs-CZ" sz="2400" dirty="0"/>
              <a:t>poškozující ostatní, ale i jakékoliv jednání a chování, které směřuje k dosažení určitých výhod a prosazení </a:t>
            </a:r>
            <a:r>
              <a:rPr lang="cs-CZ" sz="2400" dirty="0" smtClean="0"/>
              <a:t>cílů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nebezpečí </a:t>
            </a:r>
            <a:r>
              <a:rPr lang="cs-CZ" sz="2400" dirty="0"/>
              <a:t>šikany!</a:t>
            </a:r>
          </a:p>
          <a:p>
            <a:pPr>
              <a:lnSpc>
                <a:spcPct val="150000"/>
              </a:lnSpc>
            </a:pPr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211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1800" y="1475581"/>
            <a:ext cx="9432516" cy="4319010"/>
          </a:xfrm>
        </p:spPr>
        <p:txBody>
          <a:bodyPr>
            <a:noAutofit/>
          </a:bodyPr>
          <a:lstStyle/>
          <a:p>
            <a:r>
              <a:rPr lang="cs-CZ" sz="2000" dirty="0"/>
              <a:t>fyzická aktivní přímá – např. rvačka</a:t>
            </a:r>
          </a:p>
          <a:p>
            <a:r>
              <a:rPr lang="cs-CZ" sz="2000" dirty="0"/>
              <a:t>fyzická aktivní nepřímá – např. pokud někomu zaplatíme, aby někomu ublížil</a:t>
            </a:r>
          </a:p>
          <a:p>
            <a:endParaRPr lang="cs-CZ" sz="2000" dirty="0"/>
          </a:p>
          <a:p>
            <a:r>
              <a:rPr lang="cs-CZ" sz="2000" dirty="0"/>
              <a:t>fyzická pasivní přímá – např. bráním někomu, aby dosáhl cíle</a:t>
            </a:r>
          </a:p>
          <a:p>
            <a:r>
              <a:rPr lang="cs-CZ" sz="2000" dirty="0"/>
              <a:t>fyzická pasivní nepřímá – např. odmítání splnit kladené požadavky</a:t>
            </a:r>
          </a:p>
          <a:p>
            <a:endParaRPr lang="cs-CZ" sz="2000" dirty="0"/>
          </a:p>
          <a:p>
            <a:r>
              <a:rPr lang="cs-CZ" sz="2000" dirty="0"/>
              <a:t>verbální aktivní přímá – např. slovní urážky</a:t>
            </a:r>
          </a:p>
          <a:p>
            <a:r>
              <a:rPr lang="cs-CZ" sz="2000" dirty="0"/>
              <a:t>verbální aktivní nepřímá – např. šíření pomluv</a:t>
            </a:r>
          </a:p>
          <a:p>
            <a:endParaRPr lang="cs-CZ" sz="2000" dirty="0"/>
          </a:p>
          <a:p>
            <a:r>
              <a:rPr lang="cs-CZ" sz="2000" dirty="0"/>
              <a:t>verbální pasivní přímá – např. odmítám se s někým mluvit</a:t>
            </a:r>
          </a:p>
          <a:p>
            <a:r>
              <a:rPr lang="cs-CZ" sz="2000" dirty="0"/>
              <a:t>verbální pasivní nepřímá – např. pokud se někoho nezastaneme, když ho ostatní kritizují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65618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>
                    <a:lumMod val="90000"/>
                  </a:schemeClr>
                </a:solidFill>
              </a:rPr>
              <a:t>Šikana </a:t>
            </a:r>
            <a:endParaRPr lang="cs-CZ" b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7" y="1615456"/>
            <a:ext cx="9289603" cy="5764781"/>
          </a:xfrm>
        </p:spPr>
        <p:txBody>
          <a:bodyPr>
            <a:normAutofit fontScale="55000" lnSpcReduction="20000"/>
          </a:bodyPr>
          <a:lstStyle/>
          <a:p>
            <a:pPr marL="0" indent="0"/>
            <a:r>
              <a:rPr lang="cs-CZ" sz="4400" b="1" dirty="0"/>
              <a:t>vývojové stupně šikanování: </a:t>
            </a:r>
            <a:endParaRPr lang="cs-CZ" sz="4400" dirty="0"/>
          </a:p>
          <a:p>
            <a:pPr marL="0" indent="0"/>
            <a:r>
              <a:rPr lang="cs-CZ" sz="4400" dirty="0"/>
              <a:t>1. zrod </a:t>
            </a:r>
            <a:r>
              <a:rPr lang="cs-CZ" sz="4400" dirty="0" smtClean="0"/>
              <a:t>ostrakismu</a:t>
            </a:r>
            <a:endParaRPr lang="cs-CZ" sz="4400" dirty="0"/>
          </a:p>
          <a:p>
            <a:pPr marL="0" indent="0"/>
            <a:r>
              <a:rPr lang="cs-CZ" sz="4400" dirty="0"/>
              <a:t>2. fyzická agrese a přitvrzování </a:t>
            </a:r>
            <a:r>
              <a:rPr lang="cs-CZ" sz="4400" dirty="0" smtClean="0"/>
              <a:t>manipulace </a:t>
            </a:r>
            <a:endParaRPr lang="cs-CZ" sz="4400" dirty="0"/>
          </a:p>
          <a:p>
            <a:pPr marL="0" indent="0"/>
            <a:r>
              <a:rPr lang="cs-CZ" sz="4400" dirty="0"/>
              <a:t>3. klíčový moment – vytvoření jádra</a:t>
            </a:r>
          </a:p>
          <a:p>
            <a:pPr marL="0" indent="0"/>
            <a:r>
              <a:rPr lang="cs-CZ" sz="4400" dirty="0"/>
              <a:t>4. většina přijímá normy agresorů</a:t>
            </a:r>
          </a:p>
          <a:p>
            <a:pPr marL="0" indent="0"/>
            <a:r>
              <a:rPr lang="cs-CZ" sz="4400" dirty="0"/>
              <a:t>5. totalita neboli dokonalá </a:t>
            </a:r>
            <a:r>
              <a:rPr lang="cs-CZ" sz="4400" dirty="0" smtClean="0"/>
              <a:t>šikana</a:t>
            </a:r>
          </a:p>
          <a:p>
            <a:endParaRPr lang="cs-CZ" sz="4400" dirty="0" smtClean="0"/>
          </a:p>
          <a:p>
            <a:r>
              <a:rPr lang="cs-CZ" sz="4400" dirty="0" smtClean="0"/>
              <a:t>ponižování/týrání </a:t>
            </a:r>
            <a:r>
              <a:rPr lang="cs-CZ" sz="4400" dirty="0"/>
              <a:t>jedinců jinými, cílené a obvykle opakované užití násilí jedincem nebo jedinci vůči osobě, která se nemůže nebo neumí </a:t>
            </a:r>
            <a:r>
              <a:rPr lang="cs-CZ" sz="4400" dirty="0" smtClean="0"/>
              <a:t>bránit</a:t>
            </a:r>
          </a:p>
          <a:p>
            <a:r>
              <a:rPr lang="cs-CZ" sz="4400" dirty="0"/>
              <a:t>agresivní chování ze strany žáka/ů vůči </a:t>
            </a:r>
            <a:r>
              <a:rPr lang="cs-CZ" sz="4400" dirty="0" smtClean="0"/>
              <a:t>žákovi/skupině žáků/učiteli</a:t>
            </a:r>
            <a:r>
              <a:rPr lang="cs-CZ" sz="4400" dirty="0"/>
              <a:t>, </a:t>
            </a:r>
            <a:r>
              <a:rPr lang="cs-CZ" sz="4400" dirty="0" smtClean="0"/>
              <a:t>opakuje se (nikoli nutně)</a:t>
            </a:r>
          </a:p>
          <a:p>
            <a:r>
              <a:rPr lang="cs-CZ" sz="4400" dirty="0" smtClean="0"/>
              <a:t>vědomé</a:t>
            </a:r>
            <a:r>
              <a:rPr lang="cs-CZ" sz="4400" dirty="0"/>
              <a:t>, záměrné, úmyslné </a:t>
            </a:r>
            <a:r>
              <a:rPr lang="cs-CZ" sz="4400" dirty="0" smtClean="0"/>
              <a:t>(skryté) </a:t>
            </a:r>
            <a:r>
              <a:rPr lang="cs-CZ" sz="4400" dirty="0"/>
              <a:t>snaze </a:t>
            </a:r>
            <a:r>
              <a:rPr lang="cs-CZ" sz="4400" dirty="0" smtClean="0"/>
              <a:t>ublížit </a:t>
            </a:r>
            <a:r>
              <a:rPr lang="cs-CZ" sz="4400" dirty="0"/>
              <a:t>fyzicky, emocionálně, </a:t>
            </a:r>
            <a:r>
              <a:rPr lang="cs-CZ" sz="4400" dirty="0" smtClean="0"/>
              <a:t>sociálně….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2841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" t="2024" b="5321"/>
          <a:stretch/>
        </p:blipFill>
        <p:spPr>
          <a:xfrm rot="10800000">
            <a:off x="215776" y="251445"/>
            <a:ext cx="9658871" cy="6480720"/>
          </a:xfr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52080" y="1890909"/>
            <a:ext cx="6274419" cy="907384"/>
          </a:xfrm>
        </p:spPr>
        <p:txBody>
          <a:bodyPr>
            <a:normAutofit/>
          </a:bodyPr>
          <a:lstStyle/>
          <a:p>
            <a:r>
              <a:rPr lang="cs-CZ" dirty="0" smtClean="0"/>
              <a:t>Psychická a fyzická energie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815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chemeClr val="tx2"/>
                </a:solidFill>
              </a:rPr>
              <a:t>Burn</a:t>
            </a:r>
            <a:r>
              <a:rPr lang="cs-CZ" b="1" dirty="0" smtClean="0">
                <a:solidFill>
                  <a:schemeClr val="tx2"/>
                </a:solidFill>
              </a:rPr>
              <a:t> </a:t>
            </a:r>
            <a:r>
              <a:rPr lang="cs-CZ" b="1" dirty="0" err="1" smtClean="0">
                <a:solidFill>
                  <a:schemeClr val="tx2"/>
                </a:solidFill>
              </a:rPr>
              <a:t>out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475581"/>
            <a:ext cx="9289602" cy="4151124"/>
          </a:xfrm>
        </p:spPr>
        <p:txBody>
          <a:bodyPr>
            <a:noAutofit/>
          </a:bodyPr>
          <a:lstStyle/>
          <a:p>
            <a:pPr marL="0" indent="0"/>
            <a:r>
              <a:rPr lang="cs-CZ" sz="2200" dirty="0" smtClean="0"/>
              <a:t>výsledek </a:t>
            </a:r>
            <a:r>
              <a:rPr lang="cs-CZ" sz="2200" dirty="0"/>
              <a:t>dlouhého pozvolného </a:t>
            </a:r>
            <a:r>
              <a:rPr lang="cs-CZ" sz="2200" dirty="0" smtClean="0"/>
              <a:t>procesu:</a:t>
            </a:r>
            <a:endParaRPr lang="cs-CZ" sz="2200" dirty="0"/>
          </a:p>
          <a:p>
            <a:endParaRPr lang="cs-CZ" sz="2200" dirty="0"/>
          </a:p>
          <a:p>
            <a:r>
              <a:rPr lang="cs-CZ" sz="2200" dirty="0"/>
              <a:t>0. </a:t>
            </a:r>
            <a:r>
              <a:rPr lang="cs-CZ" sz="2200" dirty="0" smtClean="0"/>
              <a:t>fáze: výkon, </a:t>
            </a:r>
            <a:r>
              <a:rPr lang="cs-CZ" sz="2200" dirty="0"/>
              <a:t>snaží se, přesto má </a:t>
            </a:r>
            <a:r>
              <a:rPr lang="cs-CZ" sz="2200" dirty="0" smtClean="0"/>
              <a:t>pocit nedostatečnosti, </a:t>
            </a:r>
            <a:r>
              <a:rPr lang="cs-CZ" sz="2200" dirty="0"/>
              <a:t>že požadavkům </a:t>
            </a:r>
            <a:r>
              <a:rPr lang="cs-CZ" sz="2200" b="1" dirty="0"/>
              <a:t>není možné dostát</a:t>
            </a:r>
            <a:r>
              <a:rPr lang="cs-CZ" sz="2200" dirty="0"/>
              <a:t> a jeho snaha není dostatečně ohodnocena, </a:t>
            </a:r>
            <a:r>
              <a:rPr lang="cs-CZ" sz="2200" dirty="0" smtClean="0"/>
              <a:t>„podhoubí“</a:t>
            </a:r>
            <a:endParaRPr lang="cs-CZ" sz="2200" dirty="0"/>
          </a:p>
          <a:p>
            <a:r>
              <a:rPr lang="cs-CZ" sz="2200" dirty="0"/>
              <a:t>1. fáze: </a:t>
            </a:r>
            <a:r>
              <a:rPr lang="cs-CZ" sz="2200" dirty="0" smtClean="0"/>
              <a:t>pocit tlaku, že </a:t>
            </a:r>
            <a:r>
              <a:rPr lang="cs-CZ" sz="2200" b="1" dirty="0" smtClean="0"/>
              <a:t>nic </a:t>
            </a:r>
            <a:r>
              <a:rPr lang="cs-CZ" sz="2200" b="1" dirty="0"/>
              <a:t>nestíhá</a:t>
            </a:r>
            <a:r>
              <a:rPr lang="cs-CZ" sz="2200" dirty="0"/>
              <a:t>, </a:t>
            </a:r>
            <a:r>
              <a:rPr lang="cs-CZ" sz="2200" dirty="0" smtClean="0"/>
              <a:t>ztráta systému</a:t>
            </a:r>
            <a:endParaRPr lang="cs-CZ" sz="2200" dirty="0"/>
          </a:p>
          <a:p>
            <a:r>
              <a:rPr lang="cs-CZ" sz="2200" dirty="0"/>
              <a:t>2. fáze: </a:t>
            </a:r>
            <a:r>
              <a:rPr lang="cs-CZ" sz="2200" b="1" dirty="0" smtClean="0"/>
              <a:t>neuróza</a:t>
            </a:r>
            <a:r>
              <a:rPr lang="cs-CZ" sz="2200" dirty="0" smtClean="0"/>
              <a:t> (např</a:t>
            </a:r>
            <a:r>
              <a:rPr lang="cs-CZ" sz="2200" dirty="0"/>
              <a:t>. </a:t>
            </a:r>
            <a:r>
              <a:rPr lang="cs-CZ" sz="2200" dirty="0" smtClean="0"/>
              <a:t>úzkost), pocit nutkání, </a:t>
            </a:r>
            <a:r>
              <a:rPr lang="cs-CZ" sz="2200" dirty="0"/>
              <a:t>že </a:t>
            </a:r>
            <a:r>
              <a:rPr lang="cs-CZ" sz="2200" dirty="0" smtClean="0"/>
              <a:t>stále </a:t>
            </a:r>
            <a:r>
              <a:rPr lang="cs-CZ" sz="2200" dirty="0"/>
              <a:t>musí něco </a:t>
            </a:r>
            <a:r>
              <a:rPr lang="cs-CZ" sz="2200" dirty="0" smtClean="0"/>
              <a:t>dělat, chaotické </a:t>
            </a:r>
            <a:r>
              <a:rPr lang="cs-CZ" sz="2200" dirty="0"/>
              <a:t>jednání</a:t>
            </a:r>
          </a:p>
          <a:p>
            <a:r>
              <a:rPr lang="cs-CZ" sz="2200" dirty="0"/>
              <a:t>3. fáze: </a:t>
            </a:r>
            <a:r>
              <a:rPr lang="cs-CZ" sz="2200" b="1" dirty="0" smtClean="0"/>
              <a:t>apatie</a:t>
            </a:r>
            <a:r>
              <a:rPr lang="cs-CZ" sz="2200" dirty="0" smtClean="0"/>
              <a:t> – </a:t>
            </a:r>
            <a:r>
              <a:rPr lang="cs-CZ" sz="2200" dirty="0"/>
              <a:t>že se nemusí </a:t>
            </a:r>
            <a:r>
              <a:rPr lang="cs-CZ" sz="2200" dirty="0" smtClean="0"/>
              <a:t>nic, přítomnost </a:t>
            </a:r>
            <a:r>
              <a:rPr lang="cs-CZ" sz="2200" dirty="0"/>
              <a:t>druhých lidí </a:t>
            </a:r>
            <a:r>
              <a:rPr lang="cs-CZ" sz="2200" dirty="0" smtClean="0"/>
              <a:t>dráždí</a:t>
            </a:r>
            <a:r>
              <a:rPr lang="cs-CZ" sz="2200" dirty="0"/>
              <a:t>, </a:t>
            </a:r>
            <a:r>
              <a:rPr lang="cs-CZ" sz="2200" dirty="0" smtClean="0"/>
              <a:t>ztráta </a:t>
            </a:r>
            <a:r>
              <a:rPr lang="cs-CZ" sz="2200" dirty="0"/>
              <a:t>veškerého nadšení a zájmu, </a:t>
            </a:r>
            <a:r>
              <a:rPr lang="cs-CZ" sz="2200" dirty="0" smtClean="0"/>
              <a:t>únava</a:t>
            </a:r>
            <a:r>
              <a:rPr lang="cs-CZ" sz="2200" dirty="0"/>
              <a:t>, </a:t>
            </a:r>
            <a:r>
              <a:rPr lang="cs-CZ" sz="2200" dirty="0" smtClean="0"/>
              <a:t>zklamání, vyčerpání</a:t>
            </a:r>
          </a:p>
          <a:p>
            <a:endParaRPr lang="cs-CZ" sz="2200" dirty="0"/>
          </a:p>
          <a:p>
            <a:r>
              <a:rPr lang="cs-CZ" sz="2200" dirty="0" smtClean="0"/>
              <a:t>Prevence: postoj, práce není všechno, sociální opora, VČ, terapie…</a:t>
            </a:r>
          </a:p>
          <a:p>
            <a:r>
              <a:rPr lang="cs-CZ" sz="2200" dirty="0" smtClean="0"/>
              <a:t>Důsledek dlouhodobého stresu…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90051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9832" y="755501"/>
            <a:ext cx="7192962" cy="714375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808" y="2483693"/>
            <a:ext cx="9426252" cy="4666357"/>
          </a:xfrm>
        </p:spPr>
        <p:txBody>
          <a:bodyPr/>
          <a:lstStyle/>
          <a:p>
            <a:r>
              <a:rPr lang="pl-PL" sz="5000" dirty="0"/>
              <a:t>Co můžeme říct o komunikaci?</a:t>
            </a:r>
          </a:p>
          <a:p>
            <a:r>
              <a:rPr lang="pl-PL" sz="5000" dirty="0"/>
              <a:t>                  …</a:t>
            </a:r>
          </a:p>
          <a:p>
            <a:r>
              <a:rPr lang="pl-PL" sz="5000" dirty="0"/>
              <a:t>			</a:t>
            </a:r>
            <a:r>
              <a:rPr lang="pl-PL" sz="2000" dirty="0"/>
              <a:t>(Co pro vás znamená komunikace a jak ji vnímáte?)</a:t>
            </a:r>
          </a:p>
        </p:txBody>
      </p:sp>
    </p:spTree>
    <p:extLst>
      <p:ext uri="{BB962C8B-B14F-4D97-AF65-F5344CB8AC3E}">
        <p14:creationId xmlns:p14="http://schemas.microsoft.com/office/powerpoint/2010/main" val="214995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7824" y="611485"/>
            <a:ext cx="7107922" cy="1092068"/>
          </a:xfrm>
        </p:spPr>
        <p:txBody>
          <a:bodyPr>
            <a:normAutofit fontScale="90000"/>
          </a:bodyPr>
          <a:lstStyle/>
          <a:p>
            <a:r>
              <a:rPr lang="cs-CZ" sz="1819" b="1" dirty="0">
                <a:solidFill>
                  <a:schemeClr val="tx2">
                    <a:lumMod val="90000"/>
                  </a:schemeClr>
                </a:solidFill>
              </a:rPr>
              <a:t>Aktivita:</a:t>
            </a: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„V</a:t>
            </a:r>
            <a:r>
              <a:rPr lang="cs-CZ" dirty="0">
                <a:solidFill>
                  <a:schemeClr val="tx1"/>
                </a:solidFill>
              </a:rPr>
              <a:t> mé </a:t>
            </a:r>
            <a:r>
              <a:rPr lang="cs-CZ" dirty="0" smtClean="0">
                <a:solidFill>
                  <a:schemeClr val="tx1"/>
                </a:solidFill>
              </a:rPr>
              <a:t>profesi …“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705000"/>
              </p:ext>
            </p:extLst>
          </p:nvPr>
        </p:nvGraphicFramePr>
        <p:xfrm>
          <a:off x="696485" y="1711950"/>
          <a:ext cx="8736315" cy="5299710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4132692"/>
                <a:gridCol w="4603623"/>
              </a:tblGrid>
              <a:tr h="17811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5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Moje silné stránky (přednosti), které usnadňují práci: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704" marR="567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5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Moje slabé stránky (nedostatky), které znesnadňují práci:  </a:t>
                      </a:r>
                      <a:endParaRPr lang="cs-CZ" sz="25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04" marR="567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23749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5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Příležitosti, které zlepšují práci: 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704" marR="567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5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Hrozby, které mě v práci ohrožují/znesnadňují</a:t>
                      </a:r>
                      <a:r>
                        <a:rPr lang="cs-CZ" sz="2500" b="1" baseline="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práci:</a:t>
                      </a:r>
                      <a:r>
                        <a:rPr lang="cs-CZ" sz="25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cs-CZ" sz="2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704" marR="5670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021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 (+ k TMV 1. části)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475581"/>
            <a:ext cx="9066212" cy="4378325"/>
          </a:xfrm>
        </p:spPr>
        <p:txBody>
          <a:bodyPr/>
          <a:lstStyle/>
          <a:p>
            <a:r>
              <a:rPr lang="cs-CZ" sz="1000" i="1" dirty="0" smtClean="0"/>
              <a:t>Metodický </a:t>
            </a:r>
            <a:r>
              <a:rPr lang="cs-CZ" sz="1000" i="1" dirty="0"/>
              <a:t>pokyn ministryně školství, mládeže a tělovýchovy k prevenci a řešení šikany ve školách a školských zařízeních</a:t>
            </a:r>
            <a:r>
              <a:rPr lang="cs-CZ" sz="1000" dirty="0"/>
              <a:t>. [online]. Praha: MŠMT, 2016. 28 s. [cit. 2018-04-02]. Dostupné z WWW:&lt;http://www.msmt.cz/</a:t>
            </a:r>
            <a:r>
              <a:rPr lang="cs-CZ" sz="1000" dirty="0" err="1"/>
              <a:t>file</a:t>
            </a:r>
            <a:r>
              <a:rPr lang="cs-CZ" sz="1000" dirty="0"/>
              <a:t>/38988/&gt;.</a:t>
            </a:r>
          </a:p>
          <a:p>
            <a:r>
              <a:rPr lang="cs-CZ" sz="1000" dirty="0"/>
              <a:t>HAVRDOVÁ, Zuzana a Martin HAJNÝ. </a:t>
            </a:r>
            <a:r>
              <a:rPr lang="cs-CZ" sz="1000" i="1" dirty="0"/>
              <a:t>Praktická supervize: průvodce supervizí pro začínající supervizory, manažery a příjemce supervize</a:t>
            </a:r>
            <a:r>
              <a:rPr lang="cs-CZ" sz="1000" dirty="0"/>
              <a:t>. Praha: </a:t>
            </a:r>
            <a:r>
              <a:rPr lang="cs-CZ" sz="1000" dirty="0" err="1"/>
              <a:t>Galén</a:t>
            </a:r>
            <a:r>
              <a:rPr lang="cs-CZ" sz="1000" dirty="0"/>
              <a:t>, c2008. ISBN 978-80-7262-532-1.</a:t>
            </a:r>
          </a:p>
          <a:p>
            <a:r>
              <a:rPr lang="cs-CZ" sz="1000" dirty="0"/>
              <a:t>ROSENBERG, </a:t>
            </a:r>
            <a:r>
              <a:rPr lang="cs-CZ" sz="1000" dirty="0" err="1"/>
              <a:t>Marshall</a:t>
            </a:r>
            <a:r>
              <a:rPr lang="cs-CZ" sz="1000" dirty="0"/>
              <a:t> B. </a:t>
            </a:r>
            <a:r>
              <a:rPr lang="cs-CZ" sz="1000" i="1" dirty="0"/>
              <a:t>Co řeknete, změní váš svět</a:t>
            </a:r>
            <a:r>
              <a:rPr lang="cs-CZ" sz="1000" dirty="0"/>
              <a:t>. Přeložil Hana ANTONÍNOVÁ. Praha: Portál, 2015. ISBN 9788026209126.</a:t>
            </a:r>
          </a:p>
          <a:p>
            <a:r>
              <a:rPr lang="cs-CZ" sz="1000" dirty="0"/>
              <a:t>DVOŘÁKOVÁ, Markéta. </a:t>
            </a:r>
            <a:r>
              <a:rPr lang="cs-CZ" sz="1000" i="1" dirty="0"/>
              <a:t>Základní učebnice pedagogiky</a:t>
            </a:r>
            <a:r>
              <a:rPr lang="cs-CZ" sz="1000" dirty="0"/>
              <a:t>. Praha: </a:t>
            </a:r>
            <a:r>
              <a:rPr lang="cs-CZ" sz="1000" dirty="0" err="1"/>
              <a:t>Grada</a:t>
            </a:r>
            <a:r>
              <a:rPr lang="cs-CZ" sz="1000" dirty="0"/>
              <a:t>, 2015. Pedagogika (</a:t>
            </a:r>
            <a:r>
              <a:rPr lang="cs-CZ" sz="1000" dirty="0" err="1"/>
              <a:t>Grada</a:t>
            </a:r>
            <a:r>
              <a:rPr lang="cs-CZ" sz="1000" dirty="0"/>
              <a:t>). ISBN 978-80-247-5039-2.</a:t>
            </a:r>
          </a:p>
          <a:p>
            <a:r>
              <a:rPr lang="cs-CZ" sz="1000" i="1" dirty="0"/>
              <a:t>Velký sociologický slovník</a:t>
            </a:r>
            <a:r>
              <a:rPr lang="cs-CZ" sz="1000" dirty="0"/>
              <a:t>. Praha: Karolinum, 1996. ISBN 8071843105.</a:t>
            </a:r>
          </a:p>
          <a:p>
            <a:r>
              <a:rPr lang="cs-CZ" sz="1000" dirty="0"/>
              <a:t>BENDL, Stanislav. </a:t>
            </a:r>
            <a:r>
              <a:rPr lang="cs-CZ" sz="1000" i="1" dirty="0"/>
              <a:t>Školní kázeň: metody a strategie</a:t>
            </a:r>
            <a:r>
              <a:rPr lang="cs-CZ" sz="1000" dirty="0"/>
              <a:t>. Praha: ISV, 2001. Pedagogika (ISV). ISBN 80-85866-80-3.</a:t>
            </a:r>
          </a:p>
          <a:p>
            <a:r>
              <a:rPr lang="cs-CZ" sz="1000" dirty="0"/>
              <a:t>UHER, Jan. </a:t>
            </a:r>
            <a:r>
              <a:rPr lang="cs-CZ" sz="1000" i="1" dirty="0"/>
              <a:t>Problém kázně</a:t>
            </a:r>
            <a:r>
              <a:rPr lang="cs-CZ" sz="1000" dirty="0"/>
              <a:t>. V Praze: Nákladem Dědictví Komenského, 1924.</a:t>
            </a:r>
          </a:p>
          <a:p>
            <a:r>
              <a:rPr lang="cs-CZ" sz="1000" dirty="0"/>
              <a:t>VALIŠOVÁ, Alena. </a:t>
            </a:r>
            <a:r>
              <a:rPr lang="cs-CZ" sz="1000" i="1" dirty="0"/>
              <a:t>Jak získat, udržet a neztrácet autoritu</a:t>
            </a:r>
            <a:r>
              <a:rPr lang="cs-CZ" sz="1000" dirty="0"/>
              <a:t>. Praha: </a:t>
            </a:r>
            <a:r>
              <a:rPr lang="cs-CZ" sz="1000" dirty="0" err="1"/>
              <a:t>Grada</a:t>
            </a:r>
            <a:r>
              <a:rPr lang="cs-CZ" sz="1000" dirty="0"/>
              <a:t>, 2008. Psychologie pro každého. ISBN 80-247-2282-8.</a:t>
            </a:r>
          </a:p>
          <a:p>
            <a:r>
              <a:rPr lang="cs-CZ" sz="1000" dirty="0"/>
              <a:t>JANATA, Jaromír. </a:t>
            </a:r>
            <a:r>
              <a:rPr lang="cs-CZ" sz="1000" i="1" dirty="0"/>
              <a:t>Agrese, tolerance a intolerance</a:t>
            </a:r>
            <a:r>
              <a:rPr lang="cs-CZ" sz="1000" dirty="0"/>
              <a:t>. Praha: </a:t>
            </a:r>
            <a:r>
              <a:rPr lang="cs-CZ" sz="1000" dirty="0" err="1"/>
              <a:t>Grada</a:t>
            </a:r>
            <a:r>
              <a:rPr lang="cs-CZ" sz="1000" dirty="0"/>
              <a:t>, 1999. Psyché (</a:t>
            </a:r>
            <a:r>
              <a:rPr lang="cs-CZ" sz="1000" dirty="0" err="1"/>
              <a:t>Grada</a:t>
            </a:r>
            <a:r>
              <a:rPr lang="cs-CZ" sz="1000" dirty="0"/>
              <a:t>). ISBN 80-7169-889-x.</a:t>
            </a:r>
          </a:p>
          <a:p>
            <a:r>
              <a:rPr lang="cs-CZ" sz="1000" dirty="0"/>
              <a:t>ČERMÁK, Ivo. </a:t>
            </a:r>
            <a:r>
              <a:rPr lang="cs-CZ" sz="1000" i="1" dirty="0"/>
              <a:t>Lidská agrese a její souvislosti</a:t>
            </a:r>
            <a:r>
              <a:rPr lang="cs-CZ" sz="1000" dirty="0"/>
              <a:t>. Žďár nad Sázavou: Fakta, 1998. ISBN 80-902614-1-8.</a:t>
            </a:r>
          </a:p>
          <a:p>
            <a:r>
              <a:rPr lang="en-US" sz="1000" dirty="0"/>
              <a:t>RAVEN, B. H. A power/interaction model of interpersonal influence: French and Raven thirty years later, Journal of Social Behavior and Personality, 1992, 7. </a:t>
            </a:r>
            <a:endParaRPr lang="cs-CZ" sz="1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5561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Komunikace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9832" y="1979637"/>
            <a:ext cx="8784976" cy="4486945"/>
          </a:xfrm>
        </p:spPr>
        <p:txBody>
          <a:bodyPr/>
          <a:lstStyle/>
          <a:p>
            <a:pPr marL="0" indent="0"/>
            <a:endParaRPr lang="cs-CZ" i="1" dirty="0" smtClean="0"/>
          </a:p>
          <a:p>
            <a:pPr marL="0" indent="0"/>
            <a:r>
              <a:rPr lang="cs-CZ" i="1" dirty="0" smtClean="0"/>
              <a:t>	„…je procesem tvorby společného chápání a interpretování myšlenek, názorů a pocitů mezi dvěma a více jednotlivci“ </a:t>
            </a:r>
            <a:r>
              <a:rPr lang="cs-CZ" dirty="0" smtClean="0"/>
              <a:t>(</a:t>
            </a:r>
            <a:r>
              <a:rPr lang="cs-CZ" dirty="0" err="1" smtClean="0"/>
              <a:t>Palmer,Weaver</a:t>
            </a:r>
            <a:r>
              <a:rPr lang="cs-CZ" dirty="0" smtClean="0"/>
              <a:t>) </a:t>
            </a:r>
          </a:p>
          <a:p>
            <a:pPr marL="0" indent="0"/>
            <a:endParaRPr lang="cs-CZ" dirty="0" smtClean="0"/>
          </a:p>
          <a:p>
            <a:pPr marL="0" indent="0"/>
            <a:r>
              <a:rPr lang="cs-CZ" i="1" dirty="0" smtClean="0"/>
              <a:t>	„…jednáním, jehož cílem z hlediska komunikátora je přenos sdělení jedné či více osobám prostřednictvím symbolů..“ </a:t>
            </a:r>
            <a:r>
              <a:rPr lang="cs-CZ" dirty="0" smtClean="0"/>
              <a:t>(</a:t>
            </a:r>
            <a:r>
              <a:rPr lang="cs-CZ" dirty="0" err="1" smtClean="0"/>
              <a:t>Kunczik</a:t>
            </a:r>
            <a:r>
              <a:rPr lang="cs-CZ" dirty="0" smtClean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631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Komunikace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691605"/>
            <a:ext cx="9066212" cy="448694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prostředek </a:t>
            </a:r>
            <a:r>
              <a:rPr lang="cs-CZ" dirty="0" err="1" smtClean="0"/>
              <a:t>VaV</a:t>
            </a:r>
            <a:endParaRPr lang="cs-CZ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zprostředkovává vztahy a činnosti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dirty="0" smtClean="0"/>
              <a:t>proces vzájemného</a:t>
            </a:r>
            <a:r>
              <a:rPr lang="cs-CZ" dirty="0" smtClean="0"/>
              <a:t> </a:t>
            </a:r>
            <a:r>
              <a:rPr lang="es-ES" dirty="0" smtClean="0"/>
              <a:t>dorozumívání - sdělování informací</a:t>
            </a:r>
            <a:endParaRPr lang="cs-CZ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514350" indent="-514350">
              <a:buAutoNum type="arabicParenR"/>
            </a:pPr>
            <a:r>
              <a:rPr lang="cs-CZ" b="1" dirty="0" smtClean="0"/>
              <a:t>verbální </a:t>
            </a:r>
            <a:r>
              <a:rPr lang="cs-CZ" dirty="0" smtClean="0"/>
              <a:t>komunikaci: slovem, písmem – obsah… „co říkáme“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neverbální</a:t>
            </a:r>
            <a:r>
              <a:rPr lang="cs-CZ" dirty="0" smtClean="0"/>
              <a:t> komunikaci: gesty, mimikou, postojem…</a:t>
            </a:r>
          </a:p>
          <a:p>
            <a:pPr marL="514350" indent="-514350">
              <a:buAutoNum type="arabicParenR"/>
            </a:pPr>
            <a:r>
              <a:rPr lang="cs-CZ" dirty="0" smtClean="0"/>
              <a:t>paralingvistická složka – citové zabarvení, emoce vyslovovaných zvuků… „jak říkáme“</a:t>
            </a:r>
          </a:p>
          <a:p>
            <a:pPr marL="514350" indent="-514350">
              <a:buAutoNum type="arabicParenR"/>
            </a:pPr>
            <a:endParaRPr lang="cs-CZ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041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Efektivní vyjadřování VK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763613"/>
            <a:ext cx="9289602" cy="4378325"/>
          </a:xfrm>
        </p:spPr>
        <p:txBody>
          <a:bodyPr/>
          <a:lstStyle/>
          <a:p>
            <a:r>
              <a:rPr lang="cs-CZ" b="1" dirty="0" smtClean="0"/>
              <a:t>Co</a:t>
            </a:r>
            <a:r>
              <a:rPr lang="cs-CZ" b="1" dirty="0"/>
              <a:t>? = obsah sdělení</a:t>
            </a:r>
            <a:endParaRPr lang="cs-CZ" dirty="0"/>
          </a:p>
          <a:p>
            <a:pPr marL="457200" indent="-457200">
              <a:buFontTx/>
              <a:buChar char="-"/>
            </a:pPr>
            <a:r>
              <a:rPr lang="cs-CZ" sz="2000" dirty="0" smtClean="0"/>
              <a:t>co </a:t>
            </a:r>
            <a:r>
              <a:rPr lang="cs-CZ" sz="2000" dirty="0"/>
              <a:t>chcete </a:t>
            </a:r>
            <a:r>
              <a:rPr lang="cs-CZ" sz="2000" dirty="0" smtClean="0"/>
              <a:t>říci, věcná podstata…</a:t>
            </a:r>
          </a:p>
          <a:p>
            <a:pPr marL="0" indent="0"/>
            <a:r>
              <a:rPr lang="cs-CZ" b="1" dirty="0" smtClean="0"/>
              <a:t>Jak</a:t>
            </a:r>
            <a:r>
              <a:rPr lang="cs-CZ" b="1" dirty="0"/>
              <a:t>? = forma sdělení</a:t>
            </a:r>
            <a:endParaRPr lang="cs-CZ" dirty="0"/>
          </a:p>
          <a:p>
            <a:pPr marL="457200" indent="-457200">
              <a:buFontTx/>
              <a:buChar char="-"/>
            </a:pPr>
            <a:r>
              <a:rPr lang="cs-CZ" sz="2000" dirty="0" smtClean="0"/>
              <a:t>aby </a:t>
            </a:r>
            <a:r>
              <a:rPr lang="cs-CZ" sz="2000" dirty="0"/>
              <a:t>vám každý co nejlépe porozuměl, aby nedošlo ke </a:t>
            </a:r>
            <a:r>
              <a:rPr lang="cs-CZ" sz="2000" dirty="0" smtClean="0"/>
              <a:t>zkreslenému/nesprávnému porozumění</a:t>
            </a:r>
            <a:endParaRPr lang="cs-CZ" sz="2000" dirty="0"/>
          </a:p>
          <a:p>
            <a:pPr>
              <a:buFontTx/>
              <a:buChar char="-"/>
            </a:pPr>
            <a:r>
              <a:rPr lang="cs-CZ" sz="2000" dirty="0" smtClean="0"/>
              <a:t>stručně (středně)</a:t>
            </a:r>
            <a:r>
              <a:rPr lang="cs-CZ" sz="2000" dirty="0"/>
              <a:t> </a:t>
            </a:r>
            <a:r>
              <a:rPr lang="cs-CZ" sz="2000" dirty="0" smtClean="0"/>
              <a:t>- jasně</a:t>
            </a:r>
            <a:r>
              <a:rPr lang="cs-CZ" sz="2000" dirty="0"/>
              <a:t> </a:t>
            </a:r>
            <a:r>
              <a:rPr lang="cs-CZ" sz="2000" dirty="0" smtClean="0"/>
              <a:t>(logicky, postupně) - srozumitelně</a:t>
            </a:r>
            <a:r>
              <a:rPr lang="cs-CZ" sz="2000" dirty="0"/>
              <a:t> </a:t>
            </a:r>
            <a:r>
              <a:rPr lang="cs-CZ" sz="2000" dirty="0" smtClean="0"/>
              <a:t>(odbornost? AJ?...)</a:t>
            </a:r>
          </a:p>
          <a:p>
            <a:pPr marL="0" indent="0"/>
            <a:r>
              <a:rPr lang="cs-CZ" b="1" dirty="0" smtClean="0"/>
              <a:t>Komu</a:t>
            </a:r>
            <a:r>
              <a:rPr lang="cs-CZ" b="1" dirty="0"/>
              <a:t>? = adresát</a:t>
            </a:r>
            <a:endParaRPr lang="cs-CZ" dirty="0"/>
          </a:p>
          <a:p>
            <a:r>
              <a:rPr lang="cs-CZ" b="1" dirty="0" smtClean="0"/>
              <a:t>Proč</a:t>
            </a:r>
            <a:r>
              <a:rPr lang="cs-CZ" b="1" dirty="0"/>
              <a:t>? = vlastní účel sdělení, důvod proč komunikuji</a:t>
            </a:r>
            <a:endParaRPr lang="cs-CZ" dirty="0"/>
          </a:p>
          <a:p>
            <a:pPr marL="457200" indent="-457200">
              <a:buFontTx/>
              <a:buChar char="-"/>
            </a:pPr>
            <a:r>
              <a:rPr lang="cs-CZ" sz="2000" dirty="0" smtClean="0"/>
              <a:t>čeho </a:t>
            </a:r>
            <a:r>
              <a:rPr lang="cs-CZ" sz="2000" dirty="0"/>
              <a:t>chci </a:t>
            </a:r>
            <a:r>
              <a:rPr lang="cs-CZ" sz="2000" dirty="0" smtClean="0"/>
              <a:t>dosáhnout, proč </a:t>
            </a:r>
            <a:r>
              <a:rPr lang="cs-CZ" sz="2000" dirty="0"/>
              <a:t>danou věc </a:t>
            </a:r>
            <a:r>
              <a:rPr lang="cs-CZ" sz="2000" dirty="0" smtClean="0"/>
              <a:t>říkáme</a:t>
            </a:r>
            <a:r>
              <a:rPr lang="cs-CZ" sz="2000" dirty="0"/>
              <a:t>, proč s ním o dané věci </a:t>
            </a:r>
            <a:r>
              <a:rPr lang="cs-CZ" sz="2000" dirty="0" smtClean="0"/>
              <a:t>komunikujeme, co </a:t>
            </a:r>
            <a:r>
              <a:rPr lang="cs-CZ" sz="2000" dirty="0"/>
              <a:t>má být výsledkem</a:t>
            </a:r>
            <a:r>
              <a:rPr lang="cs-CZ" sz="2000" dirty="0" smtClean="0"/>
              <a:t>?</a:t>
            </a:r>
          </a:p>
          <a:p>
            <a:pPr marL="0" indent="0"/>
            <a:r>
              <a:rPr lang="cs-CZ" b="1" dirty="0" smtClean="0"/>
              <a:t>+ ZV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46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6350" y="899517"/>
            <a:ext cx="7192962" cy="714375"/>
          </a:xfrm>
        </p:spPr>
        <p:txBody>
          <a:bodyPr/>
          <a:lstStyle/>
          <a:p>
            <a:r>
              <a:rPr lang="cs-CZ" sz="2500" b="1" dirty="0" smtClean="0"/>
              <a:t>3 ZÁKLADNÍ KOMUNIKAČNÍ AXIOMY </a:t>
            </a:r>
            <a:br>
              <a:rPr lang="cs-CZ" sz="2500" b="1" dirty="0" smtClean="0"/>
            </a:br>
            <a:r>
              <a:rPr lang="cs-CZ" sz="2500" b="1" dirty="0" smtClean="0"/>
              <a:t>(PAUL WATZLAWICK)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cs-CZ" b="1" dirty="0" smtClean="0"/>
              <a:t>Nelze nekomunikovat </a:t>
            </a:r>
            <a:r>
              <a:rPr lang="cs-CZ" dirty="0" smtClean="0"/>
              <a:t>– i odmítnutí vyslat nebo přijmout sdělení komentuje vztah lidí</a:t>
            </a:r>
          </a:p>
          <a:p>
            <a:pPr marL="0" indent="0"/>
            <a:endParaRPr lang="cs-CZ" dirty="0" smtClean="0"/>
          </a:p>
          <a:p>
            <a:pPr marL="514350" indent="-514350">
              <a:buAutoNum type="arabicParenR"/>
            </a:pPr>
            <a:r>
              <a:rPr lang="cs-CZ" b="1" dirty="0" smtClean="0"/>
              <a:t>Dvě úrovně komunikace </a:t>
            </a:r>
            <a:r>
              <a:rPr lang="cs-CZ" dirty="0" smtClean="0"/>
              <a:t>- </a:t>
            </a:r>
            <a:r>
              <a:rPr lang="cs-CZ" dirty="0" err="1" smtClean="0"/>
              <a:t>fce</a:t>
            </a:r>
            <a:r>
              <a:rPr lang="cs-CZ" dirty="0" smtClean="0"/>
              <a:t>: obsahová a vztahová (jde-li o žádání, nařizování, zakazování…)</a:t>
            </a:r>
          </a:p>
          <a:p>
            <a:pPr marL="0" indent="0"/>
            <a:endParaRPr lang="cs-CZ" dirty="0"/>
          </a:p>
          <a:p>
            <a:pPr marL="514350" indent="-514350">
              <a:buAutoNum type="arabicParenR"/>
            </a:pPr>
            <a:r>
              <a:rPr lang="cs-CZ" b="1" dirty="0" smtClean="0"/>
              <a:t>Vždy dochází ke zkreslení </a:t>
            </a:r>
          </a:p>
          <a:p>
            <a:r>
              <a:rPr lang="cs-CZ" dirty="0"/>
              <a:t> </a:t>
            </a:r>
            <a:r>
              <a:rPr lang="cs-CZ" dirty="0" smtClean="0"/>
              <a:t>- co mělo být sděleno </a:t>
            </a:r>
            <a:r>
              <a:rPr lang="cs-CZ" dirty="0" smtClean="0">
                <a:sym typeface="Wingdings" panose="05000000000000000000" pitchFamily="2" charset="2"/>
              </a:rPr>
              <a:t>/ jak tomu druhý skutečně rozuměl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082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b="1" dirty="0"/>
              <a:t>vyslání informací</a:t>
            </a:r>
            <a:r>
              <a:rPr lang="cs-CZ" dirty="0"/>
              <a:t> komunikátorem, jež zprostředkovává určitý obsah (sdělení)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b="1" dirty="0"/>
              <a:t>reakce na sdělení</a:t>
            </a:r>
            <a:r>
              <a:rPr lang="cs-CZ" dirty="0"/>
              <a:t> podle způsobu, jakým vnímá obsah přijatého </a:t>
            </a:r>
            <a:r>
              <a:rPr lang="cs-CZ" dirty="0" smtClean="0"/>
              <a:t>sdělení</a:t>
            </a:r>
            <a:endParaRPr lang="cs-CZ" dirty="0"/>
          </a:p>
          <a:p>
            <a:endParaRPr lang="cs-CZ" dirty="0"/>
          </a:p>
        </p:txBody>
      </p:sp>
      <p:pic>
        <p:nvPicPr>
          <p:cNvPr id="4" name="Picture 2" descr="VÃ½sledek obrÃ¡zku pro komunik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192" y="4243609"/>
            <a:ext cx="5802263" cy="3083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950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Komunikační bariéry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9832" y="1806827"/>
            <a:ext cx="9066212" cy="4378325"/>
          </a:xfrm>
        </p:spPr>
        <p:txBody>
          <a:bodyPr/>
          <a:lstStyle/>
          <a:p>
            <a:pPr marL="457200" indent="-457200">
              <a:buFontTx/>
              <a:buChar char="-"/>
            </a:pPr>
            <a:r>
              <a:rPr lang="cs-CZ" dirty="0"/>
              <a:t>b</a:t>
            </a:r>
            <a:r>
              <a:rPr lang="cs-CZ" dirty="0" smtClean="0"/>
              <a:t>rání EK</a:t>
            </a:r>
          </a:p>
          <a:p>
            <a:pPr marL="457200" indent="-457200">
              <a:buFontTx/>
              <a:buChar char="-"/>
            </a:pPr>
            <a:r>
              <a:rPr lang="cs-CZ" dirty="0"/>
              <a:t>h</a:t>
            </a:r>
            <a:r>
              <a:rPr lang="cs-CZ" dirty="0" smtClean="0"/>
              <a:t>luk, jazyk, stres, představa a zaujatost, zkreslení, okamžitý osobní stav…</a:t>
            </a:r>
          </a:p>
          <a:p>
            <a:pPr marL="0" indent="0"/>
            <a:endParaRPr lang="cs-CZ" dirty="0" smtClean="0"/>
          </a:p>
          <a:p>
            <a:pPr marL="0" indent="0"/>
            <a:r>
              <a:rPr lang="cs-CZ" dirty="0" smtClean="0"/>
              <a:t> Jaká bariéra pro vás důležitá?...pro děti..?</a:t>
            </a:r>
          </a:p>
          <a:p>
            <a:pPr marL="457200" indent="-457200">
              <a:buFontTx/>
              <a:buChar char="-"/>
            </a:pPr>
            <a:endParaRPr lang="cs-CZ" dirty="0"/>
          </a:p>
        </p:txBody>
      </p:sp>
      <p:sp>
        <p:nvSpPr>
          <p:cNvPr id="4" name="Veselý obličej 3"/>
          <p:cNvSpPr/>
          <p:nvPr/>
        </p:nvSpPr>
        <p:spPr bwMode="auto">
          <a:xfrm>
            <a:off x="6552480" y="3995990"/>
            <a:ext cx="2736304" cy="2592288"/>
          </a:xfrm>
          <a:prstGeom prst="smileyFace">
            <a:avLst>
              <a:gd name="adj" fmla="val -4653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0243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Neverbální 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305" y="1529891"/>
            <a:ext cx="9138790" cy="536398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o</a:t>
            </a:r>
            <a:r>
              <a:rPr lang="cs-CZ" dirty="0" smtClean="0"/>
              <a:t>bličej - mimika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oční kontakt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pohyby rukou – gesta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pohyby těla – </a:t>
            </a:r>
            <a:r>
              <a:rPr lang="cs-CZ" dirty="0" err="1" smtClean="0"/>
              <a:t>kinezika</a:t>
            </a: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charakteristika řeči – paralingvistika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doteky – </a:t>
            </a:r>
            <a:r>
              <a:rPr lang="cs-CZ" dirty="0" err="1" smtClean="0"/>
              <a:t>haptika</a:t>
            </a:r>
            <a:endParaRPr lang="cs-CZ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p</a:t>
            </a:r>
            <a:r>
              <a:rPr lang="cs-CZ" dirty="0" smtClean="0"/>
              <a:t>ostoj těla - </a:t>
            </a:r>
            <a:r>
              <a:rPr lang="cs-CZ" dirty="0" err="1" smtClean="0"/>
              <a:t>posturika</a:t>
            </a:r>
            <a:endParaRPr lang="cs-CZ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prostřednictvím předmětů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práce </a:t>
            </a:r>
            <a:r>
              <a:rPr lang="cs-CZ" dirty="0"/>
              <a:t>s prostorem, vzdálenost – </a:t>
            </a:r>
            <a:r>
              <a:rPr lang="cs-CZ" dirty="0" err="1"/>
              <a:t>proxemika</a:t>
            </a: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5" r="14035"/>
          <a:stretch/>
        </p:blipFill>
        <p:spPr>
          <a:xfrm>
            <a:off x="7425284" y="4806938"/>
            <a:ext cx="2304256" cy="2329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41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Arial"/>
        <a:ea typeface="WenQuanYi Zen Hei"/>
        <a:cs typeface="WenQuanYi Zen Hei"/>
      </a:majorFont>
      <a:minorFont>
        <a:latin typeface="Arial"/>
        <a:ea typeface="WenQuanYi Zen Hei"/>
        <a:cs typeface="WenQuanYi Zen Hei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17272</TotalTime>
  <Words>917</Words>
  <Application>Microsoft Office PowerPoint</Application>
  <PresentationFormat>Vlastní</PresentationFormat>
  <Paragraphs>155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9" baseType="lpstr">
      <vt:lpstr>Microsoft YaHei</vt:lpstr>
      <vt:lpstr>Arial</vt:lpstr>
      <vt:lpstr>Calibri</vt:lpstr>
      <vt:lpstr>Segoe UI</vt:lpstr>
      <vt:lpstr>Times New Roman</vt:lpstr>
      <vt:lpstr>WenQuanYi Zen Hei</vt:lpstr>
      <vt:lpstr>Wingdings</vt:lpstr>
      <vt:lpstr>4_Motiv sady Office</vt:lpstr>
      <vt:lpstr>Komunikace</vt:lpstr>
      <vt:lpstr> </vt:lpstr>
      <vt:lpstr>Komunikace </vt:lpstr>
      <vt:lpstr>Komunikace </vt:lpstr>
      <vt:lpstr>Efektivní vyjadřování VK</vt:lpstr>
      <vt:lpstr>3 ZÁKLADNÍ KOMUNIKAČNÍ AXIOMY  (PAUL WATZLAWICK) </vt:lpstr>
      <vt:lpstr>Komunikace</vt:lpstr>
      <vt:lpstr>Komunikační bariéry</vt:lpstr>
      <vt:lpstr>Neverbální komunikace</vt:lpstr>
      <vt:lpstr>Problematika</vt:lpstr>
      <vt:lpstr>Báze moci v komunikaci</vt:lpstr>
      <vt:lpstr>Autorita a kázeň</vt:lpstr>
      <vt:lpstr>Prezentace aplikace PowerPoint</vt:lpstr>
      <vt:lpstr>Jak na nekázeň?</vt:lpstr>
      <vt:lpstr>Agrese</vt:lpstr>
      <vt:lpstr>Prezentace aplikace PowerPoint</vt:lpstr>
      <vt:lpstr>Šikana </vt:lpstr>
      <vt:lpstr>Psychická a fyzická energie</vt:lpstr>
      <vt:lpstr>Burn out</vt:lpstr>
      <vt:lpstr>Aktivita: „V mé profesi …“  </vt:lpstr>
      <vt:lpstr>Literatura (+ k TMV 1. části)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subject/>
  <dc:creator>Lenovo</dc:creator>
  <cp:keywords/>
  <dc:description/>
  <cp:lastModifiedBy>Lenovo</cp:lastModifiedBy>
  <cp:revision>51</cp:revision>
  <cp:lastPrinted>1601-01-01T00:00:00Z</cp:lastPrinted>
  <dcterms:created xsi:type="dcterms:W3CDTF">2014-08-23T15:14:14Z</dcterms:created>
  <dcterms:modified xsi:type="dcterms:W3CDTF">2020-03-14T18:33:22Z</dcterms:modified>
</cp:coreProperties>
</file>