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sldIdLst>
    <p:sldId id="256" r:id="rId2"/>
    <p:sldId id="258" r:id="rId3"/>
    <p:sldId id="265" r:id="rId4"/>
    <p:sldId id="264" r:id="rId5"/>
    <p:sldId id="263" r:id="rId6"/>
    <p:sldId id="262" r:id="rId7"/>
    <p:sldId id="261" r:id="rId8"/>
    <p:sldId id="260" r:id="rId9"/>
    <p:sldId id="259" r:id="rId10"/>
    <p:sldId id="270" r:id="rId11"/>
    <p:sldId id="268" r:id="rId12"/>
    <p:sldId id="269" r:id="rId13"/>
    <p:sldId id="284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53" autoAdjust="0"/>
    <p:restoredTop sz="94660"/>
  </p:normalViewPr>
  <p:slideViewPr>
    <p:cSldViewPr snapToGrid="0">
      <p:cViewPr varScale="1">
        <p:scale>
          <a:sx n="89" d="100"/>
          <a:sy n="89" d="100"/>
        </p:scale>
        <p:origin x="8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4221-2B0C-49A8-A19E-CF0085FD914C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AD3-C001-4824-A49B-9C410E80EA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69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4221-2B0C-49A8-A19E-CF0085FD914C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AD3-C001-4824-A49B-9C410E80EA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07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4221-2B0C-49A8-A19E-CF0085FD914C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AD3-C001-4824-A49B-9C410E80EAB5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9571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4221-2B0C-49A8-A19E-CF0085FD914C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AD3-C001-4824-A49B-9C410E80EA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950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4221-2B0C-49A8-A19E-CF0085FD914C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AD3-C001-4824-A49B-9C410E80EAB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0491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4221-2B0C-49A8-A19E-CF0085FD914C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AD3-C001-4824-A49B-9C410E80EA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202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4221-2B0C-49A8-A19E-CF0085FD914C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AD3-C001-4824-A49B-9C410E80EA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350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4221-2B0C-49A8-A19E-CF0085FD914C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AD3-C001-4824-A49B-9C410E80EA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841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4221-2B0C-49A8-A19E-CF0085FD914C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AD3-C001-4824-A49B-9C410E80EA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336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4221-2B0C-49A8-A19E-CF0085FD914C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AD3-C001-4824-A49B-9C410E80EA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337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4221-2B0C-49A8-A19E-CF0085FD914C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AD3-C001-4824-A49B-9C410E80EA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680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4221-2B0C-49A8-A19E-CF0085FD914C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AD3-C001-4824-A49B-9C410E80EA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352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4221-2B0C-49A8-A19E-CF0085FD914C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AD3-C001-4824-A49B-9C410E80EA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275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4221-2B0C-49A8-A19E-CF0085FD914C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AD3-C001-4824-A49B-9C410E80EA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534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4221-2B0C-49A8-A19E-CF0085FD914C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AD3-C001-4824-A49B-9C410E80EA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265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4221-2B0C-49A8-A19E-CF0085FD914C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AD3-C001-4824-A49B-9C410E80EA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69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84221-2B0C-49A8-A19E-CF0085FD914C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01DAD3-C001-4824-A49B-9C410E80EA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6233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64" r:id="rId15"/>
    <p:sldLayoutId id="21474838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1075" y="372743"/>
            <a:ext cx="8982654" cy="1646302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Teorie a metodika výchovy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3384" y="4930727"/>
            <a:ext cx="7766936" cy="1096899"/>
          </a:xfrm>
        </p:spPr>
        <p:txBody>
          <a:bodyPr/>
          <a:lstStyle/>
          <a:p>
            <a:r>
              <a:rPr lang="cs-CZ" dirty="0" smtClean="0"/>
              <a:t>Mgr. Lenka </a:t>
            </a:r>
            <a:r>
              <a:rPr lang="cs-CZ" dirty="0" err="1" smtClean="0"/>
              <a:t>Ďulíková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Cíle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výuky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5627" y="1492370"/>
            <a:ext cx="4972969" cy="50723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Z</a:t>
            </a:r>
            <a:r>
              <a:rPr lang="cs-CZ" dirty="0" smtClean="0"/>
              <a:t>akotveny </a:t>
            </a:r>
            <a:r>
              <a:rPr lang="cs-CZ" dirty="0"/>
              <a:t>v hlavních školských dokumentech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NPV</a:t>
            </a:r>
          </a:p>
          <a:p>
            <a:r>
              <a:rPr lang="cs-CZ" dirty="0" smtClean="0"/>
              <a:t>pro </a:t>
            </a:r>
            <a:r>
              <a:rPr lang="cs-CZ" dirty="0"/>
              <a:t>celou vzdělávací </a:t>
            </a:r>
            <a:r>
              <a:rPr lang="cs-CZ" dirty="0" smtClean="0"/>
              <a:t>soustavu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RVP</a:t>
            </a:r>
          </a:p>
          <a:p>
            <a:r>
              <a:rPr lang="cs-CZ" dirty="0" smtClean="0"/>
              <a:t>popisuje </a:t>
            </a:r>
            <a:r>
              <a:rPr lang="cs-CZ" dirty="0"/>
              <a:t>závazné výstupy a obsahy vzdělávání na jednotlivých stupních (primární, nižší </a:t>
            </a:r>
            <a:r>
              <a:rPr lang="cs-CZ" dirty="0" smtClean="0"/>
              <a:t>sekundární…) </a:t>
            </a:r>
            <a:r>
              <a:rPr lang="cs-CZ" dirty="0"/>
              <a:t>nebo na konkrétních oborech (</a:t>
            </a:r>
            <a:r>
              <a:rPr lang="cs-CZ" dirty="0" smtClean="0"/>
              <a:t>gymnázium…)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ŠVP</a:t>
            </a:r>
          </a:p>
          <a:p>
            <a:r>
              <a:rPr lang="cs-CZ" dirty="0" smtClean="0"/>
              <a:t>si </a:t>
            </a:r>
            <a:r>
              <a:rPr lang="cs-CZ" dirty="0"/>
              <a:t>vytváří každá škola samostatně podle požadavků v </a:t>
            </a:r>
            <a:r>
              <a:rPr lang="cs-CZ" dirty="0" smtClean="0"/>
              <a:t>RVP, školy </a:t>
            </a:r>
            <a:r>
              <a:rPr lang="cs-CZ" dirty="0"/>
              <a:t>si tak mohou vytvářet samostatné předměty, určovat </a:t>
            </a:r>
            <a:r>
              <a:rPr lang="cs-CZ" dirty="0" smtClean="0"/>
              <a:t>učivo </a:t>
            </a:r>
            <a:r>
              <a:rPr lang="cs-CZ" dirty="0"/>
              <a:t>i jeho </a:t>
            </a:r>
            <a:r>
              <a:rPr lang="cs-CZ" dirty="0" smtClean="0"/>
              <a:t>rozsah – </a:t>
            </a:r>
            <a:r>
              <a:rPr lang="cs-CZ" u="sng" dirty="0" smtClean="0"/>
              <a:t>ŠVP zájmového vzdělávání</a:t>
            </a:r>
            <a:endParaRPr lang="cs-CZ" u="sng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8" y="2161280"/>
            <a:ext cx="6949248" cy="39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95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>
                    <a:lumMod val="90000"/>
                  </a:schemeClr>
                </a:solidFill>
              </a:rPr>
              <a:t>Předmět</a:t>
            </a:r>
            <a:r>
              <a:rPr lang="cs-CZ" b="1" dirty="0"/>
              <a:t> </a:t>
            </a:r>
            <a:r>
              <a:rPr lang="cs-CZ" b="1" dirty="0">
                <a:solidFill>
                  <a:schemeClr val="tx2">
                    <a:lumMod val="90000"/>
                  </a:schemeClr>
                </a:solidFill>
              </a:rPr>
              <a:t>zkoumání</a:t>
            </a:r>
            <a:r>
              <a:rPr lang="cs-CZ" b="1" dirty="0"/>
              <a:t> </a:t>
            </a:r>
            <a:r>
              <a:rPr lang="cs-CZ" b="1" dirty="0">
                <a:solidFill>
                  <a:schemeClr val="tx2">
                    <a:lumMod val="90000"/>
                  </a:schemeClr>
                </a:solidFill>
              </a:rPr>
              <a:t>TMV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38138"/>
            <a:ext cx="8596668" cy="3880773"/>
          </a:xfrm>
        </p:spPr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ýchova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3914567" y="4030149"/>
            <a:ext cx="1427663" cy="960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prostředky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 rot="20516339">
            <a:off x="1503583" y="4996296"/>
            <a:ext cx="1584734" cy="1011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vnitřní podmínky</a:t>
            </a:r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1682151" y="4212218"/>
            <a:ext cx="2071593" cy="42999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</a:t>
            </a:r>
            <a:r>
              <a:rPr lang="cs-CZ" dirty="0" smtClean="0"/>
              <a:t>ýchovný proces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5516499" y="4212217"/>
            <a:ext cx="2268748" cy="42999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</a:t>
            </a:r>
            <a:r>
              <a:rPr lang="cs-CZ" dirty="0" smtClean="0"/>
              <a:t>ýchovný proces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7938715" y="3953272"/>
            <a:ext cx="1181819" cy="11141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9" name="Šipka doprava 8"/>
          <p:cNvSpPr/>
          <p:nvPr/>
        </p:nvSpPr>
        <p:spPr>
          <a:xfrm rot="1422502">
            <a:off x="1484172" y="2960118"/>
            <a:ext cx="1623557" cy="10368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</a:t>
            </a:r>
            <a:r>
              <a:rPr lang="cs-CZ" dirty="0" smtClean="0"/>
              <a:t>nější podmínky</a:t>
            </a:r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281476" y="3790235"/>
            <a:ext cx="1364252" cy="120031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v</a:t>
            </a:r>
            <a:r>
              <a:rPr lang="cs-CZ" dirty="0" smtClean="0"/>
              <a:t>ýchozí stav</a:t>
            </a:r>
            <a:endParaRPr lang="cs-CZ" dirty="0"/>
          </a:p>
        </p:txBody>
      </p:sp>
      <p:sp>
        <p:nvSpPr>
          <p:cNvPr id="11" name="Šipka doprava 10"/>
          <p:cNvSpPr/>
          <p:nvPr/>
        </p:nvSpPr>
        <p:spPr>
          <a:xfrm rot="1785976">
            <a:off x="4724132" y="2565607"/>
            <a:ext cx="1584734" cy="1011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vnitřní podmínky</a:t>
            </a:r>
            <a:endParaRPr lang="cs-CZ" dirty="0"/>
          </a:p>
        </p:txBody>
      </p:sp>
      <p:sp>
        <p:nvSpPr>
          <p:cNvPr id="12" name="Šipka doprava 11"/>
          <p:cNvSpPr/>
          <p:nvPr/>
        </p:nvSpPr>
        <p:spPr>
          <a:xfrm rot="19689690">
            <a:off x="4641581" y="5300967"/>
            <a:ext cx="1623557" cy="10368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</a:t>
            </a:r>
            <a:r>
              <a:rPr lang="cs-CZ" dirty="0" smtClean="0"/>
              <a:t>nější podmínky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96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490" y="1675678"/>
            <a:ext cx="6152574" cy="504069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000" u="sng" dirty="0" smtClean="0"/>
              <a:t>Cíl </a:t>
            </a:r>
            <a:r>
              <a:rPr lang="cs-CZ" sz="2000" dirty="0"/>
              <a:t>výchovy – </a:t>
            </a:r>
            <a:r>
              <a:rPr lang="cs-CZ" sz="2000" dirty="0" smtClean="0"/>
              <a:t>?</a:t>
            </a:r>
          </a:p>
          <a:p>
            <a:pPr>
              <a:lnSpc>
                <a:spcPct val="150000"/>
              </a:lnSpc>
            </a:pPr>
            <a:endParaRPr lang="cs-CZ" sz="2000" dirty="0"/>
          </a:p>
          <a:p>
            <a:pPr>
              <a:lnSpc>
                <a:spcPct val="150000"/>
              </a:lnSpc>
            </a:pPr>
            <a:r>
              <a:rPr lang="cs-CZ" sz="2000" u="sng" dirty="0"/>
              <a:t>Prostředky</a:t>
            </a:r>
            <a:r>
              <a:rPr lang="cs-CZ" sz="2000" dirty="0"/>
              <a:t> výchovy – vyučování, metody výchovy, organizační formy, </a:t>
            </a:r>
            <a:r>
              <a:rPr lang="cs-CZ" sz="2000" dirty="0" smtClean="0"/>
              <a:t>pomůcky</a:t>
            </a:r>
          </a:p>
          <a:p>
            <a:pPr lvl="1">
              <a:lnSpc>
                <a:spcPct val="150000"/>
              </a:lnSpc>
            </a:pPr>
            <a:r>
              <a:rPr lang="cs-CZ" sz="2000" dirty="0" smtClean="0"/>
              <a:t>intencionálně </a:t>
            </a:r>
            <a:r>
              <a:rPr lang="cs-CZ" sz="2000" dirty="0"/>
              <a:t>(přímo, záměrně</a:t>
            </a:r>
            <a:r>
              <a:rPr lang="cs-CZ" sz="2000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cs-CZ" sz="2000" dirty="0" smtClean="0"/>
              <a:t>funkcionálně </a:t>
            </a:r>
            <a:r>
              <a:rPr lang="cs-CZ" sz="2000" dirty="0"/>
              <a:t>(nepřímo, </a:t>
            </a:r>
            <a:r>
              <a:rPr lang="cs-CZ" sz="2000" dirty="0" smtClean="0"/>
              <a:t>bezděčně)</a:t>
            </a:r>
          </a:p>
          <a:p>
            <a:pPr lvl="1">
              <a:lnSpc>
                <a:spcPct val="150000"/>
              </a:lnSpc>
            </a:pPr>
            <a:endParaRPr lang="cs-CZ" sz="2000" dirty="0"/>
          </a:p>
          <a:p>
            <a:pPr>
              <a:lnSpc>
                <a:spcPct val="150000"/>
              </a:lnSpc>
            </a:pPr>
            <a:r>
              <a:rPr lang="cs-CZ" sz="2000" u="sng" dirty="0"/>
              <a:t>Podmínky</a:t>
            </a:r>
            <a:r>
              <a:rPr lang="cs-CZ" sz="2000" dirty="0"/>
              <a:t> ovlivňují výběr výchovných cílů a prostředků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Cíle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výchovy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38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685" y="107351"/>
            <a:ext cx="8596668" cy="1320800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1538" y="767751"/>
            <a:ext cx="11731925" cy="5978106"/>
          </a:xfrm>
        </p:spPr>
        <p:txBody>
          <a:bodyPr>
            <a:normAutofit fontScale="92500" lnSpcReduction="10000"/>
          </a:bodyPr>
          <a:lstStyle/>
          <a:p>
            <a:r>
              <a:rPr lang="cs-CZ" sz="1200" dirty="0"/>
              <a:t>ŠAFRÁNKOVÁ, Dagmar. </a:t>
            </a:r>
            <a:r>
              <a:rPr lang="cs-CZ" sz="1200" i="1" dirty="0"/>
              <a:t>Pedagogika</a:t>
            </a:r>
            <a:r>
              <a:rPr lang="cs-CZ" sz="1200" dirty="0"/>
              <a:t>. Praha: </a:t>
            </a:r>
            <a:r>
              <a:rPr lang="cs-CZ" sz="1200" dirty="0" err="1"/>
              <a:t>Grada</a:t>
            </a:r>
            <a:r>
              <a:rPr lang="cs-CZ" sz="1200" dirty="0"/>
              <a:t>, 2011. Pedagogika (</a:t>
            </a:r>
            <a:r>
              <a:rPr lang="cs-CZ" sz="1200" dirty="0" err="1"/>
              <a:t>Grada</a:t>
            </a:r>
            <a:r>
              <a:rPr lang="cs-CZ" sz="1200" dirty="0"/>
              <a:t>). ISBN 978-80-247-2993-0</a:t>
            </a:r>
            <a:r>
              <a:rPr lang="cs-CZ" sz="1200" dirty="0" smtClean="0"/>
              <a:t>.</a:t>
            </a:r>
          </a:p>
          <a:p>
            <a:r>
              <a:rPr lang="cs-CZ" sz="1200" dirty="0"/>
              <a:t>KOLÁŘ, Zdeněk. </a:t>
            </a:r>
            <a:r>
              <a:rPr lang="cs-CZ" sz="1200" i="1" dirty="0"/>
              <a:t>Výkladový slovník z pedagogiky: 583 vybraných hesel</a:t>
            </a:r>
            <a:r>
              <a:rPr lang="cs-CZ" sz="1200" dirty="0"/>
              <a:t>. Praha: </a:t>
            </a:r>
            <a:r>
              <a:rPr lang="cs-CZ" sz="1200" dirty="0" err="1"/>
              <a:t>Grada</a:t>
            </a:r>
            <a:r>
              <a:rPr lang="cs-CZ" sz="1200" dirty="0"/>
              <a:t>, 2012. ISBN 978-80-247-3710-2</a:t>
            </a:r>
            <a:r>
              <a:rPr lang="cs-CZ" sz="1200" dirty="0" smtClean="0"/>
              <a:t>.</a:t>
            </a:r>
          </a:p>
          <a:p>
            <a:r>
              <a:rPr lang="cs-CZ" sz="1200" dirty="0"/>
              <a:t>MAŇÁK, Josef, Tomáš JANÍK a Vlastimil ŠVEC. </a:t>
            </a:r>
            <a:r>
              <a:rPr lang="cs-CZ" sz="1200" i="1" dirty="0"/>
              <a:t>Kurikulum v současné škole</a:t>
            </a:r>
            <a:r>
              <a:rPr lang="cs-CZ" sz="1200" dirty="0"/>
              <a:t>. Brno: </a:t>
            </a:r>
            <a:r>
              <a:rPr lang="cs-CZ" sz="1200" dirty="0" err="1"/>
              <a:t>Paido</a:t>
            </a:r>
            <a:r>
              <a:rPr lang="cs-CZ" sz="1200" dirty="0"/>
              <a:t>, 2008. Pedagogický výzkum v teorii a praxi. ISBN 978-80-7315-175-1</a:t>
            </a:r>
            <a:r>
              <a:rPr lang="cs-CZ" sz="1200" dirty="0" smtClean="0"/>
              <a:t>.</a:t>
            </a:r>
          </a:p>
          <a:p>
            <a:r>
              <a:rPr lang="cs-CZ" sz="1200" dirty="0"/>
              <a:t>MAŇÁK, Josef. </a:t>
            </a:r>
            <a:r>
              <a:rPr lang="cs-CZ" sz="1200" i="1" dirty="0"/>
              <a:t>Nárys didaktiky</a:t>
            </a:r>
            <a:r>
              <a:rPr lang="cs-CZ" sz="1200" dirty="0"/>
              <a:t>. 3. vyd. Brno: Masarykova univerzita, 2003. ISBN 80-210-3123-9</a:t>
            </a:r>
            <a:r>
              <a:rPr lang="cs-CZ" sz="1200" dirty="0" smtClean="0"/>
              <a:t>.</a:t>
            </a:r>
          </a:p>
          <a:p>
            <a:r>
              <a:rPr lang="cs-CZ" sz="1200" dirty="0"/>
              <a:t>THOROVÁ, Kateřina. </a:t>
            </a:r>
            <a:r>
              <a:rPr lang="cs-CZ" sz="1200" i="1" dirty="0"/>
              <a:t>Vývojová psychologie: proměny lidské psychiky od početí po smrt</a:t>
            </a:r>
            <a:r>
              <a:rPr lang="cs-CZ" sz="1200" dirty="0"/>
              <a:t>. Praha: Portál, 2015. ISBN 978-80-262-0714-6</a:t>
            </a:r>
            <a:r>
              <a:rPr lang="cs-CZ" sz="1200" dirty="0" smtClean="0"/>
              <a:t>.</a:t>
            </a:r>
          </a:p>
          <a:p>
            <a:r>
              <a:rPr lang="cs-CZ" sz="1200" dirty="0"/>
              <a:t>NAKONEČNÝ, Milan. </a:t>
            </a:r>
            <a:r>
              <a:rPr lang="cs-CZ" sz="1200" i="1" dirty="0"/>
              <a:t>Sociální psychologie organizace</a:t>
            </a:r>
            <a:r>
              <a:rPr lang="cs-CZ" sz="1200" dirty="0"/>
              <a:t>. Praha: </a:t>
            </a:r>
            <a:r>
              <a:rPr lang="cs-CZ" sz="1200" dirty="0" err="1"/>
              <a:t>Grada</a:t>
            </a:r>
            <a:r>
              <a:rPr lang="cs-CZ" sz="1200" dirty="0"/>
              <a:t>, 2005. Psyché (</a:t>
            </a:r>
            <a:r>
              <a:rPr lang="cs-CZ" sz="1200" dirty="0" err="1"/>
              <a:t>Grada</a:t>
            </a:r>
            <a:r>
              <a:rPr lang="cs-CZ" sz="1200" dirty="0"/>
              <a:t>). ISBN 802470577x.</a:t>
            </a:r>
          </a:p>
          <a:p>
            <a:r>
              <a:rPr lang="cs-CZ" sz="1200" dirty="0"/>
              <a:t>ZORMANOVÁ, Lucie. </a:t>
            </a:r>
            <a:r>
              <a:rPr lang="cs-CZ" sz="1200" i="1" dirty="0"/>
              <a:t>Obecná didaktika: pro studium a praxi</a:t>
            </a:r>
            <a:r>
              <a:rPr lang="cs-CZ" sz="1200" dirty="0"/>
              <a:t>. Praha: </a:t>
            </a:r>
            <a:r>
              <a:rPr lang="cs-CZ" sz="1200" dirty="0" err="1"/>
              <a:t>Grada</a:t>
            </a:r>
            <a:r>
              <a:rPr lang="cs-CZ" sz="1200" dirty="0"/>
              <a:t>, 2014. Pedagogika (</a:t>
            </a:r>
            <a:r>
              <a:rPr lang="cs-CZ" sz="1200" dirty="0" err="1"/>
              <a:t>Grada</a:t>
            </a:r>
            <a:r>
              <a:rPr lang="cs-CZ" sz="1200" dirty="0"/>
              <a:t>). ISBN 978-80-247-4590-9</a:t>
            </a:r>
            <a:r>
              <a:rPr lang="cs-CZ" sz="1200" dirty="0" smtClean="0"/>
              <a:t>.</a:t>
            </a:r>
          </a:p>
          <a:p>
            <a:r>
              <a:rPr lang="cs-CZ" sz="1200" dirty="0"/>
              <a:t>Průcha, J., Mareš, J., Walterová, E. Pedagogický slovník. Praha: Portál, 1998. 328 s. ISBN 80- </a:t>
            </a:r>
            <a:r>
              <a:rPr lang="cs-CZ" sz="1200" dirty="0" smtClean="0"/>
              <a:t>7178-252-1</a:t>
            </a:r>
          </a:p>
          <a:p>
            <a:r>
              <a:rPr lang="cs-CZ" sz="1200" i="1" dirty="0"/>
              <a:t>Rámcový vzdělávací program pro základní vzdělávání</a:t>
            </a:r>
            <a:r>
              <a:rPr lang="cs-CZ" sz="1200" dirty="0"/>
              <a:t>. [online]. Praha: MŠMT, 2013. 142 s. [cit. </a:t>
            </a:r>
            <a:r>
              <a:rPr lang="cs-CZ" sz="1200" dirty="0" smtClean="0"/>
              <a:t>2018-04-02</a:t>
            </a:r>
            <a:r>
              <a:rPr lang="cs-CZ" sz="1200" dirty="0"/>
              <a:t>]. Dostupné z WWW:&lt;http://www.nuv.cz/</a:t>
            </a:r>
            <a:r>
              <a:rPr lang="cs-CZ" sz="1200" dirty="0" err="1"/>
              <a:t>file</a:t>
            </a:r>
            <a:r>
              <a:rPr lang="cs-CZ" sz="1200" dirty="0"/>
              <a:t>/433_1_1</a:t>
            </a:r>
            <a:r>
              <a:rPr lang="cs-CZ" sz="1200" dirty="0" smtClean="0"/>
              <a:t>/&gt;.</a:t>
            </a:r>
            <a:endParaRPr lang="cs-CZ" sz="1200" i="1" dirty="0" smtClean="0"/>
          </a:p>
          <a:p>
            <a:r>
              <a:rPr lang="cs-CZ" sz="1200" i="1" dirty="0" smtClean="0"/>
              <a:t>Metodický pokyn ministryně školství, mládeže a tělovýchovy k prevenci a řešení šikany ve školách a školských zařízeních</a:t>
            </a:r>
            <a:r>
              <a:rPr lang="cs-CZ" sz="1200" dirty="0"/>
              <a:t>. [online]. Praha: MŠMT, 2016. 28 s. [cit. 2018-04-02]. Dostupné z WWW:&lt;http://</a:t>
            </a:r>
            <a:r>
              <a:rPr lang="cs-CZ" sz="1200" dirty="0" smtClean="0"/>
              <a:t>www.msmt.cz/</a:t>
            </a:r>
            <a:r>
              <a:rPr lang="cs-CZ" sz="1200" dirty="0" err="1" smtClean="0"/>
              <a:t>file</a:t>
            </a:r>
            <a:r>
              <a:rPr lang="cs-CZ" sz="1200" dirty="0" smtClean="0"/>
              <a:t>/38988/&gt;.</a:t>
            </a:r>
          </a:p>
          <a:p>
            <a:r>
              <a:rPr lang="cs-CZ" sz="1200" dirty="0"/>
              <a:t>HAVRDOVÁ, Zuzana a Martin HAJNÝ. </a:t>
            </a:r>
            <a:r>
              <a:rPr lang="cs-CZ" sz="1200" i="1" dirty="0"/>
              <a:t>Praktická supervize: průvodce supervizí pro začínající supervizory, manažery a příjemce supervize</a:t>
            </a:r>
            <a:r>
              <a:rPr lang="cs-CZ" sz="1200" dirty="0"/>
              <a:t>. Praha: </a:t>
            </a:r>
            <a:r>
              <a:rPr lang="cs-CZ" sz="1200" dirty="0" err="1"/>
              <a:t>Galén</a:t>
            </a:r>
            <a:r>
              <a:rPr lang="cs-CZ" sz="1200" dirty="0"/>
              <a:t>, c2008. ISBN 978-80-7262-532-1</a:t>
            </a:r>
            <a:r>
              <a:rPr lang="cs-CZ" sz="1200" dirty="0" smtClean="0"/>
              <a:t>.</a:t>
            </a:r>
          </a:p>
          <a:p>
            <a:r>
              <a:rPr lang="cs-CZ" sz="1200" dirty="0"/>
              <a:t>ROSENBERG, </a:t>
            </a:r>
            <a:r>
              <a:rPr lang="cs-CZ" sz="1200" dirty="0" err="1"/>
              <a:t>Marshall</a:t>
            </a:r>
            <a:r>
              <a:rPr lang="cs-CZ" sz="1200" dirty="0"/>
              <a:t> B. </a:t>
            </a:r>
            <a:r>
              <a:rPr lang="cs-CZ" sz="1200" i="1" dirty="0"/>
              <a:t>Co řeknete, změní váš svět</a:t>
            </a:r>
            <a:r>
              <a:rPr lang="cs-CZ" sz="1200" dirty="0"/>
              <a:t>. Přeložil Hana ANTONÍNOVÁ. Praha: Portál, 2015. ISBN 9788026209126</a:t>
            </a:r>
            <a:r>
              <a:rPr lang="cs-CZ" sz="1200" dirty="0" smtClean="0"/>
              <a:t>.</a:t>
            </a:r>
          </a:p>
          <a:p>
            <a:r>
              <a:rPr lang="cs-CZ" sz="1200" dirty="0"/>
              <a:t>DVOŘÁKOVÁ, Markéta. </a:t>
            </a:r>
            <a:r>
              <a:rPr lang="cs-CZ" sz="1200" i="1" dirty="0"/>
              <a:t>Základní učebnice pedagogiky</a:t>
            </a:r>
            <a:r>
              <a:rPr lang="cs-CZ" sz="1200" dirty="0"/>
              <a:t>. Praha: </a:t>
            </a:r>
            <a:r>
              <a:rPr lang="cs-CZ" sz="1200" dirty="0" err="1"/>
              <a:t>Grada</a:t>
            </a:r>
            <a:r>
              <a:rPr lang="cs-CZ" sz="1200" dirty="0"/>
              <a:t>, 2015. Pedagogika (</a:t>
            </a:r>
            <a:r>
              <a:rPr lang="cs-CZ" sz="1200" dirty="0" err="1"/>
              <a:t>Grada</a:t>
            </a:r>
            <a:r>
              <a:rPr lang="cs-CZ" sz="1200" dirty="0"/>
              <a:t>). ISBN 978-80-247-5039-2</a:t>
            </a:r>
            <a:r>
              <a:rPr lang="cs-CZ" sz="1200" dirty="0" smtClean="0"/>
              <a:t>.</a:t>
            </a:r>
          </a:p>
          <a:p>
            <a:r>
              <a:rPr lang="cs-CZ" sz="1200" i="1" dirty="0"/>
              <a:t>Velký sociologický slovník</a:t>
            </a:r>
            <a:r>
              <a:rPr lang="cs-CZ" sz="1200" dirty="0"/>
              <a:t>. Praha: Karolinum, 1996. ISBN 8071843105</a:t>
            </a:r>
            <a:r>
              <a:rPr lang="cs-CZ" sz="1200" dirty="0" smtClean="0"/>
              <a:t>.</a:t>
            </a:r>
          </a:p>
          <a:p>
            <a:r>
              <a:rPr lang="cs-CZ" sz="1200" dirty="0"/>
              <a:t>BENDL, Stanislav. </a:t>
            </a:r>
            <a:r>
              <a:rPr lang="cs-CZ" sz="1200" i="1" dirty="0"/>
              <a:t>Školní kázeň: metody a strategie</a:t>
            </a:r>
            <a:r>
              <a:rPr lang="cs-CZ" sz="1200" dirty="0"/>
              <a:t>. Praha: ISV, 2001. Pedagogika (ISV). ISBN 80-85866-80-3</a:t>
            </a:r>
            <a:r>
              <a:rPr lang="cs-CZ" sz="1200" dirty="0" smtClean="0"/>
              <a:t>.</a:t>
            </a:r>
          </a:p>
          <a:p>
            <a:r>
              <a:rPr lang="cs-CZ" sz="1200" dirty="0"/>
              <a:t>UHER, Jan. </a:t>
            </a:r>
            <a:r>
              <a:rPr lang="cs-CZ" sz="1200" i="1" dirty="0"/>
              <a:t>Problém kázně</a:t>
            </a:r>
            <a:r>
              <a:rPr lang="cs-CZ" sz="1200" dirty="0"/>
              <a:t>. V Praze: Nákladem Dědictví Komenského, 1924</a:t>
            </a:r>
            <a:r>
              <a:rPr lang="cs-CZ" sz="1200" dirty="0" smtClean="0"/>
              <a:t>.</a:t>
            </a:r>
          </a:p>
          <a:p>
            <a:r>
              <a:rPr lang="cs-CZ" sz="1200" dirty="0"/>
              <a:t>VALIŠOVÁ, Alena. </a:t>
            </a:r>
            <a:r>
              <a:rPr lang="cs-CZ" sz="1200" i="1" dirty="0"/>
              <a:t>Jak získat, udržet a neztrácet autoritu</a:t>
            </a:r>
            <a:r>
              <a:rPr lang="cs-CZ" sz="1200" dirty="0"/>
              <a:t>. Praha: </a:t>
            </a:r>
            <a:r>
              <a:rPr lang="cs-CZ" sz="1200" dirty="0" err="1"/>
              <a:t>Grada</a:t>
            </a:r>
            <a:r>
              <a:rPr lang="cs-CZ" sz="1200" dirty="0"/>
              <a:t>, 2008. Psychologie pro každého. ISBN 80-247-2282-8</a:t>
            </a:r>
            <a:r>
              <a:rPr lang="cs-CZ" sz="1200" dirty="0" smtClean="0"/>
              <a:t>.</a:t>
            </a:r>
          </a:p>
          <a:p>
            <a:r>
              <a:rPr lang="cs-CZ" sz="1200" dirty="0"/>
              <a:t>JANATA, Jaromír. </a:t>
            </a:r>
            <a:r>
              <a:rPr lang="cs-CZ" sz="1200" i="1" dirty="0"/>
              <a:t>Agrese, tolerance a intolerance</a:t>
            </a:r>
            <a:r>
              <a:rPr lang="cs-CZ" sz="1200" dirty="0"/>
              <a:t>. Praha: </a:t>
            </a:r>
            <a:r>
              <a:rPr lang="cs-CZ" sz="1200" dirty="0" err="1"/>
              <a:t>Grada</a:t>
            </a:r>
            <a:r>
              <a:rPr lang="cs-CZ" sz="1200" dirty="0"/>
              <a:t>, 1999. Psyché (</a:t>
            </a:r>
            <a:r>
              <a:rPr lang="cs-CZ" sz="1200" dirty="0" err="1"/>
              <a:t>Grada</a:t>
            </a:r>
            <a:r>
              <a:rPr lang="cs-CZ" sz="1200" dirty="0"/>
              <a:t>). ISBN 80-7169-889-x</a:t>
            </a:r>
            <a:r>
              <a:rPr lang="cs-CZ" sz="1200" dirty="0" smtClean="0"/>
              <a:t>.</a:t>
            </a:r>
          </a:p>
          <a:p>
            <a:r>
              <a:rPr lang="cs-CZ" sz="1200" dirty="0"/>
              <a:t>ČERMÁK, Ivo. </a:t>
            </a:r>
            <a:r>
              <a:rPr lang="cs-CZ" sz="1200" i="1" dirty="0"/>
              <a:t>Lidská agrese a její souvislosti</a:t>
            </a:r>
            <a:r>
              <a:rPr lang="cs-CZ" sz="1200" dirty="0"/>
              <a:t>. Žďár nad Sázavou: Fakta, 1998. ISBN 80-902614-1-8</a:t>
            </a:r>
            <a:r>
              <a:rPr lang="cs-CZ" sz="1200" dirty="0" smtClean="0"/>
              <a:t>.</a:t>
            </a:r>
          </a:p>
          <a:p>
            <a:r>
              <a:rPr lang="en-US" sz="1200" dirty="0"/>
              <a:t>RAVEN, B. H. A power/interaction model of interpersonal influence: French and Raven thirty years later, Journal of Social Behavior and Personality, 1992, 7. </a:t>
            </a:r>
            <a:endParaRPr lang="cs-CZ" sz="12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239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Výchova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2160589"/>
            <a:ext cx="8828975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i="1" dirty="0" smtClean="0"/>
              <a:t>„</a:t>
            </a:r>
            <a:r>
              <a:rPr lang="cs-CZ" sz="2000" i="1" dirty="0"/>
              <a:t>je vhodné chápat jako </a:t>
            </a:r>
            <a:r>
              <a:rPr lang="cs-CZ" sz="2000" i="1" u="sng" dirty="0"/>
              <a:t>celoživotní proces…cílevědomý a záměrný </a:t>
            </a:r>
            <a:r>
              <a:rPr lang="cs-CZ" sz="2000" i="1" dirty="0"/>
              <a:t>proces, který umožňuje změnu a rozvoj jedince v souladu s jeho potřebami, individuálními dispozicemi a sociálními vztahy“</a:t>
            </a:r>
            <a:r>
              <a:rPr lang="cs-CZ" sz="2000" dirty="0"/>
              <a:t> (</a:t>
            </a:r>
            <a:r>
              <a:rPr lang="cs-CZ" sz="2000" dirty="0" err="1"/>
              <a:t>Čábalová</a:t>
            </a:r>
            <a:r>
              <a:rPr lang="cs-CZ" sz="2000" dirty="0"/>
              <a:t>, 2011) </a:t>
            </a:r>
            <a:r>
              <a:rPr lang="cs-CZ" sz="2000" i="1" dirty="0"/>
              <a:t>„proces záměrného</a:t>
            </a:r>
            <a:r>
              <a:rPr lang="cs-CZ" sz="2000" i="1" u="sng" dirty="0"/>
              <a:t> působení na osobnost člověka s cílem dosáhnout pozitivních změň v jejím vývoji</a:t>
            </a:r>
            <a:r>
              <a:rPr lang="cs-CZ" sz="2000" i="1" dirty="0"/>
              <a:t>“</a:t>
            </a:r>
            <a:r>
              <a:rPr lang="cs-CZ" sz="2000" dirty="0"/>
              <a:t> </a:t>
            </a:r>
            <a:r>
              <a:rPr lang="cs-CZ" sz="2000" dirty="0" smtClean="0"/>
              <a:t>(</a:t>
            </a:r>
            <a:r>
              <a:rPr lang="cs-CZ" sz="2000" dirty="0"/>
              <a:t>Průcha a kol., 1995).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863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Vzdělání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561" y="1469191"/>
            <a:ext cx="8596668" cy="178168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i="1" dirty="0" smtClean="0"/>
              <a:t>„</a:t>
            </a:r>
            <a:r>
              <a:rPr lang="cs-CZ" i="1" dirty="0"/>
              <a:t>je relativně ukončeným stavem, který zahrnuje </a:t>
            </a:r>
            <a:r>
              <a:rPr lang="cs-CZ" i="1" u="sng" dirty="0"/>
              <a:t>soubor získaných vědomostí, dovedností, postojů, názorů, hodnot, norem</a:t>
            </a:r>
            <a:r>
              <a:rPr lang="cs-CZ" i="1" dirty="0"/>
              <a:t>.“</a:t>
            </a:r>
            <a:r>
              <a:rPr lang="cs-CZ" dirty="0"/>
              <a:t>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77334" y="309113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Vzdělávání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33561" y="3831238"/>
            <a:ext cx="8964121" cy="26385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cs-CZ" i="1" dirty="0"/>
              <a:t>„se vztahuje především k socializaci jedince s důrazem na </a:t>
            </a:r>
            <a:r>
              <a:rPr lang="cs-CZ" i="1" u="sng" dirty="0"/>
              <a:t>rozvíjení kognitivních (poznávacích) stránek a kvalit jedince</a:t>
            </a:r>
            <a:r>
              <a:rPr lang="cs-CZ" i="1" dirty="0"/>
              <a:t>. Je procesem obohacování osobnosti poznáváním a rozvíjením dovedností, které umožňují toto poznání používat…</a:t>
            </a:r>
            <a:r>
              <a:rPr lang="cs-CZ" i="1" u="sng" dirty="0"/>
              <a:t>proces získávání vědomostí, dovednosti, postojů, hodnot, norem a metod dalšího získávání poznatků</a:t>
            </a:r>
            <a:r>
              <a:rPr lang="cs-CZ" i="1" dirty="0"/>
              <a:t>, na rozdíl od pojmu vzdělání.“ </a:t>
            </a:r>
            <a:r>
              <a:rPr lang="cs-CZ" dirty="0"/>
              <a:t>(</a:t>
            </a:r>
            <a:r>
              <a:rPr lang="cs-CZ" dirty="0" err="1"/>
              <a:t>Čábalová</a:t>
            </a:r>
            <a:r>
              <a:rPr lang="cs-CZ" dirty="0"/>
              <a:t>, 2011)</a:t>
            </a:r>
          </a:p>
        </p:txBody>
      </p:sp>
    </p:spTree>
    <p:extLst>
      <p:ext uri="{BB962C8B-B14F-4D97-AF65-F5344CB8AC3E}">
        <p14:creationId xmlns:p14="http://schemas.microsoft.com/office/powerpoint/2010/main" val="156278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Socializace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478" y="1408177"/>
            <a:ext cx="9902662" cy="513064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000" i="1" dirty="0" smtClean="0">
                <a:solidFill>
                  <a:schemeClr val="tx1"/>
                </a:solidFill>
              </a:rPr>
              <a:t>„</a:t>
            </a:r>
            <a:r>
              <a:rPr lang="cs-CZ" sz="2000" i="1" u="sng" dirty="0">
                <a:solidFill>
                  <a:schemeClr val="tx1"/>
                </a:solidFill>
              </a:rPr>
              <a:t>celoživotní proces sociálního učení</a:t>
            </a:r>
            <a:r>
              <a:rPr lang="cs-CZ" sz="2000" i="1" dirty="0">
                <a:solidFill>
                  <a:schemeClr val="tx1"/>
                </a:solidFill>
              </a:rPr>
              <a:t>, který není jen pasivním přebíráním vzorců, postojů atd., ale také aktivním získáváním zkušeností v sociálních interakcích“</a:t>
            </a:r>
            <a:r>
              <a:rPr lang="cs-CZ" sz="2000" dirty="0">
                <a:solidFill>
                  <a:schemeClr val="tx1"/>
                </a:solidFill>
              </a:rPr>
              <a:t> (</a:t>
            </a:r>
            <a:r>
              <a:rPr lang="cs-CZ" sz="2000" dirty="0" err="1">
                <a:solidFill>
                  <a:schemeClr val="tx1"/>
                </a:solidFill>
              </a:rPr>
              <a:t>Nakonečný</a:t>
            </a:r>
            <a:r>
              <a:rPr lang="cs-CZ" sz="2000" dirty="0">
                <a:solidFill>
                  <a:schemeClr val="tx1"/>
                </a:solidFill>
              </a:rPr>
              <a:t>, 2005). </a:t>
            </a:r>
            <a:r>
              <a:rPr lang="cs-CZ" sz="2000" dirty="0" err="1">
                <a:solidFill>
                  <a:schemeClr val="tx1"/>
                </a:solidFill>
              </a:rPr>
              <a:t>Thorová</a:t>
            </a:r>
            <a:r>
              <a:rPr lang="cs-CZ" sz="2000" dirty="0">
                <a:solidFill>
                  <a:schemeClr val="tx1"/>
                </a:solidFill>
              </a:rPr>
              <a:t> (2015) dodává, že </a:t>
            </a:r>
            <a:r>
              <a:rPr lang="cs-CZ" sz="2000" i="1" dirty="0">
                <a:solidFill>
                  <a:schemeClr val="tx1"/>
                </a:solidFill>
              </a:rPr>
              <a:t>„vývojem se člověk mění v kulturní osobnost, která v dospělosti dokáže fungovat ve složitém systému lidské společnosti jako její součást a zároveň jako individuální bytost. </a:t>
            </a:r>
            <a:r>
              <a:rPr lang="cs-CZ" sz="2000" i="1" u="sng" dirty="0">
                <a:solidFill>
                  <a:schemeClr val="tx1"/>
                </a:solidFill>
              </a:rPr>
              <a:t>Vztah jedince a společnosti je reciproční</a:t>
            </a:r>
            <a:r>
              <a:rPr lang="cs-CZ" sz="2000" i="1" dirty="0">
                <a:solidFill>
                  <a:schemeClr val="tx1"/>
                </a:solidFill>
              </a:rPr>
              <a:t>, jedinec je společností ovlivňován, ale zároveň ji mění“.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3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7435" y="494190"/>
            <a:ext cx="8596668" cy="1320800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Interakce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7435" y="1674360"/>
            <a:ext cx="9409208" cy="7625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i="1" dirty="0" smtClean="0">
                <a:solidFill>
                  <a:schemeClr val="tx1"/>
                </a:solidFill>
              </a:rPr>
              <a:t>„</a:t>
            </a:r>
            <a:r>
              <a:rPr lang="cs-CZ" sz="2000" i="1" dirty="0">
                <a:solidFill>
                  <a:schemeClr val="tx1"/>
                </a:solidFill>
              </a:rPr>
              <a:t>je podstatnou determinantou výuky, neboť naplňování výchovně vzdělávacích cílů je bez komunikace a interakce mezi učitelem a žákem či žáky nemožné.</a:t>
            </a:r>
            <a:r>
              <a:rPr lang="cs-CZ" sz="2000" dirty="0">
                <a:solidFill>
                  <a:schemeClr val="tx1"/>
                </a:solidFill>
              </a:rPr>
              <a:t>“ (</a:t>
            </a:r>
            <a:r>
              <a:rPr lang="cs-CZ" sz="2000" dirty="0" err="1">
                <a:solidFill>
                  <a:schemeClr val="tx1"/>
                </a:solidFill>
              </a:rPr>
              <a:t>Zormanová</a:t>
            </a:r>
            <a:r>
              <a:rPr lang="cs-CZ" sz="2000" dirty="0">
                <a:solidFill>
                  <a:schemeClr val="tx1"/>
                </a:solidFill>
              </a:rPr>
              <a:t>, </a:t>
            </a:r>
            <a:r>
              <a:rPr lang="cs-CZ" sz="2000" dirty="0" smtClean="0">
                <a:solidFill>
                  <a:schemeClr val="tx1"/>
                </a:solidFill>
              </a:rPr>
              <a:t>2014) </a:t>
            </a:r>
            <a:r>
              <a:rPr lang="cs-CZ" sz="2000" u="sng" dirty="0" smtClean="0">
                <a:solidFill>
                  <a:schemeClr val="tx1"/>
                </a:solidFill>
              </a:rPr>
              <a:t>Jde o vzájemný vztah</a:t>
            </a:r>
            <a:r>
              <a:rPr lang="cs-CZ" sz="2000" dirty="0" smtClean="0">
                <a:solidFill>
                  <a:schemeClr val="tx1"/>
                </a:solidFill>
              </a:rPr>
              <a:t>.</a:t>
            </a:r>
            <a:endParaRPr lang="cs-CZ" sz="2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60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111" y="325022"/>
            <a:ext cx="8596668" cy="1320800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Reflexe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985422"/>
            <a:ext cx="7596654" cy="309830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i="1" dirty="0" smtClean="0"/>
              <a:t>„</a:t>
            </a:r>
            <a:r>
              <a:rPr lang="cs-CZ" i="1" u="sng" dirty="0"/>
              <a:t>zastavení se u významného momentu zkušenosti</a:t>
            </a:r>
            <a:r>
              <a:rPr lang="cs-CZ" i="1" dirty="0"/>
              <a:t>, </a:t>
            </a:r>
            <a:r>
              <a:rPr lang="cs-CZ" i="1" u="sng" dirty="0"/>
              <a:t>zaměření se na něj </a:t>
            </a:r>
            <a:r>
              <a:rPr lang="cs-CZ" i="1" dirty="0"/>
              <a:t>(aktivní věnování pozornosti), </a:t>
            </a:r>
            <a:r>
              <a:rPr lang="cs-CZ" i="1" u="sng" dirty="0"/>
              <a:t>vystoupení z obvyklého rámce nazírání </a:t>
            </a:r>
            <a:r>
              <a:rPr lang="cs-CZ" i="1" dirty="0"/>
              <a:t>a přístupu k věci, </a:t>
            </a:r>
            <a:r>
              <a:rPr lang="cs-CZ" i="1" u="sng" dirty="0"/>
              <a:t>otevření se něčemu novému</a:t>
            </a:r>
            <a:r>
              <a:rPr lang="cs-CZ" i="1" dirty="0"/>
              <a:t>, neočekávánému, co se v mysli „vynoří“ (myšlenka, pocit, postoj, zorný úhel, souvislost</a:t>
            </a:r>
            <a:r>
              <a:rPr lang="cs-CZ" i="1" dirty="0" smtClean="0"/>
              <a:t>).“</a:t>
            </a:r>
            <a:r>
              <a:rPr lang="cs-CZ" dirty="0" smtClean="0"/>
              <a:t> </a:t>
            </a:r>
            <a:r>
              <a:rPr lang="cs-CZ" dirty="0"/>
              <a:t>(Havrdová, </a:t>
            </a:r>
            <a:r>
              <a:rPr lang="cs-CZ" dirty="0" err="1"/>
              <a:t>Hájný</a:t>
            </a:r>
            <a:r>
              <a:rPr lang="cs-CZ" dirty="0"/>
              <a:t>, 2008)</a:t>
            </a: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77334" y="342468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Sebereflexe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14073" y="4251057"/>
            <a:ext cx="8596668" cy="2348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i="1" dirty="0" smtClean="0"/>
              <a:t>„je </a:t>
            </a:r>
            <a:r>
              <a:rPr lang="cs-CZ" i="1" dirty="0"/>
              <a:t>obecné </a:t>
            </a:r>
            <a:r>
              <a:rPr lang="cs-CZ" i="1" u="sng" dirty="0"/>
              <a:t>zamýšlení se jedince nad sebou samým</a:t>
            </a:r>
            <a:r>
              <a:rPr lang="cs-CZ" i="1" dirty="0"/>
              <a:t>, nad svou osobností, ohlédnutí se zpět za svými činy, postoji, city, rekapitulování určitého úseku vlastního života či vlastního chování a rozhodování v situacích, které jsou pro daného člověka významné. Cílem je zhodnotit sama sebe, rozhodnout, co a jak změnit, zvolit strategii pro budoucnost.</a:t>
            </a:r>
            <a:r>
              <a:rPr lang="cs-CZ" dirty="0"/>
              <a:t>“ (Průcha, 1998)</a:t>
            </a:r>
          </a:p>
        </p:txBody>
      </p:sp>
    </p:spTree>
    <p:extLst>
      <p:ext uri="{BB962C8B-B14F-4D97-AF65-F5344CB8AC3E}">
        <p14:creationId xmlns:p14="http://schemas.microsoft.com/office/powerpoint/2010/main" val="196803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Axiologie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0887" y="1384173"/>
            <a:ext cx="7235853" cy="388077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000" i="1" dirty="0" smtClean="0"/>
              <a:t>„</a:t>
            </a:r>
            <a:r>
              <a:rPr lang="cs-CZ" sz="2000" i="1" u="sng" dirty="0" smtClean="0"/>
              <a:t>učení </a:t>
            </a:r>
            <a:r>
              <a:rPr lang="cs-CZ" sz="2000" i="1" u="sng" dirty="0"/>
              <a:t>o povaze hodnot</a:t>
            </a:r>
            <a:r>
              <a:rPr lang="cs-CZ" sz="2000" i="1" dirty="0"/>
              <a:t>, o jejich místě ve společnosti a ve struktuře světa hodnot, o jejich vzájemných vztazích i jejich poměru ke společenským a kulturním faktorům na jedné straně a struktuře osobnosti na straně druhé</a:t>
            </a:r>
            <a:r>
              <a:rPr lang="cs-CZ" sz="2000" i="1" dirty="0" smtClean="0"/>
              <a:t>.</a:t>
            </a:r>
            <a:r>
              <a:rPr lang="cs-CZ" sz="2000" dirty="0" smtClean="0"/>
              <a:t>“ </a:t>
            </a:r>
            <a:r>
              <a:rPr lang="cs-CZ" sz="2000" dirty="0"/>
              <a:t>(Kolář a kol., 2012)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833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8130" y="4668098"/>
            <a:ext cx="8596668" cy="1320800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Kompetence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1673" y="5424207"/>
            <a:ext cx="9544969" cy="15056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i="1" dirty="0" smtClean="0"/>
              <a:t>„</a:t>
            </a:r>
            <a:r>
              <a:rPr lang="cs-CZ" i="1" dirty="0"/>
              <a:t>souhrn vědomostí, dovedností, schopností, postojů a hodnot důležitých pro osobnostní rozvoj a uplatnění každého člena společnosti</a:t>
            </a:r>
            <a:r>
              <a:rPr lang="cs-CZ" i="1" dirty="0" smtClean="0"/>
              <a:t>.“</a:t>
            </a:r>
            <a:r>
              <a:rPr lang="cs-CZ" dirty="0" smtClean="0"/>
              <a:t> </a:t>
            </a:r>
            <a:r>
              <a:rPr lang="cs-CZ" dirty="0"/>
              <a:t>(RVP ZV, MŠMT, Praha 2015)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75409" y="849200"/>
            <a:ext cx="9777882" cy="15171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i="1" dirty="0" smtClean="0"/>
              <a:t>„</a:t>
            </a:r>
            <a:r>
              <a:rPr lang="cs-CZ" i="1" u="sng" dirty="0" smtClean="0"/>
              <a:t>obsah vzdělávání </a:t>
            </a:r>
            <a:r>
              <a:rPr lang="cs-CZ" i="1" dirty="0" smtClean="0"/>
              <a:t>(učivo) v širším slova smyslu a proces jeho osvojování, tj. jako veškerou zkušenost žáka (učícího se), kterou získává ve školském (vzdělávacím) prostředí, a činnosti, které jsou spojeny s jeho osvojováním a hodnocením“</a:t>
            </a:r>
            <a:r>
              <a:rPr lang="cs-CZ" dirty="0" smtClean="0"/>
              <a:t>.  (</a:t>
            </a:r>
            <a:r>
              <a:rPr lang="cs-CZ" dirty="0" err="1" smtClean="0"/>
              <a:t>Máňák</a:t>
            </a:r>
            <a:r>
              <a:rPr lang="cs-CZ" dirty="0" smtClean="0"/>
              <a:t>, Janík, Švec, 2008)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77334" y="6600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Kurikulum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61673" y="2884391"/>
            <a:ext cx="9760629" cy="2086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i="1" dirty="0" smtClean="0"/>
              <a:t>„stanovuje pro předškolní, základní i gymnaziální vzdělávání stejné klíčové kompetence“ </a:t>
            </a:r>
            <a:r>
              <a:rPr lang="cs-CZ" dirty="0" smtClean="0"/>
              <a:t>(RVP ZV, MŠMT, Praha 2015), </a:t>
            </a:r>
            <a:r>
              <a:rPr lang="cs-CZ" i="1" dirty="0" smtClean="0"/>
              <a:t>…“smyslem </a:t>
            </a:r>
            <a:r>
              <a:rPr lang="cs-CZ" i="1" u="sng" dirty="0" smtClean="0"/>
              <a:t>je stanovit standardní a závaznou úroveň vzdělávání</a:t>
            </a:r>
            <a:r>
              <a:rPr lang="cs-CZ" i="1" dirty="0" smtClean="0"/>
              <a:t>, kterou by měli dosáhnout všichni žáci v úrovni vědomostí, dovedností, postojů a kompetencí.“ </a:t>
            </a:r>
            <a:r>
              <a:rPr lang="cs-CZ" dirty="0" smtClean="0"/>
              <a:t>(</a:t>
            </a:r>
            <a:r>
              <a:rPr lang="cs-CZ" dirty="0" err="1" smtClean="0"/>
              <a:t>Čabalová</a:t>
            </a:r>
            <a:r>
              <a:rPr lang="cs-CZ" dirty="0" smtClean="0"/>
              <a:t>, 2011)</a:t>
            </a:r>
          </a:p>
          <a:p>
            <a:endParaRPr lang="cs-CZ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578130" y="22445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RVP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14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562" y="2559724"/>
            <a:ext cx="8596668" cy="1320800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Cíl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výuky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4520" y="3389763"/>
            <a:ext cx="9813661" cy="293339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kvalitativní </a:t>
            </a:r>
            <a:r>
              <a:rPr lang="cs-CZ" dirty="0"/>
              <a:t>a kvantitativní změny u žáků v oblasti kognitivní, afektivní a psychomotorické, kterých má být dosaženo v procesu výuky, zamýšlený výsledek učební činnosti, ke kterému učitel se žáky směřuje…odvozen z hodnotové soustavy naší společnosti, zakotven v hlavních školských </a:t>
            </a:r>
            <a:r>
              <a:rPr lang="cs-CZ" dirty="0" smtClean="0"/>
              <a:t>dokumentech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 smtClean="0"/>
              <a:t>Výchovně </a:t>
            </a:r>
            <a:r>
              <a:rPr lang="cs-CZ" i="1" dirty="0"/>
              <a:t>vzdělávací proces tvoří řada prvků, které v systému plní různé funkce, vždy se navzájem ovlivňují, vytvářejí komplexní celek, nelze je libovolně měnit bez následků pro další rozvoj celého systému! (Maňák, 2003)</a:t>
            </a: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77334" y="32780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Cíl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výchovy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9789" y="1043546"/>
            <a:ext cx="9858392" cy="2061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dirty="0" smtClean="0"/>
              <a:t>dosahujeme ho soustavou výchovných prostředků v relativně dlouhodobém procesu, mění se s vývojem společnosti, žádoucí vlastnosti </a:t>
            </a:r>
            <a:r>
              <a:rPr lang="cs-CZ" dirty="0"/>
              <a:t>člověka, </a:t>
            </a:r>
            <a:r>
              <a:rPr lang="cs-CZ" dirty="0" smtClean="0"/>
              <a:t>týká </a:t>
            </a:r>
            <a:r>
              <a:rPr lang="cs-CZ" dirty="0"/>
              <a:t>se celé osobnosti člověka </a:t>
            </a: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34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1401</TotalTime>
  <Words>566</Words>
  <Application>Microsoft Office PowerPoint</Application>
  <PresentationFormat>Širokoúhlá obrazovka</PresentationFormat>
  <Paragraphs>81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Faseta</vt:lpstr>
      <vt:lpstr>Teorie a metodika výchovy</vt:lpstr>
      <vt:lpstr>Výchova</vt:lpstr>
      <vt:lpstr>Vzdělání</vt:lpstr>
      <vt:lpstr>Socializace</vt:lpstr>
      <vt:lpstr>Interakce</vt:lpstr>
      <vt:lpstr>Reflexe</vt:lpstr>
      <vt:lpstr>Axiologie</vt:lpstr>
      <vt:lpstr>Kompetence</vt:lpstr>
      <vt:lpstr>Cíl výuky</vt:lpstr>
      <vt:lpstr>Cíle výuky</vt:lpstr>
      <vt:lpstr>Předmět zkoumání TMV</vt:lpstr>
      <vt:lpstr>Cíle výchovy</vt:lpstr>
      <vt:lpstr>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metodika výchovy</dc:title>
  <dc:creator>Lenovo</dc:creator>
  <cp:lastModifiedBy>Lenovo</cp:lastModifiedBy>
  <cp:revision>120</cp:revision>
  <dcterms:created xsi:type="dcterms:W3CDTF">2018-04-05T17:23:59Z</dcterms:created>
  <dcterms:modified xsi:type="dcterms:W3CDTF">2020-02-24T14:42:08Z</dcterms:modified>
</cp:coreProperties>
</file>