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263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26.03.2020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A8EC4697-A511-4167-98D5-E240268A2670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30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C2422F-D08F-49D0-98CD-DC7D2F2607DE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8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72C44F-B7A3-4350-988C-CFC166A0AA82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00C9E6-3834-4C30-AC74-37ACA7F99694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3412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CB43DD-355E-4ACB-AF6B-F0A0D93B1FF7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96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0DC0DA-1C84-4CFB-A589-758D033EC754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5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68CB40-5E53-430A-BC80-66A7330A3E11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030092-A1C2-46B4-B050-3676FFA9CD44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3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00C9E6-3834-4C30-AC74-37ACA7F99694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842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756D9B-B1BA-4BAF-99A5-DC08EF34F207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E295CD-EF07-4568-A35E-D8DFD54CCEB6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26.03.2020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ih.ru/aleksandr-pushkin-k-drugu-stixotvorc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stih.ru/aleksandr-galich-kogda-ya-vernu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7jL1x4ZyK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nlaBJRKc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kudjava.ru/text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YunCAvDZ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omonosov.niv.ru/lomonosov/stihi/ody-pohvalnye/oda-10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PPKL_A-X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library.ru/text/1085/p.1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45parallel.net/sasha_chernyy/stih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030" y="1078153"/>
            <a:ext cx="6963072" cy="4074074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500" b="1" dirty="0" err="1"/>
              <a:t>Literární</a:t>
            </a:r>
            <a:r>
              <a:rPr lang="en-US" sz="5500" b="1" dirty="0"/>
              <a:t> </a:t>
            </a:r>
            <a:r>
              <a:rPr lang="en-US" sz="5500" b="1" dirty="0" err="1"/>
              <a:t>rody</a:t>
            </a:r>
            <a:r>
              <a:rPr lang="en-US" sz="5500" b="1" dirty="0"/>
              <a:t> a </a:t>
            </a:r>
            <a:r>
              <a:rPr lang="en-US" sz="5500" b="1" dirty="0" err="1"/>
              <a:t>žánry</a:t>
            </a:r>
            <a:r>
              <a:rPr lang="en-US" sz="5500" b="1" dirty="0"/>
              <a:t>. </a:t>
            </a:r>
            <a:br>
              <a:rPr lang="en-US" sz="5500" b="1" dirty="0"/>
            </a:br>
            <a:r>
              <a:rPr lang="en-US" sz="5500" b="1" dirty="0" err="1"/>
              <a:t>Genologie</a:t>
            </a:r>
            <a:r>
              <a:rPr lang="en-US" sz="5500" b="1" dirty="0"/>
              <a:t>. </a:t>
            </a:r>
            <a:endParaRPr lang="en-US" sz="55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0" name="Obrázek 79" descr="Obsah obrázku police, kniha, knihovna, interiér&#10;&#10;Popis byl vytvořen automaticky">
            <a:extLst>
              <a:ext uri="{FF2B5EF4-FFF2-40B4-BE49-F238E27FC236}">
                <a16:creationId xmlns:a16="http://schemas.microsoft.com/office/drawing/2014/main" id="{BBC8F74A-796A-49B3-AAF1-D059624A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63" y="0"/>
            <a:ext cx="3703320" cy="6858000"/>
          </a:xfrm>
          <a:prstGeom prst="rect">
            <a:avLst/>
          </a:prstGeom>
        </p:spPr>
      </p:pic>
      <p:sp>
        <p:nvSpPr>
          <p:cNvPr id="113" name="Obdélník 112">
            <a:extLst>
              <a:ext uri="{FF2B5EF4-FFF2-40B4-BE49-F238E27FC236}">
                <a16:creationId xmlns:a16="http://schemas.microsoft.com/office/drawing/2014/main" id="{57D828F6-6375-4A6E-B5CF-DA32C0828EDE}"/>
              </a:ext>
            </a:extLst>
          </p:cNvPr>
          <p:cNvSpPr/>
          <p:nvPr/>
        </p:nvSpPr>
        <p:spPr>
          <a:xfrm>
            <a:off x="8205536" y="6472727"/>
            <a:ext cx="3578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Карл</a:t>
            </a:r>
            <a:r>
              <a:rPr lang="cs-CZ" sz="1400" dirty="0"/>
              <a:t> </a:t>
            </a:r>
            <a:r>
              <a:rPr lang="cs-CZ" sz="1400" dirty="0" err="1"/>
              <a:t>Шпицвег</a:t>
            </a:r>
            <a:r>
              <a:rPr lang="cs-CZ" sz="1400" dirty="0"/>
              <a:t> «</a:t>
            </a:r>
            <a:r>
              <a:rPr lang="cs-CZ" sz="1400" dirty="0" err="1"/>
              <a:t>Книжный</a:t>
            </a:r>
            <a:r>
              <a:rPr lang="cs-CZ" sz="1400" dirty="0"/>
              <a:t> </a:t>
            </a:r>
            <a:r>
              <a:rPr lang="cs-CZ" sz="1400" dirty="0" err="1"/>
              <a:t>червь</a:t>
            </a:r>
            <a:r>
              <a:rPr lang="cs-CZ" sz="1400" dirty="0"/>
              <a:t>», 1850</a:t>
            </a:r>
          </a:p>
        </p:txBody>
      </p:sp>
    </p:spTree>
    <p:extLst>
      <p:ext uri="{BB962C8B-B14F-4D97-AF65-F5344CB8AC3E}">
        <p14:creationId xmlns:p14="http://schemas.microsoft.com/office/powerpoint/2010/main" val="206271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975CA-56B4-4D9A-8392-2CB6353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28" y="328437"/>
            <a:ext cx="9692640" cy="1325562"/>
          </a:xfrm>
        </p:spPr>
        <p:txBody>
          <a:bodyPr/>
          <a:lstStyle/>
          <a:p>
            <a:r>
              <a:rPr lang="cs-CZ" b="1" dirty="0"/>
              <a:t>Poselství (</a:t>
            </a:r>
            <a:r>
              <a:rPr lang="cs-CZ" b="1" dirty="0" err="1"/>
              <a:t>послание</a:t>
            </a:r>
            <a:r>
              <a:rPr lang="cs-CZ" b="1" dirty="0"/>
              <a:t>)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AA800-AFE5-49A5-9589-C9A54D9D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228" y="1875453"/>
            <a:ext cx="4834128" cy="2845837"/>
          </a:xfrm>
        </p:spPr>
        <p:txBody>
          <a:bodyPr/>
          <a:lstStyle/>
          <a:p>
            <a:r>
              <a:rPr lang="cs-CZ" dirty="0"/>
              <a:t>Má monologický charakter a obsahuje oslovení adresáta, ať už někoho konkrétního nebo smyšleného</a:t>
            </a:r>
          </a:p>
          <a:p>
            <a:pPr lvl="0"/>
            <a:r>
              <a:rPr lang="cs-CZ" dirty="0"/>
              <a:t>Připomíná veršovaný dopis</a:t>
            </a:r>
          </a:p>
          <a:p>
            <a:r>
              <a:rPr lang="cs-CZ" dirty="0" err="1"/>
              <a:t>Sumarokov</a:t>
            </a:r>
            <a:r>
              <a:rPr lang="cs-CZ" dirty="0"/>
              <a:t>, </a:t>
            </a:r>
            <a:r>
              <a:rPr lang="cs-CZ" dirty="0" err="1"/>
              <a:t>Žukovskij</a:t>
            </a:r>
            <a:r>
              <a:rPr lang="cs-CZ" dirty="0"/>
              <a:t>, Puškin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BC98061-918A-4160-B1B4-7867476D8407}"/>
              </a:ext>
            </a:extLst>
          </p:cNvPr>
          <p:cNvSpPr/>
          <p:nvPr/>
        </p:nvSpPr>
        <p:spPr>
          <a:xfrm>
            <a:off x="7632441" y="1773109"/>
            <a:ext cx="3082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А.С. </a:t>
            </a:r>
            <a:r>
              <a:rPr lang="cs-CZ" dirty="0" err="1"/>
              <a:t>Пушкин</a:t>
            </a:r>
            <a:r>
              <a:rPr lang="cs-CZ" dirty="0"/>
              <a:t> </a:t>
            </a:r>
          </a:p>
          <a:p>
            <a:r>
              <a:rPr lang="cs-CZ" dirty="0"/>
              <a:t>«К </a:t>
            </a:r>
            <a:r>
              <a:rPr lang="cs-CZ" dirty="0" err="1"/>
              <a:t>другу</a:t>
            </a:r>
            <a:r>
              <a:rPr lang="cs-CZ" dirty="0"/>
              <a:t> </a:t>
            </a:r>
            <a:r>
              <a:rPr lang="cs-CZ" dirty="0" err="1"/>
              <a:t>стихотворцу</a:t>
            </a:r>
            <a:r>
              <a:rPr lang="cs-CZ" dirty="0"/>
              <a:t>»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1A8A808-3729-44E4-ABDA-B97F32F0DD49}"/>
              </a:ext>
            </a:extLst>
          </p:cNvPr>
          <p:cNvSpPr/>
          <p:nvPr/>
        </p:nvSpPr>
        <p:spPr>
          <a:xfrm>
            <a:off x="7489943" y="2420412"/>
            <a:ext cx="4077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Арист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поверь ты мне, оставь перо,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чернилы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Забудь ручьи, леса, унылые могилы,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холодных песенках любовью не пылай;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Чтоб не слететь с горы, скорее вниз ступай!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Довольно без тебя поэтов есть и будет;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Их напечатают — и целый свет забудет.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Быть может, и теперь, от шума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удалясь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с глупой музою навек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соединясь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 сенью мирною Минервиной эгиды 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Сокрыт другой отец второй «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Тилемахиды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».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Страшися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участи бессмысленных певцов,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Нас убивающих громадою стихов!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Потомков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поздных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дань поэтам справедлива;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Пинде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лавры есть, но есть там и крапива.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Страшись бесславия!- Что, если Аполлон,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Услышав, что и ты полез на Геликон,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презреньем покачав кудрявой головою,</a:t>
            </a:r>
            <a:b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Твой гений наградит — спасительной лозою?</a:t>
            </a:r>
            <a:endParaRPr lang="cs-CZ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90502CD-6FF0-48B0-B9B2-4142EDAEA4F7}"/>
              </a:ext>
            </a:extLst>
          </p:cNvPr>
          <p:cNvSpPr/>
          <p:nvPr/>
        </p:nvSpPr>
        <p:spPr>
          <a:xfrm>
            <a:off x="6341706" y="6490900"/>
            <a:ext cx="4966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Celý text: https://rustih.ru/aleksandr-pushkin-k-drugu-stixotvorcu/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3339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4CF96-CC3C-48BA-BAFE-FCC4DBB7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Ekloga (</a:t>
            </a:r>
            <a:r>
              <a:rPr lang="cs-CZ" b="1" dirty="0" err="1"/>
              <a:t>эклога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212AE-91E3-44B8-98C0-F9D49C65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443728" cy="4351337"/>
          </a:xfrm>
        </p:spPr>
        <p:txBody>
          <a:bodyPr/>
          <a:lstStyle/>
          <a:p>
            <a:r>
              <a:rPr lang="cs-CZ" dirty="0"/>
              <a:t>Kratší báseň s tematikou idylického života venkovských pastýřů</a:t>
            </a:r>
          </a:p>
          <a:p>
            <a:r>
              <a:rPr lang="cs-CZ" dirty="0"/>
              <a:t>Kontrastní pojetí města a vesnice</a:t>
            </a:r>
          </a:p>
          <a:p>
            <a:r>
              <a:rPr lang="cs-CZ" dirty="0"/>
              <a:t>Tzv. venkovská próza (20. století) – </a:t>
            </a:r>
          </a:p>
          <a:p>
            <a:r>
              <a:rPr lang="cs-CZ" dirty="0"/>
              <a:t>V. </a:t>
            </a:r>
            <a:r>
              <a:rPr lang="cs-CZ" dirty="0" err="1"/>
              <a:t>Rasputin</a:t>
            </a:r>
            <a:r>
              <a:rPr lang="cs-CZ" dirty="0"/>
              <a:t>, </a:t>
            </a:r>
            <a:r>
              <a:rPr lang="cs-CZ" dirty="0" err="1"/>
              <a:t>Astafjev</a:t>
            </a:r>
            <a:r>
              <a:rPr lang="cs-CZ" dirty="0"/>
              <a:t>, </a:t>
            </a:r>
            <a:r>
              <a:rPr lang="cs-CZ" dirty="0" err="1"/>
              <a:t>Ajtmanov</a:t>
            </a: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3C586AF-341C-4380-85C4-13E1593C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r="18984"/>
          <a:stretch/>
        </p:blipFill>
        <p:spPr bwMode="auto">
          <a:xfrm>
            <a:off x="7436827" y="876299"/>
            <a:ext cx="3399424" cy="54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7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9AA56-DD8A-4462-A7F8-4C8A867E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Sonet (</a:t>
            </a:r>
            <a:r>
              <a:rPr lang="cs-CZ" b="1" dirty="0" err="1"/>
              <a:t>cонет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2CE53-81F8-48FA-86E5-A60E45CF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681728" cy="4351337"/>
          </a:xfrm>
        </p:spPr>
        <p:txBody>
          <a:bodyPr/>
          <a:lstStyle/>
          <a:p>
            <a:r>
              <a:rPr lang="cs-CZ" dirty="0"/>
              <a:t>čtrnáctiveršová lyrická báseň </a:t>
            </a:r>
            <a:br>
              <a:rPr lang="cs-CZ" dirty="0"/>
            </a:br>
            <a:r>
              <a:rPr lang="cs-CZ" dirty="0"/>
              <a:t>s ustáleným systémem rýmů, zpravidla členěná na dvě čtyřverší a dvě následná </a:t>
            </a:r>
            <a:r>
              <a:rPr lang="cs-CZ" dirty="0" err="1"/>
              <a:t>trojverší</a:t>
            </a:r>
            <a:endParaRPr lang="cs-CZ" dirty="0"/>
          </a:p>
          <a:p>
            <a:r>
              <a:rPr lang="cs-CZ" dirty="0"/>
              <a:t>V. K. </a:t>
            </a:r>
            <a:r>
              <a:rPr lang="cs-CZ" dirty="0" err="1"/>
              <a:t>Tredjakovskij</a:t>
            </a:r>
            <a:r>
              <a:rPr lang="cs-CZ" dirty="0"/>
              <a:t>, V. </a:t>
            </a:r>
            <a:r>
              <a:rPr lang="cs-CZ" dirty="0" err="1"/>
              <a:t>Brjusov</a:t>
            </a:r>
            <a:r>
              <a:rPr lang="cs-CZ" dirty="0"/>
              <a:t>, Ilja </a:t>
            </a:r>
            <a:r>
              <a:rPr lang="cs-CZ" dirty="0" err="1"/>
              <a:t>Selvinskij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B939B9F-EAC0-4839-9DEC-77AC4B3EF6F8}"/>
              </a:ext>
            </a:extLst>
          </p:cNvPr>
          <p:cNvSpPr/>
          <p:nvPr/>
        </p:nvSpPr>
        <p:spPr>
          <a:xfrm>
            <a:off x="6518990" y="1567815"/>
            <a:ext cx="48585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Валерий</a:t>
            </a:r>
            <a:r>
              <a:rPr lang="cs-CZ" sz="1600" b="1" dirty="0"/>
              <a:t> </a:t>
            </a:r>
            <a:r>
              <a:rPr lang="cs-CZ" sz="1600" b="1" dirty="0" err="1"/>
              <a:t>Брюсов</a:t>
            </a:r>
            <a:endParaRPr lang="cs-CZ" sz="1600" b="1" dirty="0"/>
          </a:p>
          <a:p>
            <a:r>
              <a:rPr lang="cs-CZ" sz="1600" dirty="0"/>
              <a:t>«</a:t>
            </a:r>
            <a:r>
              <a:rPr lang="cs-CZ" sz="1600" dirty="0" err="1"/>
              <a:t>Сонет</a:t>
            </a:r>
            <a:r>
              <a:rPr lang="cs-CZ" sz="1600" dirty="0"/>
              <a:t> к </a:t>
            </a:r>
            <a:r>
              <a:rPr lang="cs-CZ" sz="1600" dirty="0" err="1"/>
              <a:t>мечте</a:t>
            </a:r>
            <a:r>
              <a:rPr lang="cs-CZ" sz="1600" dirty="0"/>
              <a:t>»</a:t>
            </a:r>
          </a:p>
          <a:p>
            <a:r>
              <a:rPr lang="cs-CZ" sz="1600" dirty="0" err="1"/>
              <a:t>Ни</a:t>
            </a:r>
            <a:r>
              <a:rPr lang="cs-CZ" sz="1600" dirty="0"/>
              <a:t> </a:t>
            </a:r>
            <a:r>
              <a:rPr lang="cs-CZ" sz="1600" dirty="0" err="1"/>
              <a:t>умолять</a:t>
            </a:r>
            <a:r>
              <a:rPr lang="cs-CZ" sz="1600" dirty="0"/>
              <a:t>, </a:t>
            </a:r>
            <a:r>
              <a:rPr lang="cs-CZ" sz="1600" dirty="0" err="1"/>
              <a:t>ни</a:t>
            </a:r>
            <a:r>
              <a:rPr lang="cs-CZ" sz="1600" dirty="0"/>
              <a:t> </a:t>
            </a:r>
            <a:r>
              <a:rPr lang="cs-CZ" sz="1600" dirty="0" err="1"/>
              <a:t>плакать</a:t>
            </a:r>
            <a:r>
              <a:rPr lang="cs-CZ" sz="1600" dirty="0"/>
              <a:t> </a:t>
            </a:r>
            <a:r>
              <a:rPr lang="cs-CZ" sz="1600" dirty="0" err="1"/>
              <a:t>неспособный</a:t>
            </a:r>
            <a:r>
              <a:rPr lang="cs-CZ" sz="1600" dirty="0"/>
              <a:t>,</a:t>
            </a:r>
          </a:p>
          <a:p>
            <a:r>
              <a:rPr lang="cs-CZ" sz="1600" dirty="0"/>
              <a:t>Я </a:t>
            </a:r>
            <a:r>
              <a:rPr lang="cs-CZ" sz="1600" dirty="0" err="1"/>
              <a:t>запер</a:t>
            </a:r>
            <a:r>
              <a:rPr lang="cs-CZ" sz="1600" dirty="0"/>
              <a:t> </a:t>
            </a:r>
            <a:r>
              <a:rPr lang="cs-CZ" sz="1600" dirty="0" err="1"/>
              <a:t>дверь</a:t>
            </a:r>
            <a:r>
              <a:rPr lang="cs-CZ" sz="1600" dirty="0"/>
              <a:t> и </a:t>
            </a:r>
            <a:r>
              <a:rPr lang="cs-CZ" sz="1600" dirty="0" err="1"/>
              <a:t>проклял</a:t>
            </a:r>
            <a:r>
              <a:rPr lang="cs-CZ" sz="1600" dirty="0"/>
              <a:t> </a:t>
            </a:r>
            <a:r>
              <a:rPr lang="cs-CZ" sz="1600" dirty="0" err="1"/>
              <a:t>наши</a:t>
            </a:r>
            <a:r>
              <a:rPr lang="cs-CZ" sz="1600" dirty="0"/>
              <a:t> </a:t>
            </a:r>
            <a:r>
              <a:rPr lang="cs-CZ" sz="1600" dirty="0" err="1"/>
              <a:t>дни</a:t>
            </a:r>
            <a:r>
              <a:rPr lang="cs-CZ" sz="1600" dirty="0"/>
              <a:t>.</a:t>
            </a:r>
          </a:p>
          <a:p>
            <a:r>
              <a:rPr lang="cs-CZ" sz="1600" dirty="0"/>
              <a:t>И </a:t>
            </a:r>
            <a:r>
              <a:rPr lang="cs-CZ" sz="1600" dirty="0" err="1"/>
              <a:t>вот</a:t>
            </a:r>
            <a:r>
              <a:rPr lang="cs-CZ" sz="1600" dirty="0"/>
              <a:t> </a:t>
            </a:r>
            <a:r>
              <a:rPr lang="cs-CZ" sz="1600" dirty="0" err="1"/>
              <a:t>тогда</a:t>
            </a:r>
            <a:r>
              <a:rPr lang="cs-CZ" sz="1600" dirty="0"/>
              <a:t>, в </a:t>
            </a:r>
            <a:r>
              <a:rPr lang="cs-CZ" sz="1600" dirty="0" err="1"/>
              <a:t>таинственной</a:t>
            </a:r>
            <a:r>
              <a:rPr lang="cs-CZ" sz="1600" dirty="0"/>
              <a:t> </a:t>
            </a:r>
            <a:r>
              <a:rPr lang="cs-CZ" sz="1600" dirty="0" err="1"/>
              <a:t>тени</a:t>
            </a:r>
            <a:r>
              <a:rPr lang="cs-CZ" sz="1600" dirty="0"/>
              <a:t>,</a:t>
            </a:r>
          </a:p>
          <a:p>
            <a:r>
              <a:rPr lang="cs-CZ" sz="1600" dirty="0" err="1"/>
              <a:t>Явился</a:t>
            </a:r>
            <a:r>
              <a:rPr lang="cs-CZ" sz="1600" dirty="0"/>
              <a:t> </a:t>
            </a:r>
            <a:r>
              <a:rPr lang="cs-CZ" sz="1600" dirty="0" err="1"/>
              <a:t>мне</a:t>
            </a:r>
            <a:r>
              <a:rPr lang="cs-CZ" sz="1600" dirty="0"/>
              <a:t> </a:t>
            </a:r>
            <a:r>
              <a:rPr lang="cs-CZ" sz="1600" dirty="0" err="1"/>
              <a:t>фантом</a:t>
            </a:r>
            <a:r>
              <a:rPr lang="cs-CZ" sz="1600" dirty="0"/>
              <a:t> </a:t>
            </a:r>
            <a:r>
              <a:rPr lang="cs-CZ" sz="1600" dirty="0" err="1"/>
              <a:t>женоподобный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r>
              <a:rPr lang="cs-CZ" sz="1600" dirty="0" err="1"/>
              <a:t>Он</a:t>
            </a:r>
            <a:r>
              <a:rPr lang="cs-CZ" sz="1600" dirty="0"/>
              <a:t> </a:t>
            </a:r>
            <a:r>
              <a:rPr lang="cs-CZ" sz="1600" dirty="0" err="1"/>
              <a:t>мне</a:t>
            </a:r>
            <a:r>
              <a:rPr lang="cs-CZ" sz="1600" dirty="0"/>
              <a:t> </a:t>
            </a:r>
            <a:r>
              <a:rPr lang="cs-CZ" sz="1600" dirty="0" err="1"/>
              <a:t>сказал</a:t>
            </a:r>
            <a:r>
              <a:rPr lang="cs-CZ" sz="1600" dirty="0"/>
              <a:t>: «</a:t>
            </a:r>
            <a:r>
              <a:rPr lang="cs-CZ" sz="1600" dirty="0" err="1"/>
              <a:t>Ты</a:t>
            </a:r>
            <a:r>
              <a:rPr lang="cs-CZ" sz="1600" dirty="0"/>
              <a:t> </a:t>
            </a:r>
            <a:r>
              <a:rPr lang="cs-CZ" sz="1600" dirty="0" err="1"/>
              <a:t>слышишь</a:t>
            </a:r>
            <a:r>
              <a:rPr lang="cs-CZ" sz="1600" dirty="0"/>
              <a:t> </a:t>
            </a:r>
            <a:r>
              <a:rPr lang="cs-CZ" sz="1600" dirty="0" err="1"/>
              <a:t>ропот</a:t>
            </a:r>
            <a:r>
              <a:rPr lang="cs-CZ" sz="1600" dirty="0"/>
              <a:t> </a:t>
            </a:r>
            <a:r>
              <a:rPr lang="cs-CZ" sz="1600" dirty="0" err="1"/>
              <a:t>злобный</a:t>
            </a:r>
            <a:r>
              <a:rPr lang="cs-CZ" sz="1600" dirty="0"/>
              <a:t>?</a:t>
            </a:r>
          </a:p>
          <a:p>
            <a:r>
              <a:rPr lang="cs-CZ" sz="1600" dirty="0" err="1"/>
              <a:t>Для</a:t>
            </a:r>
            <a:r>
              <a:rPr lang="cs-CZ" sz="1600" dirty="0"/>
              <a:t> </a:t>
            </a:r>
            <a:r>
              <a:rPr lang="cs-CZ" sz="1600" dirty="0" err="1"/>
              <a:t>книг</a:t>
            </a:r>
            <a:r>
              <a:rPr lang="cs-CZ" sz="1600" dirty="0"/>
              <a:t> </a:t>
            </a:r>
            <a:r>
              <a:rPr lang="cs-CZ" sz="1600" dirty="0" err="1"/>
              <a:t>твоих</a:t>
            </a:r>
            <a:r>
              <a:rPr lang="cs-CZ" sz="1600" dirty="0"/>
              <a:t> </a:t>
            </a:r>
            <a:r>
              <a:rPr lang="cs-CZ" sz="1600" dirty="0" err="1"/>
              <a:t>разложены</a:t>
            </a:r>
            <a:r>
              <a:rPr lang="cs-CZ" sz="1600" dirty="0"/>
              <a:t> </a:t>
            </a:r>
            <a:r>
              <a:rPr lang="cs-CZ" sz="1600" dirty="0" err="1"/>
              <a:t>огни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Смирись</a:t>
            </a:r>
            <a:r>
              <a:rPr lang="cs-CZ" sz="1600" dirty="0"/>
              <a:t>, </a:t>
            </a:r>
            <a:r>
              <a:rPr lang="cs-CZ" sz="1600" dirty="0" err="1"/>
              <a:t>поэт</a:t>
            </a:r>
            <a:r>
              <a:rPr lang="cs-CZ" sz="1600" dirty="0"/>
              <a:t>! </a:t>
            </a:r>
            <a:r>
              <a:rPr lang="cs-CZ" sz="1600" dirty="0" err="1"/>
              <a:t>мечтанья</a:t>
            </a:r>
            <a:r>
              <a:rPr lang="cs-CZ" sz="1600" dirty="0"/>
              <a:t> </a:t>
            </a:r>
            <a:r>
              <a:rPr lang="cs-CZ" sz="1600" dirty="0" err="1"/>
              <a:t>прокляни</a:t>
            </a:r>
            <a:endParaRPr lang="cs-CZ" sz="1600" dirty="0"/>
          </a:p>
          <a:p>
            <a:r>
              <a:rPr lang="cs-CZ" sz="1600" dirty="0"/>
              <a:t>И </a:t>
            </a:r>
            <a:r>
              <a:rPr lang="cs-CZ" sz="1600" dirty="0" err="1"/>
              <a:t>напиши</a:t>
            </a:r>
            <a:r>
              <a:rPr lang="cs-CZ" sz="1600" dirty="0"/>
              <a:t> </a:t>
            </a:r>
            <a:r>
              <a:rPr lang="cs-CZ" sz="1600" dirty="0" err="1"/>
              <a:t>над</a:t>
            </a:r>
            <a:r>
              <a:rPr lang="cs-CZ" sz="1600" dirty="0"/>
              <a:t> </a:t>
            </a:r>
            <a:r>
              <a:rPr lang="cs-CZ" sz="1600" dirty="0" err="1"/>
              <a:t>ними</a:t>
            </a:r>
            <a:r>
              <a:rPr lang="cs-CZ" sz="1600" dirty="0"/>
              <a:t> </a:t>
            </a:r>
            <a:r>
              <a:rPr lang="cs-CZ" sz="1600" dirty="0" err="1"/>
              <a:t>стих</a:t>
            </a:r>
            <a:r>
              <a:rPr lang="cs-CZ" sz="1600" dirty="0"/>
              <a:t> </a:t>
            </a:r>
            <a:r>
              <a:rPr lang="cs-CZ" sz="1600" dirty="0" err="1"/>
              <a:t>надгробный</a:t>
            </a:r>
            <a:r>
              <a:rPr lang="cs-CZ" sz="1600" dirty="0"/>
              <a:t>!»</a:t>
            </a:r>
          </a:p>
          <a:p>
            <a:endParaRPr lang="cs-CZ" sz="1600" dirty="0"/>
          </a:p>
          <a:p>
            <a:r>
              <a:rPr lang="cs-CZ" sz="1600" dirty="0" err="1"/>
              <a:t>Властительно</a:t>
            </a:r>
            <a:r>
              <a:rPr lang="cs-CZ" sz="1600" dirty="0"/>
              <a:t> </a:t>
            </a:r>
            <a:r>
              <a:rPr lang="cs-CZ" sz="1600" dirty="0" err="1"/>
              <a:t>слова</a:t>
            </a:r>
            <a:r>
              <a:rPr lang="cs-CZ" sz="1600" dirty="0"/>
              <a:t> </a:t>
            </a:r>
            <a:r>
              <a:rPr lang="cs-CZ" sz="1600" dirty="0" err="1"/>
              <a:t>звучали</a:t>
            </a:r>
            <a:r>
              <a:rPr lang="cs-CZ" sz="1600" dirty="0"/>
              <a:t>, </a:t>
            </a:r>
            <a:r>
              <a:rPr lang="cs-CZ" sz="1600" dirty="0" err="1"/>
              <a:t>но</a:t>
            </a:r>
            <a:endParaRPr lang="cs-CZ" sz="1600" dirty="0"/>
          </a:p>
          <a:p>
            <a:r>
              <a:rPr lang="cs-CZ" sz="1600" dirty="0" err="1"/>
              <a:t>Томился</a:t>
            </a:r>
            <a:r>
              <a:rPr lang="cs-CZ" sz="1600" dirty="0"/>
              <a:t> </a:t>
            </a:r>
            <a:r>
              <a:rPr lang="cs-CZ" sz="1600" dirty="0" err="1"/>
              <a:t>взор</a:t>
            </a:r>
            <a:r>
              <a:rPr lang="cs-CZ" sz="1600" dirty="0"/>
              <a:t> </a:t>
            </a:r>
            <a:r>
              <a:rPr lang="cs-CZ" sz="1600" dirty="0" err="1"/>
              <a:t>тревогой</a:t>
            </a:r>
            <a:r>
              <a:rPr lang="cs-CZ" sz="1600" dirty="0"/>
              <a:t> </a:t>
            </a:r>
            <a:r>
              <a:rPr lang="cs-CZ" sz="1600" dirty="0" err="1"/>
              <a:t>сладострастной</a:t>
            </a:r>
            <a:r>
              <a:rPr lang="cs-CZ" sz="1600" dirty="0"/>
              <a:t>,</a:t>
            </a:r>
          </a:p>
          <a:p>
            <a:r>
              <a:rPr lang="cs-CZ" sz="1600" dirty="0" err="1"/>
              <a:t>Дрожала</a:t>
            </a:r>
            <a:r>
              <a:rPr lang="cs-CZ" sz="1600" dirty="0"/>
              <a:t> </a:t>
            </a:r>
            <a:r>
              <a:rPr lang="cs-CZ" sz="1600" dirty="0" err="1"/>
              <a:t>грудь</a:t>
            </a:r>
            <a:r>
              <a:rPr lang="cs-CZ" sz="1600" dirty="0"/>
              <a:t> </a:t>
            </a:r>
            <a:r>
              <a:rPr lang="cs-CZ" sz="1600" dirty="0" err="1"/>
              <a:t>под</a:t>
            </a:r>
            <a:r>
              <a:rPr lang="cs-CZ" sz="1600" dirty="0"/>
              <a:t> </a:t>
            </a:r>
            <a:r>
              <a:rPr lang="cs-CZ" sz="1600" dirty="0" err="1"/>
              <a:t>чёрным</a:t>
            </a:r>
            <a:r>
              <a:rPr lang="cs-CZ" sz="1600" dirty="0"/>
              <a:t> </a:t>
            </a:r>
            <a:r>
              <a:rPr lang="cs-CZ" sz="1600" dirty="0" err="1"/>
              <a:t>домино</a:t>
            </a:r>
            <a:r>
              <a:rPr lang="cs-CZ" sz="1600" dirty="0"/>
              <a:t>,</a:t>
            </a:r>
          </a:p>
          <a:p>
            <a:endParaRPr lang="cs-CZ" sz="1600" dirty="0"/>
          </a:p>
          <a:p>
            <a:r>
              <a:rPr lang="cs-CZ" sz="1600" dirty="0"/>
              <a:t>И </a:t>
            </a:r>
            <a:r>
              <a:rPr lang="cs-CZ" sz="1600" dirty="0" err="1"/>
              <a:t>вновь</a:t>
            </a:r>
            <a:r>
              <a:rPr lang="cs-CZ" sz="1600" dirty="0"/>
              <a:t> у </a:t>
            </a:r>
            <a:r>
              <a:rPr lang="cs-CZ" sz="1600" dirty="0" err="1"/>
              <a:t>ног</a:t>
            </a:r>
            <a:r>
              <a:rPr lang="cs-CZ" sz="1600" dirty="0"/>
              <a:t> </a:t>
            </a:r>
            <a:r>
              <a:rPr lang="cs-CZ" sz="1600" dirty="0" err="1"/>
              <a:t>божественно-прекрасной</a:t>
            </a:r>
            <a:r>
              <a:rPr lang="cs-CZ" sz="1600" dirty="0"/>
              <a:t>,</a:t>
            </a:r>
          </a:p>
          <a:p>
            <a:r>
              <a:rPr lang="cs-CZ" sz="1600" dirty="0" err="1"/>
              <a:t>Отвергнутой</a:t>
            </a:r>
            <a:r>
              <a:rPr lang="cs-CZ" sz="1600" dirty="0"/>
              <a:t>, </a:t>
            </a:r>
            <a:r>
              <a:rPr lang="cs-CZ" sz="1600" dirty="0" err="1"/>
              <a:t>осмеянной</a:t>
            </a:r>
            <a:r>
              <a:rPr lang="cs-CZ" sz="1600" dirty="0"/>
              <a:t>, </a:t>
            </a:r>
            <a:r>
              <a:rPr lang="cs-CZ" sz="1600" dirty="0" err="1"/>
              <a:t>родной</a:t>
            </a:r>
            <a:r>
              <a:rPr lang="cs-CZ" sz="1600" dirty="0"/>
              <a:t>,</a:t>
            </a:r>
          </a:p>
          <a:p>
            <a:r>
              <a:rPr lang="cs-CZ" sz="1600" dirty="0"/>
              <a:t>Я </a:t>
            </a:r>
            <a:r>
              <a:rPr lang="cs-CZ" sz="1600" dirty="0" err="1"/>
              <a:t>отвечал</a:t>
            </a:r>
            <a:r>
              <a:rPr lang="cs-CZ" sz="1600" dirty="0"/>
              <a:t>: «</a:t>
            </a:r>
            <a:r>
              <a:rPr lang="cs-CZ" sz="1600" dirty="0" err="1"/>
              <a:t>Зачем</a:t>
            </a:r>
            <a:r>
              <a:rPr lang="cs-CZ" sz="1600" dirty="0"/>
              <a:t> </a:t>
            </a:r>
            <a:r>
              <a:rPr lang="cs-CZ" sz="1600" dirty="0" err="1"/>
              <a:t>же</a:t>
            </a:r>
            <a:r>
              <a:rPr lang="cs-CZ" sz="1600" dirty="0"/>
              <a:t> </a:t>
            </a:r>
            <a:r>
              <a:rPr lang="cs-CZ" sz="1600" dirty="0" err="1"/>
              <a:t>ты</a:t>
            </a:r>
            <a:r>
              <a:rPr lang="cs-CZ" sz="1600" dirty="0"/>
              <a:t> </a:t>
            </a:r>
            <a:r>
              <a:rPr lang="cs-CZ" sz="1600" dirty="0" err="1"/>
              <a:t>со</a:t>
            </a:r>
            <a:r>
              <a:rPr lang="cs-CZ" sz="1600" dirty="0"/>
              <a:t> </a:t>
            </a:r>
            <a:r>
              <a:rPr lang="cs-CZ" sz="1600" dirty="0" err="1"/>
              <a:t>мной</a:t>
            </a:r>
            <a:r>
              <a:rPr lang="cs-CZ" sz="1600" dirty="0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92381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5937A-E5F5-4302-9ED6-F6005294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Píseň (</a:t>
            </a:r>
            <a:r>
              <a:rPr lang="cs-CZ" b="1" dirty="0" err="1"/>
              <a:t>песня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5CADD-4456-43A9-872D-3DC82BA2A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poezie a hudby </a:t>
            </a:r>
          </a:p>
          <a:p>
            <a:r>
              <a:rPr lang="cs-CZ" dirty="0"/>
              <a:t>tematické variace</a:t>
            </a:r>
          </a:p>
          <a:p>
            <a:r>
              <a:rPr lang="cs-CZ" dirty="0"/>
              <a:t>A.S. Puškin, N.A. Někrasov</a:t>
            </a:r>
          </a:p>
          <a:p>
            <a:r>
              <a:rPr lang="cs-CZ" dirty="0"/>
              <a:t>Autorská píseň (</a:t>
            </a:r>
            <a:r>
              <a:rPr lang="ru-RU" dirty="0"/>
              <a:t>поэты – барды</a:t>
            </a:r>
            <a:r>
              <a:rPr lang="cs-CZ" dirty="0"/>
              <a:t>); 60. léta 20. století</a:t>
            </a:r>
          </a:p>
          <a:p>
            <a:pPr marL="0" indent="0" algn="just">
              <a:buNone/>
            </a:pPr>
            <a:r>
              <a:rPr lang="ru-RU" dirty="0"/>
              <a:t>Главная отличительная особенность данного жанра в том, что автор текстов является автором музыки и исполнителем в одном лице. А также для этого жанра характерны приоритет текстов над музыкой и гитарный аккомпанемент.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«Эти песни проникают не в уши, а прямо в душу» - так говорил В. Высоцкий.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51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E90E-9935-4263-8F69-68465D9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ru-RU" dirty="0"/>
              <a:t>Александр Галич</a:t>
            </a:r>
            <a:br>
              <a:rPr lang="cs-CZ" dirty="0"/>
            </a:br>
            <a:r>
              <a:rPr lang="cs-CZ" sz="3600" dirty="0"/>
              <a:t>(1918 – 1977)</a:t>
            </a:r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F8E772-7680-466A-944E-833F22080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44417"/>
          <a:stretch/>
        </p:blipFill>
        <p:spPr bwMode="auto">
          <a:xfrm>
            <a:off x="20" y="10"/>
            <a:ext cx="4653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D5DC1889-72C0-4573-A0C9-8FF6D4E2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729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700" b="1" dirty="0"/>
              <a:t>«Когда я вернусь»</a:t>
            </a:r>
            <a:endParaRPr lang="cs-CZ" sz="1700" b="1" dirty="0"/>
          </a:p>
          <a:p>
            <a:pPr marL="0" indent="0">
              <a:buNone/>
            </a:pPr>
            <a:r>
              <a:rPr lang="ru-RU" sz="1700" dirty="0"/>
              <a:t>Когда я вернусь — ты не смейся, — когда я вернусь,</a:t>
            </a:r>
            <a:br>
              <a:rPr lang="ru-RU" sz="1700" dirty="0"/>
            </a:br>
            <a:r>
              <a:rPr lang="ru-RU" sz="1700" dirty="0"/>
              <a:t>Когда пробегу, не касаясь земли, по февральскому снегу,</a:t>
            </a:r>
            <a:br>
              <a:rPr lang="ru-RU" sz="1700" dirty="0"/>
            </a:br>
            <a:r>
              <a:rPr lang="ru-RU" sz="1700" dirty="0"/>
              <a:t>По еле заметному следу к теплу и ночлегу,</a:t>
            </a:r>
            <a:br>
              <a:rPr lang="ru-RU" sz="1700" dirty="0"/>
            </a:br>
            <a:r>
              <a:rPr lang="ru-RU" sz="1700" dirty="0"/>
              <a:t>И, вздрогнув от счастья, на птичий твой зов оглянусь,</a:t>
            </a:r>
            <a:br>
              <a:rPr lang="ru-RU" sz="1700" dirty="0"/>
            </a:br>
            <a:r>
              <a:rPr lang="ru-RU" sz="1700" dirty="0"/>
              <a:t>Когда я вернусь, о, когда я вернусь…</a:t>
            </a:r>
          </a:p>
          <a:p>
            <a:pPr marL="0" indent="0">
              <a:buNone/>
            </a:pPr>
            <a:r>
              <a:rPr lang="ru-RU" sz="1700" dirty="0"/>
              <a:t>Послушай, послушай — не смейся, — когда я вернусь,</a:t>
            </a:r>
            <a:br>
              <a:rPr lang="ru-RU" sz="1700" dirty="0"/>
            </a:br>
            <a:r>
              <a:rPr lang="ru-RU" sz="1700" dirty="0"/>
              <a:t>И прямо с вокзал, разделавшись круто с таможней,</a:t>
            </a:r>
            <a:br>
              <a:rPr lang="ru-RU" sz="1700" dirty="0"/>
            </a:br>
            <a:r>
              <a:rPr lang="ru-RU" sz="1700" dirty="0"/>
              <a:t>И прямо с вокзала в кромешный, ничтожный, раешный</a:t>
            </a:r>
            <a:br>
              <a:rPr lang="ru-RU" sz="1700" dirty="0"/>
            </a:br>
            <a:r>
              <a:rPr lang="ru-RU" sz="1700" dirty="0"/>
              <a:t>Ворвусь в этот город, которым казнюсь и клянусь,</a:t>
            </a:r>
            <a:br>
              <a:rPr lang="ru-RU" sz="1700" dirty="0"/>
            </a:br>
            <a:r>
              <a:rPr lang="ru-RU" sz="1700" dirty="0"/>
              <a:t>Когда я вернусь, о, когда я вернусь…</a:t>
            </a:r>
            <a:endParaRPr lang="cs-CZ" sz="1700" dirty="0"/>
          </a:p>
          <a:p>
            <a:pPr marL="0" indent="0">
              <a:buNone/>
            </a:pPr>
            <a:r>
              <a:rPr lang="cs-CZ" sz="1700" dirty="0">
                <a:hlinkClick r:id="rId3"/>
              </a:rPr>
              <a:t>Celý text: https://rustih.ru/aleksandr-galich-kogda-ya-vernus/</a:t>
            </a:r>
            <a:endParaRPr lang="cs-CZ" sz="1700" dirty="0"/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https://www.youtube.com/watch?v=V7jL1x4ZyKw</a:t>
            </a:r>
            <a:endParaRPr lang="cs-CZ" sz="1700" dirty="0"/>
          </a:p>
          <a:p>
            <a:pPr marL="0" indent="0">
              <a:buNone/>
            </a:pPr>
            <a:endParaRPr lang="ru-RU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80077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081C7-9EEF-4582-A171-74544553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621356"/>
            <a:ext cx="5997678" cy="941930"/>
          </a:xfrm>
        </p:spPr>
        <p:txBody>
          <a:bodyPr>
            <a:noAutofit/>
          </a:bodyPr>
          <a:lstStyle/>
          <a:p>
            <a:r>
              <a:rPr lang="ru-RU" dirty="0"/>
              <a:t>Булат Окуджава</a:t>
            </a:r>
            <a:br>
              <a:rPr lang="cs-CZ" dirty="0"/>
            </a:br>
            <a:r>
              <a:rPr lang="cs-CZ" sz="3600" dirty="0"/>
              <a:t>(1924 – 1997)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102534-8AD0-4C8B-AAD5-408A661FA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r="30210" b="-2"/>
          <a:stretch/>
        </p:blipFill>
        <p:spPr bwMode="auto">
          <a:xfrm>
            <a:off x="20" y="10"/>
            <a:ext cx="4653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F10C2C-20A6-48E8-9772-8CFD6BBF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397" y="1563286"/>
            <a:ext cx="6015571" cy="4852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«МОЛИТВА»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Пока Земля еще вертится, пока еще ярок свет,</a:t>
            </a:r>
            <a:br>
              <a:rPr lang="ru-RU" dirty="0"/>
            </a:br>
            <a:r>
              <a:rPr lang="ru-RU" dirty="0"/>
              <a:t>Господи, дай же Ты каждому, чего у него нет:</a:t>
            </a:r>
            <a:br>
              <a:rPr lang="ru-RU" dirty="0"/>
            </a:br>
            <a:r>
              <a:rPr lang="ru-RU" dirty="0"/>
              <a:t>Мудрому дай голову, трусливому дай коня,</a:t>
            </a:r>
            <a:br>
              <a:rPr lang="ru-RU" dirty="0"/>
            </a:br>
            <a:r>
              <a:rPr lang="ru-RU" dirty="0"/>
              <a:t>Дай счастливому денег... И не забудь про меня.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Пока Земля еще вертится, Господи, – Твоя власть! –</a:t>
            </a:r>
            <a:br>
              <a:rPr lang="ru-RU" dirty="0"/>
            </a:br>
            <a:r>
              <a:rPr lang="ru-RU" dirty="0"/>
              <a:t>Дай рвущемуся к власти </a:t>
            </a:r>
            <a:r>
              <a:rPr lang="ru-RU" dirty="0" err="1"/>
              <a:t>навластвоваться</a:t>
            </a:r>
            <a:r>
              <a:rPr lang="ru-RU" dirty="0"/>
              <a:t> всласть,</a:t>
            </a:r>
            <a:br>
              <a:rPr lang="ru-RU" dirty="0"/>
            </a:br>
            <a:r>
              <a:rPr lang="ru-RU" dirty="0"/>
              <a:t>Дай передышку щедрому хоть до исхода дня.</a:t>
            </a:r>
            <a:br>
              <a:rPr lang="ru-RU" dirty="0"/>
            </a:br>
            <a:r>
              <a:rPr lang="ru-RU" dirty="0"/>
              <a:t>Каину дай раскаянье... И не забудь про меня.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Я знаю: Ты все умеешь, Я верую в мудрость Твою,</a:t>
            </a:r>
            <a:br>
              <a:rPr lang="ru-RU" dirty="0"/>
            </a:br>
            <a:r>
              <a:rPr lang="ru-RU" dirty="0"/>
              <a:t>Как верит солдат убитый, что он проживает в раю,</a:t>
            </a:r>
            <a:br>
              <a:rPr lang="ru-RU" dirty="0"/>
            </a:br>
            <a:r>
              <a:rPr lang="ru-RU" dirty="0"/>
              <a:t>Как верит каждое ухо тихим речам Твоим,</a:t>
            </a:r>
            <a:br>
              <a:rPr lang="ru-RU" dirty="0"/>
            </a:br>
            <a:r>
              <a:rPr lang="ru-RU" dirty="0"/>
              <a:t>Как веруем и мы сами, не ведая, что творим!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Господи, мой Боже, зеленоглазый мой,</a:t>
            </a:r>
            <a:br>
              <a:rPr lang="ru-RU" dirty="0"/>
            </a:br>
            <a:r>
              <a:rPr lang="ru-RU" dirty="0"/>
              <a:t>Пока Земля еще вертится, И это ей странно самой,</a:t>
            </a:r>
            <a:br>
              <a:rPr lang="ru-RU" dirty="0"/>
            </a:br>
            <a:r>
              <a:rPr lang="ru-RU" dirty="0"/>
              <a:t>Пока еще хватает времени и огня,</a:t>
            </a:r>
            <a:br>
              <a:rPr lang="ru-RU" dirty="0"/>
            </a:br>
            <a:r>
              <a:rPr lang="ru-RU" dirty="0"/>
              <a:t>Дай же Ты всем понемногу... И не забудь про меня.</a:t>
            </a:r>
            <a:br>
              <a:rPr lang="ru-RU" dirty="0"/>
            </a:br>
            <a:r>
              <a:rPr lang="ru-RU" dirty="0"/>
              <a:t>Дай же Ты всем понемногу... И не забудь про меня!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https://www.youtube.com/watch?v=yCnlaBJRKcE</a:t>
            </a:r>
            <a:endParaRPr lang="cs-CZ" dirty="0"/>
          </a:p>
          <a:p>
            <a:r>
              <a:rPr lang="cs-CZ" dirty="0">
                <a:hlinkClick r:id="rId4"/>
              </a:rPr>
              <a:t>http://www.bokudjava.ru/text.html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80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1B469-2D6D-4FCA-A380-8E243E22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ru-RU" dirty="0"/>
              <a:t>Владимир Высоцкий</a:t>
            </a:r>
            <a:br>
              <a:rPr lang="cs-CZ" dirty="0"/>
            </a:br>
            <a:r>
              <a:rPr lang="cs-CZ" sz="3600" dirty="0"/>
              <a:t>(1938 – 1980)</a:t>
            </a: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3059D1-19B1-4325-A428-E8ED97E6C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r="5350"/>
          <a:stretch/>
        </p:blipFill>
        <p:spPr bwMode="auto">
          <a:xfrm>
            <a:off x="20" y="10"/>
            <a:ext cx="4653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526D1-CA5B-40EB-B4A0-8BEDA26E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329" y="1914968"/>
            <a:ext cx="3514065" cy="440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Я не люблю фатального исхода.</a:t>
            </a:r>
            <a:br>
              <a:rPr lang="ru-RU" sz="1400" dirty="0"/>
            </a:br>
            <a:r>
              <a:rPr lang="ru-RU" sz="1400" dirty="0"/>
              <a:t>От жизни никогда не устаю.</a:t>
            </a:r>
            <a:br>
              <a:rPr lang="ru-RU" sz="1400" dirty="0"/>
            </a:br>
            <a:r>
              <a:rPr lang="ru-RU" sz="1400" dirty="0"/>
              <a:t>Я не люблю любое время года,</a:t>
            </a:r>
            <a:br>
              <a:rPr lang="ru-RU" sz="1400" dirty="0"/>
            </a:br>
            <a:r>
              <a:rPr lang="ru-RU" sz="1400" dirty="0"/>
              <a:t>Когда веселых песен не пою.</a:t>
            </a:r>
          </a:p>
          <a:p>
            <a:pPr marL="0" indent="0">
              <a:buNone/>
            </a:pPr>
            <a:r>
              <a:rPr lang="ru-RU" sz="1400" dirty="0"/>
              <a:t>Я не люблю открытого цинизма,</a:t>
            </a:r>
            <a:br>
              <a:rPr lang="ru-RU" sz="1400" dirty="0"/>
            </a:br>
            <a:r>
              <a:rPr lang="ru-RU" sz="1400" dirty="0"/>
              <a:t>В восторженность не верю, и еще,</a:t>
            </a:r>
            <a:br>
              <a:rPr lang="ru-RU" sz="1400" dirty="0"/>
            </a:br>
            <a:r>
              <a:rPr lang="ru-RU" sz="1400" dirty="0"/>
              <a:t>Когда чужой мои читает письма,</a:t>
            </a:r>
            <a:br>
              <a:rPr lang="ru-RU" sz="1400" dirty="0"/>
            </a:br>
            <a:r>
              <a:rPr lang="ru-RU" sz="1400" dirty="0"/>
              <a:t>Заглядывая мне через плечо.</a:t>
            </a:r>
          </a:p>
          <a:p>
            <a:pPr marL="0" indent="0">
              <a:buNone/>
            </a:pPr>
            <a:r>
              <a:rPr lang="ru-RU" sz="1400" dirty="0"/>
              <a:t>Я не люблю, когда наполовину</a:t>
            </a:r>
            <a:br>
              <a:rPr lang="ru-RU" sz="1400" dirty="0"/>
            </a:br>
            <a:r>
              <a:rPr lang="ru-RU" sz="1400" dirty="0"/>
              <a:t>Или когда прервали разговор.</a:t>
            </a:r>
            <a:br>
              <a:rPr lang="ru-RU" sz="1400" dirty="0"/>
            </a:br>
            <a:r>
              <a:rPr lang="ru-RU" sz="1400" dirty="0"/>
              <a:t>Я не люблю, когда стреляют в спину,</a:t>
            </a:r>
            <a:br>
              <a:rPr lang="ru-RU" sz="1400" dirty="0"/>
            </a:br>
            <a:r>
              <a:rPr lang="ru-RU" sz="1400" dirty="0"/>
              <a:t>Я также против выстрелов в упор.</a:t>
            </a:r>
          </a:p>
          <a:p>
            <a:pPr marL="0" indent="0">
              <a:buNone/>
            </a:pPr>
            <a:r>
              <a:rPr lang="ru-RU" sz="1400" dirty="0"/>
              <a:t>Я ненавижу сплетни в виде версий,</a:t>
            </a:r>
            <a:br>
              <a:rPr lang="ru-RU" sz="1400" dirty="0"/>
            </a:br>
            <a:r>
              <a:rPr lang="ru-RU" sz="1400" dirty="0"/>
              <a:t>Червей сомненья, почестей иглу,</a:t>
            </a:r>
            <a:br>
              <a:rPr lang="ru-RU" sz="1400" dirty="0"/>
            </a:br>
            <a:r>
              <a:rPr lang="ru-RU" sz="1400" dirty="0"/>
              <a:t>Или, когда все время против шерсти,</a:t>
            </a:r>
            <a:br>
              <a:rPr lang="ru-RU" sz="1400" dirty="0"/>
            </a:br>
            <a:r>
              <a:rPr lang="ru-RU" sz="1400" dirty="0"/>
              <a:t>Или, когда железом по стеклу.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8A26FEA-DB50-4964-AD28-EB00D2A601F1}"/>
              </a:ext>
            </a:extLst>
          </p:cNvPr>
          <p:cNvSpPr/>
          <p:nvPr/>
        </p:nvSpPr>
        <p:spPr>
          <a:xfrm>
            <a:off x="7915449" y="2158480"/>
            <a:ext cx="42765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Я не люблю уверенности сытой,</a:t>
            </a:r>
            <a:br>
              <a:rPr lang="ru-RU" sz="1400" dirty="0"/>
            </a:br>
            <a:r>
              <a:rPr lang="ru-RU" sz="1400" dirty="0"/>
              <a:t>Уж лучше пусть откажут тормоза!</a:t>
            </a:r>
            <a:br>
              <a:rPr lang="ru-RU" sz="1400" dirty="0"/>
            </a:br>
            <a:r>
              <a:rPr lang="ru-RU" sz="1400" dirty="0"/>
              <a:t>Досадно мне, что слово «честь» забыто,</a:t>
            </a:r>
            <a:br>
              <a:rPr lang="ru-RU" sz="1400" dirty="0"/>
            </a:br>
            <a:r>
              <a:rPr lang="ru-RU" sz="1400" dirty="0"/>
              <a:t>И что в чести наветы за глаза.</a:t>
            </a:r>
          </a:p>
          <a:p>
            <a:endParaRPr lang="cs-CZ" sz="1400" dirty="0"/>
          </a:p>
          <a:p>
            <a:r>
              <a:rPr lang="ru-RU" sz="1400" dirty="0"/>
              <a:t>Когда я вижу сломанные крылья,</a:t>
            </a:r>
            <a:br>
              <a:rPr lang="ru-RU" sz="1400" dirty="0"/>
            </a:br>
            <a:r>
              <a:rPr lang="ru-RU" sz="1400" dirty="0"/>
              <a:t>Нет жалости во мне и неспроста —</a:t>
            </a:r>
            <a:br>
              <a:rPr lang="ru-RU" sz="1400" dirty="0"/>
            </a:br>
            <a:r>
              <a:rPr lang="ru-RU" sz="1400" dirty="0"/>
              <a:t>Я не люблю насилье и бессилье,</a:t>
            </a:r>
            <a:br>
              <a:rPr lang="ru-RU" sz="1400" dirty="0"/>
            </a:br>
            <a:r>
              <a:rPr lang="ru-RU" sz="1400" dirty="0"/>
              <a:t>Вот только жаль распятого Христа.</a:t>
            </a:r>
          </a:p>
          <a:p>
            <a:endParaRPr lang="cs-CZ" sz="1400" dirty="0"/>
          </a:p>
          <a:p>
            <a:r>
              <a:rPr lang="ru-RU" sz="1400" dirty="0"/>
              <a:t>Я не люблю себя, когда я трушу,</a:t>
            </a:r>
            <a:br>
              <a:rPr lang="ru-RU" sz="1400" dirty="0"/>
            </a:br>
            <a:r>
              <a:rPr lang="ru-RU" sz="1400" dirty="0"/>
              <a:t>Досадно мне, когда невинных бьют,</a:t>
            </a:r>
            <a:br>
              <a:rPr lang="ru-RU" sz="1400" dirty="0"/>
            </a:br>
            <a:r>
              <a:rPr lang="ru-RU" sz="1400" dirty="0"/>
              <a:t>Я не люблю, когда мне лезут в душу,</a:t>
            </a:r>
            <a:br>
              <a:rPr lang="ru-RU" sz="1400" dirty="0"/>
            </a:br>
            <a:r>
              <a:rPr lang="ru-RU" sz="1400" dirty="0"/>
              <a:t>Тем более, когда в нее плюют.</a:t>
            </a:r>
          </a:p>
          <a:p>
            <a:endParaRPr lang="cs-CZ" sz="1400" dirty="0"/>
          </a:p>
          <a:p>
            <a:r>
              <a:rPr lang="ru-RU" sz="1400" dirty="0"/>
              <a:t>Я не люблю манежи и арены,</a:t>
            </a:r>
            <a:br>
              <a:rPr lang="ru-RU" sz="1400" dirty="0"/>
            </a:br>
            <a:r>
              <a:rPr lang="ru-RU" sz="1400" dirty="0"/>
              <a:t>На них </a:t>
            </a:r>
            <a:r>
              <a:rPr lang="ru-RU" sz="1400" dirty="0" err="1"/>
              <a:t>мильон</a:t>
            </a:r>
            <a:r>
              <a:rPr lang="ru-RU" sz="1400" dirty="0"/>
              <a:t> меняют по рублю,</a:t>
            </a:r>
            <a:br>
              <a:rPr lang="ru-RU" sz="1400" dirty="0"/>
            </a:br>
            <a:r>
              <a:rPr lang="ru-RU" sz="1400" dirty="0"/>
              <a:t>Пусть впереди большие перемены,</a:t>
            </a:r>
            <a:br>
              <a:rPr lang="ru-RU" sz="1400" dirty="0"/>
            </a:br>
            <a:r>
              <a:rPr lang="ru-RU" sz="1400" dirty="0"/>
              <a:t>Я это никогда не полюблю.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D69FF1-8A0C-4317-8A8E-4F3506F6203C}"/>
              </a:ext>
            </a:extLst>
          </p:cNvPr>
          <p:cNvSpPr/>
          <p:nvPr/>
        </p:nvSpPr>
        <p:spPr>
          <a:xfrm>
            <a:off x="4763732" y="6369122"/>
            <a:ext cx="3772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https://www.youtube.com/watch?v=DlYunCAvDZg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7944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4" y="601955"/>
            <a:ext cx="11029616" cy="659235"/>
          </a:xfrm>
        </p:spPr>
        <p:txBody>
          <a:bodyPr rtlCol="0">
            <a:normAutofit fontScale="90000"/>
          </a:bodyPr>
          <a:lstStyle/>
          <a:p>
            <a:r>
              <a:rPr lang="cs-CZ" b="1" dirty="0"/>
              <a:t>Rod a žánr, jejich vznik a smysl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B9AB290-F3FC-476D-B2F5-AD175BB29563}"/>
              </a:ext>
            </a:extLst>
          </p:cNvPr>
          <p:cNvSpPr/>
          <p:nvPr/>
        </p:nvSpPr>
        <p:spPr>
          <a:xfrm>
            <a:off x="2220683" y="1414513"/>
            <a:ext cx="5085186" cy="9233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C9E8B8-7DBA-4031-8BF4-ED1B1150921A}"/>
              </a:ext>
            </a:extLst>
          </p:cNvPr>
          <p:cNvSpPr txBox="1"/>
          <p:nvPr/>
        </p:nvSpPr>
        <p:spPr>
          <a:xfrm>
            <a:off x="3592793" y="1498290"/>
            <a:ext cx="276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LITERÁRNÍ ROD</a:t>
            </a:r>
          </a:p>
          <a:p>
            <a:r>
              <a:rPr lang="cs-CZ" dirty="0"/>
              <a:t>			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B03A453-ABD6-4AA1-8CA5-8730EFF1948B}"/>
              </a:ext>
            </a:extLst>
          </p:cNvPr>
          <p:cNvSpPr/>
          <p:nvPr/>
        </p:nvSpPr>
        <p:spPr>
          <a:xfrm>
            <a:off x="3087872" y="2491166"/>
            <a:ext cx="3555406" cy="5687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303111-2A86-4FFC-B769-E31AA5E9CBE5}"/>
              </a:ext>
            </a:extLst>
          </p:cNvPr>
          <p:cNvSpPr txBox="1"/>
          <p:nvPr/>
        </p:nvSpPr>
        <p:spPr>
          <a:xfrm>
            <a:off x="3643533" y="2599865"/>
            <a:ext cx="26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LITERÁRNÍ ŽÁNR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24CE33-678E-4F1E-93E5-5E136DC72268}"/>
              </a:ext>
            </a:extLst>
          </p:cNvPr>
          <p:cNvSpPr txBox="1"/>
          <p:nvPr/>
        </p:nvSpPr>
        <p:spPr>
          <a:xfrm>
            <a:off x="2272776" y="1875492"/>
            <a:ext cx="24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epika, lyrika, drama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B2A976-4F5B-42D3-AFAB-1AA5CACB7911}"/>
              </a:ext>
            </a:extLst>
          </p:cNvPr>
          <p:cNvSpPr txBox="1"/>
          <p:nvPr/>
        </p:nvSpPr>
        <p:spPr>
          <a:xfrm>
            <a:off x="4947720" y="1864547"/>
            <a:ext cx="24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próza, poezie, drama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8AEFD5A-FEAD-40E4-A29C-41DD010CE2E6}"/>
              </a:ext>
            </a:extLst>
          </p:cNvPr>
          <p:cNvSpPr/>
          <p:nvPr/>
        </p:nvSpPr>
        <p:spPr>
          <a:xfrm>
            <a:off x="6645391" y="3176871"/>
            <a:ext cx="3025144" cy="268631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2F082B92-D1BB-4A04-B4BA-DB448CD3869A}"/>
              </a:ext>
            </a:extLst>
          </p:cNvPr>
          <p:cNvSpPr/>
          <p:nvPr/>
        </p:nvSpPr>
        <p:spPr>
          <a:xfrm>
            <a:off x="3367686" y="3177434"/>
            <a:ext cx="3156860" cy="268631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9D7F1655-9B35-44D2-B1D4-D51DBF157992}"/>
              </a:ext>
            </a:extLst>
          </p:cNvPr>
          <p:cNvSpPr/>
          <p:nvPr/>
        </p:nvSpPr>
        <p:spPr>
          <a:xfrm>
            <a:off x="129847" y="3177434"/>
            <a:ext cx="3156860" cy="25853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C0FBB6-C935-430B-8334-E908C3D0EA97}"/>
              </a:ext>
            </a:extLst>
          </p:cNvPr>
          <p:cNvSpPr txBox="1"/>
          <p:nvPr/>
        </p:nvSpPr>
        <p:spPr>
          <a:xfrm>
            <a:off x="3580381" y="3213219"/>
            <a:ext cx="302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LYRICKÉ ŽÁNRY:</a:t>
            </a:r>
          </a:p>
          <a:p>
            <a:r>
              <a:rPr lang="cs-CZ" dirty="0">
                <a:solidFill>
                  <a:schemeClr val="bg1"/>
                </a:solidFill>
              </a:rPr>
              <a:t>óda (</a:t>
            </a:r>
            <a:r>
              <a:rPr lang="cs-CZ" dirty="0" err="1">
                <a:solidFill>
                  <a:schemeClr val="bg1"/>
                </a:solidFill>
              </a:rPr>
              <a:t>ода</a:t>
            </a:r>
            <a:r>
              <a:rPr lang="cs-CZ" dirty="0">
                <a:solidFill>
                  <a:schemeClr val="bg1"/>
                </a:solidFill>
              </a:rPr>
              <a:t>), balada (</a:t>
            </a:r>
            <a:r>
              <a:rPr lang="cs-CZ" dirty="0" err="1">
                <a:solidFill>
                  <a:schemeClr val="bg1"/>
                </a:solidFill>
              </a:rPr>
              <a:t>баллада</a:t>
            </a:r>
            <a:r>
              <a:rPr lang="cs-CZ" dirty="0">
                <a:solidFill>
                  <a:schemeClr val="bg1"/>
                </a:solidFill>
              </a:rPr>
              <a:t>), elegie (</a:t>
            </a:r>
            <a:r>
              <a:rPr lang="cs-CZ" dirty="0" err="1">
                <a:solidFill>
                  <a:schemeClr val="bg1"/>
                </a:solidFill>
              </a:rPr>
              <a:t>элегия</a:t>
            </a:r>
            <a:r>
              <a:rPr lang="cs-CZ" dirty="0">
                <a:solidFill>
                  <a:schemeClr val="bg1"/>
                </a:solidFill>
              </a:rPr>
              <a:t>), poselství (</a:t>
            </a:r>
            <a:r>
              <a:rPr lang="cs-CZ" dirty="0" err="1">
                <a:solidFill>
                  <a:schemeClr val="bg1"/>
                </a:solidFill>
              </a:rPr>
              <a:t>послание</a:t>
            </a:r>
            <a:r>
              <a:rPr lang="cs-CZ" dirty="0">
                <a:solidFill>
                  <a:schemeClr val="bg1"/>
                </a:solidFill>
              </a:rPr>
              <a:t>), ekloga (</a:t>
            </a:r>
            <a:r>
              <a:rPr lang="cs-CZ" dirty="0" err="1">
                <a:solidFill>
                  <a:schemeClr val="bg1"/>
                </a:solidFill>
              </a:rPr>
              <a:t>эклога</a:t>
            </a:r>
            <a:r>
              <a:rPr lang="cs-CZ" dirty="0">
                <a:solidFill>
                  <a:schemeClr val="bg1"/>
                </a:solidFill>
              </a:rPr>
              <a:t>), píseň (</a:t>
            </a:r>
            <a:r>
              <a:rPr lang="cs-CZ" dirty="0" err="1">
                <a:solidFill>
                  <a:schemeClr val="bg1"/>
                </a:solidFill>
              </a:rPr>
              <a:t>песня</a:t>
            </a:r>
            <a:r>
              <a:rPr lang="cs-CZ" dirty="0">
                <a:solidFill>
                  <a:schemeClr val="bg1"/>
                </a:solidFill>
              </a:rPr>
              <a:t>), lyrická báseň (</a:t>
            </a:r>
            <a:r>
              <a:rPr lang="cs-CZ" dirty="0" err="1">
                <a:solidFill>
                  <a:schemeClr val="bg1"/>
                </a:solidFill>
              </a:rPr>
              <a:t>лирическое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стихотворение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FFB6367-AC07-416C-9213-2A6D211142AA}"/>
              </a:ext>
            </a:extLst>
          </p:cNvPr>
          <p:cNvSpPr txBox="1"/>
          <p:nvPr/>
        </p:nvSpPr>
        <p:spPr>
          <a:xfrm>
            <a:off x="263425" y="3218917"/>
            <a:ext cx="3156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EPICKÉ ŽÁNRY: </a:t>
            </a:r>
          </a:p>
          <a:p>
            <a:r>
              <a:rPr lang="cs-CZ" dirty="0">
                <a:solidFill>
                  <a:schemeClr val="bg1"/>
                </a:solidFill>
              </a:rPr>
              <a:t>epopej (</a:t>
            </a:r>
            <a:r>
              <a:rPr lang="cs-CZ" dirty="0" err="1">
                <a:solidFill>
                  <a:schemeClr val="bg1"/>
                </a:solidFill>
              </a:rPr>
              <a:t>эпопея</a:t>
            </a:r>
            <a:r>
              <a:rPr lang="cs-CZ" dirty="0">
                <a:solidFill>
                  <a:schemeClr val="bg1"/>
                </a:solidFill>
              </a:rPr>
              <a:t>), bylina (</a:t>
            </a:r>
            <a:r>
              <a:rPr lang="cs-CZ" dirty="0" err="1">
                <a:solidFill>
                  <a:schemeClr val="bg1"/>
                </a:solidFill>
              </a:rPr>
              <a:t>былина</a:t>
            </a:r>
            <a:r>
              <a:rPr lang="cs-CZ" dirty="0">
                <a:solidFill>
                  <a:schemeClr val="bg1"/>
                </a:solidFill>
              </a:rPr>
              <a:t>), pohádka (</a:t>
            </a:r>
            <a:r>
              <a:rPr lang="cs-CZ" dirty="0" err="1">
                <a:solidFill>
                  <a:schemeClr val="bg1"/>
                </a:solidFill>
              </a:rPr>
              <a:t>сказка</a:t>
            </a:r>
            <a:r>
              <a:rPr lang="cs-CZ" dirty="0">
                <a:solidFill>
                  <a:schemeClr val="bg1"/>
                </a:solidFill>
              </a:rPr>
              <a:t>), poema (</a:t>
            </a:r>
            <a:r>
              <a:rPr lang="cs-CZ" dirty="0" err="1">
                <a:solidFill>
                  <a:schemeClr val="bg1"/>
                </a:solidFill>
              </a:rPr>
              <a:t>поэма</a:t>
            </a:r>
            <a:r>
              <a:rPr lang="cs-CZ" dirty="0">
                <a:solidFill>
                  <a:schemeClr val="bg1"/>
                </a:solidFill>
              </a:rPr>
              <a:t>), román (</a:t>
            </a:r>
            <a:r>
              <a:rPr lang="cs-CZ" dirty="0" err="1">
                <a:solidFill>
                  <a:schemeClr val="bg1"/>
                </a:solidFill>
              </a:rPr>
              <a:t>роман</a:t>
            </a:r>
            <a:r>
              <a:rPr lang="cs-CZ" dirty="0">
                <a:solidFill>
                  <a:schemeClr val="bg1"/>
                </a:solidFill>
              </a:rPr>
              <a:t>), novela (</a:t>
            </a:r>
            <a:r>
              <a:rPr lang="cs-CZ" dirty="0" err="1">
                <a:solidFill>
                  <a:schemeClr val="bg1"/>
                </a:solidFill>
              </a:rPr>
              <a:t>повесть</a:t>
            </a:r>
            <a:r>
              <a:rPr lang="cs-CZ" dirty="0">
                <a:solidFill>
                  <a:schemeClr val="bg1"/>
                </a:solidFill>
              </a:rPr>
              <a:t>), povídka (</a:t>
            </a:r>
            <a:r>
              <a:rPr lang="cs-CZ" dirty="0" err="1">
                <a:solidFill>
                  <a:schemeClr val="bg1"/>
                </a:solidFill>
              </a:rPr>
              <a:t>рассказ</a:t>
            </a:r>
            <a:r>
              <a:rPr lang="cs-CZ" dirty="0">
                <a:solidFill>
                  <a:schemeClr val="bg1"/>
                </a:solidFill>
              </a:rPr>
              <a:t>), bajka (</a:t>
            </a:r>
            <a:r>
              <a:rPr lang="cs-CZ" dirty="0" err="1">
                <a:solidFill>
                  <a:schemeClr val="bg1"/>
                </a:solidFill>
              </a:rPr>
              <a:t>басня</a:t>
            </a:r>
            <a:r>
              <a:rPr lang="cs-CZ" dirty="0">
                <a:solidFill>
                  <a:schemeClr val="bg1"/>
                </a:solidFill>
              </a:rPr>
              <a:t>), umělecká črta (</a:t>
            </a:r>
            <a:r>
              <a:rPr lang="cs-CZ" dirty="0" err="1">
                <a:solidFill>
                  <a:schemeClr val="bg1"/>
                </a:solidFill>
              </a:rPr>
              <a:t>художественный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очерк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3D13DD9-58B6-41B0-9C41-8916F0E49ADF}"/>
              </a:ext>
            </a:extLst>
          </p:cNvPr>
          <p:cNvSpPr txBox="1"/>
          <p:nvPr/>
        </p:nvSpPr>
        <p:spPr>
          <a:xfrm>
            <a:off x="6765619" y="3235426"/>
            <a:ext cx="2819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DRAMATICKÉ ŽÁNRY: tragédie (</a:t>
            </a:r>
            <a:r>
              <a:rPr lang="cs-CZ" dirty="0" err="1">
                <a:solidFill>
                  <a:schemeClr val="bg1"/>
                </a:solidFill>
              </a:rPr>
              <a:t>трагедия</a:t>
            </a:r>
            <a:r>
              <a:rPr lang="cs-CZ" dirty="0">
                <a:solidFill>
                  <a:schemeClr val="bg1"/>
                </a:solidFill>
              </a:rPr>
              <a:t>), komedie (</a:t>
            </a:r>
            <a:r>
              <a:rPr lang="cs-CZ" dirty="0" err="1">
                <a:solidFill>
                  <a:schemeClr val="bg1"/>
                </a:solidFill>
              </a:rPr>
              <a:t>комедия</a:t>
            </a:r>
            <a:r>
              <a:rPr lang="cs-CZ" dirty="0">
                <a:solidFill>
                  <a:schemeClr val="bg1"/>
                </a:solidFill>
              </a:rPr>
              <a:t>), drama (</a:t>
            </a:r>
            <a:r>
              <a:rPr lang="cs-CZ" dirty="0" err="1">
                <a:solidFill>
                  <a:schemeClr val="bg1"/>
                </a:solidFill>
              </a:rPr>
              <a:t>драма</a:t>
            </a:r>
            <a:r>
              <a:rPr lang="cs-CZ" dirty="0">
                <a:solidFill>
                  <a:schemeClr val="bg1"/>
                </a:solidFill>
              </a:rPr>
              <a:t>), melodram (</a:t>
            </a:r>
            <a:r>
              <a:rPr lang="cs-CZ" dirty="0" err="1">
                <a:solidFill>
                  <a:schemeClr val="bg1"/>
                </a:solidFill>
              </a:rPr>
              <a:t>мелодрама</a:t>
            </a:r>
            <a:r>
              <a:rPr lang="cs-CZ" dirty="0">
                <a:solidFill>
                  <a:schemeClr val="bg1"/>
                </a:solidFill>
              </a:rPr>
              <a:t>), vaudeville (</a:t>
            </a:r>
            <a:r>
              <a:rPr lang="cs-CZ" dirty="0" err="1">
                <a:solidFill>
                  <a:schemeClr val="bg1"/>
                </a:solidFill>
              </a:rPr>
              <a:t>водевиль</a:t>
            </a:r>
            <a:r>
              <a:rPr lang="cs-CZ" dirty="0">
                <a:solidFill>
                  <a:schemeClr val="bg1"/>
                </a:solidFill>
              </a:rPr>
              <a:t>).</a:t>
            </a:r>
          </a:p>
          <a:p>
            <a:endParaRPr lang="cs-CZ" dirty="0"/>
          </a:p>
        </p:txBody>
      </p:sp>
      <p:pic>
        <p:nvPicPr>
          <p:cNvPr id="1026" name="Picture 2" descr="Image result for POETIKA ARISTOTELES">
            <a:extLst>
              <a:ext uri="{FF2B5EF4-FFF2-40B4-BE49-F238E27FC236}">
                <a16:creationId xmlns:a16="http://schemas.microsoft.com/office/drawing/2014/main" id="{3A5DD60F-B0DA-4AF9-B9BF-7A61E590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907">
            <a:off x="9341257" y="765222"/>
            <a:ext cx="1590907" cy="24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12895296-36D9-412F-83DE-4AADD3D58610}"/>
              </a:ext>
            </a:extLst>
          </p:cNvPr>
          <p:cNvSpPr/>
          <p:nvPr/>
        </p:nvSpPr>
        <p:spPr>
          <a:xfrm>
            <a:off x="212685" y="5979453"/>
            <a:ext cx="3156861" cy="568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2DDF0E7-3A99-455E-86F9-FE05B6AA2862}"/>
              </a:ext>
            </a:extLst>
          </p:cNvPr>
          <p:cNvSpPr txBox="1"/>
          <p:nvPr/>
        </p:nvSpPr>
        <p:spPr>
          <a:xfrm>
            <a:off x="404549" y="6096991"/>
            <a:ext cx="277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žánrové typy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1BAFAC-9FB0-473B-8463-640AEA366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7956" r="10747" b="27823"/>
          <a:stretch/>
        </p:blipFill>
        <p:spPr bwMode="auto">
          <a:xfrm flipH="1">
            <a:off x="3666932" y="4167115"/>
            <a:ext cx="3745690" cy="23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Řečová bublina: oválný bublinový popisek 11">
            <a:extLst>
              <a:ext uri="{FF2B5EF4-FFF2-40B4-BE49-F238E27FC236}">
                <a16:creationId xmlns:a16="http://schemas.microsoft.com/office/drawing/2014/main" id="{655844DA-50D3-4592-8452-E7C28E57041B}"/>
              </a:ext>
            </a:extLst>
          </p:cNvPr>
          <p:cNvSpPr/>
          <p:nvPr/>
        </p:nvSpPr>
        <p:spPr>
          <a:xfrm rot="1973379">
            <a:off x="6210342" y="3440210"/>
            <a:ext cx="1939128" cy="1898453"/>
          </a:xfrm>
          <a:prstGeom prst="wedgeEllipse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928A2C-FEDB-4F13-BCDE-A67F191F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799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Genologie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8741A-9840-4EC1-A4E4-F1B2EA08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73" y="1388530"/>
            <a:ext cx="11029616" cy="2492744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/>
              <a:t>Literárněvědná subdisciplína; 30. léta 20. století. </a:t>
            </a:r>
          </a:p>
          <a:p>
            <a:r>
              <a:rPr lang="cs-CZ" sz="3200" dirty="0"/>
              <a:t>Středem pozornosti </a:t>
            </a:r>
            <a:r>
              <a:rPr lang="cs-CZ" sz="3200" dirty="0" err="1"/>
              <a:t>genologů</a:t>
            </a:r>
            <a:r>
              <a:rPr lang="cs-CZ" sz="3200" dirty="0"/>
              <a:t> byla zastaralá aristotelovská systematika </a:t>
            </a:r>
            <a:r>
              <a:rPr lang="cs-CZ" sz="3200" dirty="0">
                <a:sym typeface="Wingdings" panose="05000000000000000000" pitchFamily="2" charset="2"/>
              </a:rPr>
              <a:t> reformy žánrové systematiky, např. (</a:t>
            </a:r>
            <a:r>
              <a:rPr lang="cs-CZ" sz="3200" dirty="0"/>
              <a:t>román jako čtvrtý literární rod, </a:t>
            </a:r>
            <a:r>
              <a:rPr lang="cs-CZ" sz="3200" dirty="0" err="1"/>
              <a:t>Dněprov</a:t>
            </a:r>
            <a:r>
              <a:rPr lang="cs-CZ" sz="3200" dirty="0"/>
              <a:t>; dělení podle tzv. patosu a žánrového obsahu, </a:t>
            </a:r>
            <a:r>
              <a:rPr lang="cs-CZ" sz="3200" dirty="0" err="1"/>
              <a:t>Pospělov</a:t>
            </a:r>
            <a:r>
              <a:rPr lang="cs-CZ" sz="3200" dirty="0"/>
              <a:t>).</a:t>
            </a:r>
          </a:p>
          <a:p>
            <a:r>
              <a:rPr lang="cs-CZ" sz="3200" dirty="0"/>
              <a:t>Na konci 20. století se objevuje názor, že žánrové dělení postrádá význam. </a:t>
            </a:r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B0E798-03CB-48A1-BFE3-89A078C77197}"/>
              </a:ext>
            </a:extLst>
          </p:cNvPr>
          <p:cNvSpPr txBox="1"/>
          <p:nvPr/>
        </p:nvSpPr>
        <p:spPr>
          <a:xfrm>
            <a:off x="6330269" y="3853129"/>
            <a:ext cx="186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Tak co s těmi žánry? Má smysl se je učit?</a:t>
            </a:r>
          </a:p>
        </p:txBody>
      </p:sp>
    </p:spTree>
    <p:extLst>
      <p:ext uri="{BB962C8B-B14F-4D97-AF65-F5344CB8AC3E}">
        <p14:creationId xmlns:p14="http://schemas.microsoft.com/office/powerpoint/2010/main" val="271526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124" y="1799944"/>
            <a:ext cx="10004852" cy="3258112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5500" b="1" kern="1200" dirty="0">
                <a:latin typeface="+mj-lt"/>
                <a:ea typeface="+mj-ea"/>
                <a:cs typeface="+mj-cs"/>
              </a:rPr>
              <a:t>LYRIKA</a:t>
            </a:r>
            <a:br>
              <a:rPr lang="cs-CZ" sz="5500" b="1" kern="1200" dirty="0">
                <a:latin typeface="+mj-lt"/>
                <a:ea typeface="+mj-ea"/>
                <a:cs typeface="+mj-cs"/>
              </a:rPr>
            </a:br>
            <a:br>
              <a:rPr lang="cs-CZ" sz="5500" b="1" kern="1200" dirty="0">
                <a:latin typeface="+mj-lt"/>
                <a:ea typeface="+mj-ea"/>
                <a:cs typeface="+mj-cs"/>
              </a:rPr>
            </a:br>
            <a:r>
              <a:rPr lang="cs-CZ" sz="5500" b="1" kern="1200" dirty="0">
                <a:latin typeface="+mj-lt"/>
                <a:ea typeface="+mj-ea"/>
                <a:cs typeface="+mj-cs"/>
              </a:rPr>
              <a:t>LYRICKÉ ŽÁNRY</a:t>
            </a:r>
            <a:endParaRPr lang="en-US" sz="55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427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7BFF3-6DBB-41AE-A7F7-5A75A18C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Lyrika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8E30D-ACDF-48BC-B779-CFD70DD3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Starověké Řecko</a:t>
            </a:r>
          </a:p>
          <a:p>
            <a:r>
              <a:rPr lang="cs-CZ" dirty="0"/>
              <a:t>Nesyžetový literární rod vyjadřující individuální vztah ke světu, pocity, prožitky a ideje, mezi nimiž nedominuje kauzální (příčinný) vztah. </a:t>
            </a:r>
          </a:p>
          <a:p>
            <a:r>
              <a:rPr lang="cs-CZ" dirty="0"/>
              <a:t>Verš </a:t>
            </a:r>
          </a:p>
          <a:p>
            <a:r>
              <a:rPr lang="cs-CZ" dirty="0"/>
              <a:t>Tematické dělení: </a:t>
            </a:r>
          </a:p>
          <a:p>
            <a:pPr lvl="1"/>
            <a:r>
              <a:rPr lang="cs-CZ" dirty="0"/>
              <a:t>Přírodní (</a:t>
            </a:r>
            <a:r>
              <a:rPr lang="cs-CZ" dirty="0" err="1"/>
              <a:t>пейзажная</a:t>
            </a:r>
            <a:r>
              <a:rPr lang="cs-CZ" dirty="0"/>
              <a:t>) </a:t>
            </a:r>
            <a:endParaRPr lang="cs-CZ" sz="1400" dirty="0"/>
          </a:p>
          <a:p>
            <a:pPr lvl="1"/>
            <a:r>
              <a:rPr lang="cs-CZ" dirty="0"/>
              <a:t>Milostná (</a:t>
            </a:r>
            <a:r>
              <a:rPr lang="cs-CZ" dirty="0" err="1"/>
              <a:t>любовная</a:t>
            </a:r>
            <a:r>
              <a:rPr lang="cs-CZ" dirty="0"/>
              <a:t>) </a:t>
            </a:r>
            <a:endParaRPr lang="cs-CZ" sz="1400" dirty="0"/>
          </a:p>
          <a:p>
            <a:pPr lvl="1"/>
            <a:r>
              <a:rPr lang="cs-CZ" dirty="0"/>
              <a:t>Intimní, náladová (</a:t>
            </a:r>
            <a:r>
              <a:rPr lang="cs-CZ" dirty="0" err="1"/>
              <a:t>интимная</a:t>
            </a:r>
            <a:r>
              <a:rPr lang="cs-CZ" dirty="0"/>
              <a:t>)</a:t>
            </a:r>
            <a:endParaRPr lang="cs-CZ" sz="1400" dirty="0"/>
          </a:p>
          <a:p>
            <a:pPr lvl="1"/>
            <a:r>
              <a:rPr lang="cs-CZ" dirty="0"/>
              <a:t>Vlastenecká (</a:t>
            </a:r>
            <a:r>
              <a:rPr lang="cs-CZ" dirty="0" err="1"/>
              <a:t>гражданская</a:t>
            </a:r>
            <a:r>
              <a:rPr lang="cs-CZ" dirty="0"/>
              <a:t>)</a:t>
            </a:r>
            <a:endParaRPr lang="cs-CZ" sz="1400" dirty="0"/>
          </a:p>
          <a:p>
            <a:pPr lvl="1"/>
            <a:r>
              <a:rPr lang="cs-CZ" dirty="0"/>
              <a:t>Satirická (</a:t>
            </a:r>
            <a:r>
              <a:rPr lang="cs-CZ" dirty="0" err="1"/>
              <a:t>сатирическая</a:t>
            </a:r>
            <a:r>
              <a:rPr lang="cs-CZ" dirty="0"/>
              <a:t>)</a:t>
            </a:r>
            <a:endParaRPr lang="cs-CZ" sz="1400" dirty="0"/>
          </a:p>
          <a:p>
            <a:pPr lvl="1"/>
            <a:r>
              <a:rPr lang="cs-CZ" dirty="0"/>
              <a:t>Filosofická (</a:t>
            </a:r>
            <a:r>
              <a:rPr lang="cs-CZ" dirty="0" err="1"/>
              <a:t>философская</a:t>
            </a:r>
            <a:r>
              <a:rPr lang="cs-CZ" dirty="0"/>
              <a:t>)</a:t>
            </a:r>
            <a:endParaRPr lang="cs-CZ" sz="1400" dirty="0"/>
          </a:p>
          <a:p>
            <a:pPr lvl="1"/>
            <a:r>
              <a:rPr lang="cs-CZ" dirty="0"/>
              <a:t>Náboženská (</a:t>
            </a:r>
            <a:r>
              <a:rPr lang="cs-CZ" dirty="0" err="1"/>
              <a:t>религиозная</a:t>
            </a:r>
            <a:r>
              <a:rPr lang="cs-CZ" dirty="0"/>
              <a:t>) </a:t>
            </a:r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85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57B09-37CA-4BD2-89B0-27656556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Óda (</a:t>
            </a:r>
            <a:r>
              <a:rPr lang="cs-CZ" b="1" dirty="0" err="1"/>
              <a:t>oда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1F928-744C-483D-98F6-C52AF96F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346381" cy="4351337"/>
          </a:xfrm>
        </p:spPr>
        <p:txBody>
          <a:bodyPr/>
          <a:lstStyle/>
          <a:p>
            <a:pPr lvl="1" algn="just"/>
            <a:r>
              <a:rPr lang="cs-CZ" dirty="0"/>
              <a:t>oslavná lyrická báseň</a:t>
            </a:r>
            <a:endParaRPr lang="cs-CZ" b="1" dirty="0"/>
          </a:p>
          <a:p>
            <a:pPr marL="274320" lvl="1" indent="0" algn="just">
              <a:buNone/>
            </a:pPr>
            <a:endParaRPr lang="cs-CZ" b="1" dirty="0"/>
          </a:p>
          <a:p>
            <a:pPr marL="274320" lvl="1" indent="0" algn="just">
              <a:buNone/>
            </a:pPr>
            <a:r>
              <a:rPr lang="cs-CZ" b="1" dirty="0"/>
              <a:t>Mohla vyústit v:</a:t>
            </a:r>
          </a:p>
          <a:p>
            <a:pPr lvl="1" algn="just"/>
            <a:r>
              <a:rPr lang="cs-CZ" b="1" dirty="0"/>
              <a:t>Hymnus (</a:t>
            </a:r>
            <a:r>
              <a:rPr lang="cs-CZ" b="1" dirty="0" err="1"/>
              <a:t>гимн</a:t>
            </a:r>
            <a:r>
              <a:rPr lang="cs-CZ" b="1" dirty="0"/>
              <a:t>)</a:t>
            </a:r>
            <a:endParaRPr lang="cs-CZ" dirty="0"/>
          </a:p>
          <a:p>
            <a:pPr lvl="1" algn="just"/>
            <a:r>
              <a:rPr lang="cs-CZ" b="1" dirty="0"/>
              <a:t>Dithyramb (</a:t>
            </a:r>
            <a:r>
              <a:rPr lang="ru-RU" b="1" dirty="0" err="1"/>
              <a:t>дифира́мб</a:t>
            </a:r>
            <a:r>
              <a:rPr lang="cs-CZ" b="1" dirty="0"/>
              <a:t>)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M. </a:t>
            </a:r>
            <a:r>
              <a:rPr lang="cs-CZ" dirty="0" err="1"/>
              <a:t>Lomonosov</a:t>
            </a:r>
            <a:r>
              <a:rPr lang="cs-CZ" dirty="0"/>
              <a:t>,  </a:t>
            </a:r>
          </a:p>
          <a:p>
            <a:pPr lvl="1" algn="just"/>
            <a:r>
              <a:rPr lang="cs-CZ" dirty="0"/>
              <a:t>A. P. </a:t>
            </a:r>
            <a:r>
              <a:rPr lang="cs-CZ" dirty="0" err="1"/>
              <a:t>Sumarokov</a:t>
            </a:r>
            <a:r>
              <a:rPr lang="cs-CZ" dirty="0"/>
              <a:t>, </a:t>
            </a:r>
          </a:p>
          <a:p>
            <a:pPr lvl="1" algn="just"/>
            <a:r>
              <a:rPr lang="cs-CZ" dirty="0"/>
              <a:t>G. R. </a:t>
            </a:r>
            <a:r>
              <a:rPr lang="cs-CZ" dirty="0" err="1"/>
              <a:t>Děržavin</a:t>
            </a:r>
            <a:r>
              <a:rPr lang="cs-CZ" dirty="0"/>
              <a:t>, </a:t>
            </a:r>
          </a:p>
          <a:p>
            <a:pPr lvl="1" algn="just"/>
            <a:r>
              <a:rPr lang="cs-CZ" dirty="0"/>
              <a:t>A. S. Puškin 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DEEBE1-073D-4341-B6B9-367D0878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89" y="3578942"/>
            <a:ext cx="2526480" cy="30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8F7ADF4-D4F1-48D6-99F3-390C5D382547}"/>
              </a:ext>
            </a:extLst>
          </p:cNvPr>
          <p:cNvSpPr/>
          <p:nvPr/>
        </p:nvSpPr>
        <p:spPr>
          <a:xfrm>
            <a:off x="5799881" y="3973360"/>
            <a:ext cx="2700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М.В. Ломоносов</a:t>
            </a:r>
            <a:endParaRPr lang="cs-CZ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«Ода на день восшествия на Всероссийский Престол Ее Величества государыни императрицы Елисаветы Петровны 1747 года»</a:t>
            </a: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6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http://lomonosov.niv.ru/lomonosov/stihi/ody-pohvalnye/oda-10.htm</a:t>
            </a: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2FCFC4C5-04B9-4CCD-99D7-858E05B67235}"/>
              </a:ext>
            </a:extLst>
          </p:cNvPr>
          <p:cNvSpPr/>
          <p:nvPr/>
        </p:nvSpPr>
        <p:spPr>
          <a:xfrm flipH="1">
            <a:off x="6572060" y="550506"/>
            <a:ext cx="3346380" cy="2933557"/>
          </a:xfrm>
          <a:prstGeom prst="cloud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86C2529-8980-4497-8AD0-8066410A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36" y="944744"/>
            <a:ext cx="1730878" cy="213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3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EFA93-17F8-4920-B877-6E04EF37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Elegie (</a:t>
            </a:r>
            <a:r>
              <a:rPr lang="cs-CZ" b="1" dirty="0" err="1"/>
              <a:t>элегия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86DEE-F03F-46C7-B1FA-901AF775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1325563"/>
          </a:xfrm>
        </p:spPr>
        <p:txBody>
          <a:bodyPr/>
          <a:lstStyle/>
          <a:p>
            <a:r>
              <a:rPr lang="cs-CZ" dirty="0"/>
              <a:t>v antické poezii skladba psaná elegickým distichem, později lyrická píseň vyjadřující smutek ze smrti, neštěstí, zklamání.</a:t>
            </a:r>
          </a:p>
          <a:p>
            <a:r>
              <a:rPr lang="cs-CZ" dirty="0"/>
              <a:t>A. S. Puškin, A. </a:t>
            </a:r>
            <a:r>
              <a:rPr lang="cs-CZ" dirty="0" err="1"/>
              <a:t>Achmatova</a:t>
            </a:r>
            <a:r>
              <a:rPr lang="cs-CZ" dirty="0"/>
              <a:t>, A. Blok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F67CC1E-32C1-414D-81B2-0A19CC1549DB}"/>
              </a:ext>
            </a:extLst>
          </p:cNvPr>
          <p:cNvSpPr txBox="1">
            <a:spLocks/>
          </p:cNvSpPr>
          <p:nvPr/>
        </p:nvSpPr>
        <p:spPr>
          <a:xfrm>
            <a:off x="1261872" y="3040857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Žalm (</a:t>
            </a:r>
            <a:r>
              <a:rPr lang="cs-CZ" b="1" dirty="0" err="1"/>
              <a:t>псалом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E04546E-C427-443B-B860-AF29B51756C3}"/>
              </a:ext>
            </a:extLst>
          </p:cNvPr>
          <p:cNvSpPr txBox="1">
            <a:spLocks/>
          </p:cNvSpPr>
          <p:nvPr/>
        </p:nvSpPr>
        <p:spPr>
          <a:xfrm>
            <a:off x="1261872" y="4612432"/>
            <a:ext cx="8595360" cy="187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žalostný a kajícný zpěv</a:t>
            </a:r>
          </a:p>
          <a:p>
            <a:pPr lvl="1"/>
            <a:r>
              <a:rPr lang="cs-CZ" b="1" dirty="0"/>
              <a:t>Jeremiády (</a:t>
            </a:r>
            <a:r>
              <a:rPr lang="cs-CZ" b="1" dirty="0" err="1"/>
              <a:t>иеремиа́ды</a:t>
            </a:r>
            <a:r>
              <a:rPr lang="cs-CZ" b="1" dirty="0"/>
              <a:t>) </a:t>
            </a:r>
            <a:endParaRPr lang="cs-CZ" sz="1400" dirty="0"/>
          </a:p>
          <a:p>
            <a:pPr lvl="1"/>
            <a:r>
              <a:rPr lang="cs-CZ" b="1" dirty="0"/>
              <a:t>Lamentace</a:t>
            </a:r>
            <a:r>
              <a:rPr lang="cs-CZ" dirty="0"/>
              <a:t> (</a:t>
            </a:r>
            <a:r>
              <a:rPr lang="cs-CZ" b="1" dirty="0" err="1"/>
              <a:t>ламентация</a:t>
            </a:r>
            <a:r>
              <a:rPr lang="cs-CZ" dirty="0"/>
              <a:t>, nářky)</a:t>
            </a:r>
          </a:p>
          <a:p>
            <a:pPr marL="274320" lvl="1" indent="0">
              <a:buNone/>
            </a:pPr>
            <a:endParaRPr lang="cs-CZ" dirty="0">
              <a:solidFill>
                <a:srgbClr val="67AAB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74320" lvl="1" indent="0">
              <a:buNone/>
            </a:pPr>
            <a:r>
              <a:rPr lang="cs-CZ" sz="12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https://www.youtube.com/watch?v=owPPKL_A-XA</a:t>
            </a:r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83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A7950-06C3-41DD-B5BD-D97DC8A5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Balada (</a:t>
            </a:r>
            <a:r>
              <a:rPr lang="cs-CZ" b="1" dirty="0" err="1"/>
              <a:t>баллада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8C062-16BF-45A6-B7C5-537B591F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33599"/>
            <a:ext cx="5773410" cy="4481805"/>
          </a:xfrm>
        </p:spPr>
        <p:txBody>
          <a:bodyPr>
            <a:normAutofit/>
          </a:bodyPr>
          <a:lstStyle/>
          <a:p>
            <a:r>
              <a:rPr lang="cs-CZ" dirty="0"/>
              <a:t>lyrickoepická báseň s pochmurným dějem rychlého spádu, stručnými dialogy a tragickým zakončením; někdy je složena jen z dialogu.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V.A. </a:t>
            </a:r>
            <a:r>
              <a:rPr lang="cs-CZ" dirty="0" err="1"/>
              <a:t>Žukovskij</a:t>
            </a:r>
            <a:endParaRPr lang="cs-CZ" dirty="0"/>
          </a:p>
          <a:p>
            <a:r>
              <a:rPr lang="cs-CZ" dirty="0"/>
              <a:t>A.S. Puškin</a:t>
            </a:r>
          </a:p>
          <a:p>
            <a:r>
              <a:rPr lang="cs-CZ" dirty="0"/>
              <a:t>M.J. </a:t>
            </a:r>
            <a:r>
              <a:rPr lang="cs-CZ" dirty="0" err="1"/>
              <a:t>Lermontov</a:t>
            </a:r>
            <a:r>
              <a:rPr lang="cs-CZ" dirty="0"/>
              <a:t> </a:t>
            </a:r>
          </a:p>
          <a:p>
            <a:r>
              <a:rPr lang="cs-CZ" dirty="0"/>
              <a:t>A. Blok</a:t>
            </a:r>
          </a:p>
          <a:p>
            <a:r>
              <a:rPr lang="cs-CZ" dirty="0"/>
              <a:t>N.S. </a:t>
            </a:r>
            <a:r>
              <a:rPr lang="cs-CZ" dirty="0" err="1"/>
              <a:t>Gumiljov</a:t>
            </a:r>
            <a:r>
              <a:rPr lang="cs-CZ" dirty="0"/>
              <a:t> </a:t>
            </a:r>
          </a:p>
          <a:p>
            <a:r>
              <a:rPr lang="cs-CZ" dirty="0"/>
              <a:t>A. </a:t>
            </a:r>
            <a:r>
              <a:rPr lang="cs-CZ" dirty="0" err="1"/>
              <a:t>Achmatova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B52819E-0D35-4360-BC99-0247AE792119}"/>
              </a:ext>
            </a:extLst>
          </p:cNvPr>
          <p:cNvSpPr/>
          <p:nvPr/>
        </p:nvSpPr>
        <p:spPr>
          <a:xfrm>
            <a:off x="8525070" y="1012091"/>
            <a:ext cx="26156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Раз в крещенский вечерок</a:t>
            </a:r>
            <a:br>
              <a:rPr lang="ru-RU" sz="1200" dirty="0"/>
            </a:br>
            <a:r>
              <a:rPr lang="ru-RU" sz="1200" dirty="0"/>
              <a:t>     Девушки гадали:</a:t>
            </a:r>
            <a:br>
              <a:rPr lang="ru-RU" sz="1200" dirty="0"/>
            </a:br>
            <a:r>
              <a:rPr lang="ru-RU" sz="1200" dirty="0"/>
              <a:t>За ворота башмачок,</a:t>
            </a:r>
            <a:br>
              <a:rPr lang="ru-RU" sz="1200" dirty="0"/>
            </a:br>
            <a:r>
              <a:rPr lang="ru-RU" sz="1200" dirty="0"/>
              <a:t>     Сняв с ноги, бросали;</a:t>
            </a:r>
            <a:br>
              <a:rPr lang="ru-RU" sz="1200" dirty="0"/>
            </a:br>
            <a:r>
              <a:rPr lang="ru-RU" sz="1200" dirty="0"/>
              <a:t>Снег пололи; под окном</a:t>
            </a:r>
            <a:br>
              <a:rPr lang="ru-RU" sz="1200" dirty="0"/>
            </a:br>
            <a:r>
              <a:rPr lang="ru-RU" sz="1200" dirty="0"/>
              <a:t>     Слушали; кормили</a:t>
            </a:r>
            <a:br>
              <a:rPr lang="ru-RU" sz="1200" dirty="0"/>
            </a:br>
            <a:r>
              <a:rPr lang="ru-RU" sz="1200" dirty="0"/>
              <a:t>Счетным курицу зерном;</a:t>
            </a:r>
            <a:br>
              <a:rPr lang="ru-RU" sz="1200" dirty="0"/>
            </a:br>
            <a:r>
              <a:rPr lang="ru-RU" sz="1200" dirty="0"/>
              <a:t>     Ярый воск топили;</a:t>
            </a:r>
            <a:br>
              <a:rPr lang="ru-RU" sz="1200" dirty="0"/>
            </a:br>
            <a:r>
              <a:rPr lang="ru-RU" sz="1200" dirty="0"/>
              <a:t>В чашу с чистою водой</a:t>
            </a:r>
            <a:br>
              <a:rPr lang="ru-RU" sz="1200" dirty="0"/>
            </a:br>
            <a:r>
              <a:rPr lang="ru-RU" sz="1200" dirty="0"/>
              <a:t>Клали перстень золотой,</a:t>
            </a:r>
            <a:br>
              <a:rPr lang="ru-RU" sz="1200" dirty="0"/>
            </a:br>
            <a:r>
              <a:rPr lang="ru-RU" sz="1200" dirty="0"/>
              <a:t>     Серьги изумрудны;</a:t>
            </a:r>
            <a:br>
              <a:rPr lang="ru-RU" sz="1200" dirty="0"/>
            </a:br>
            <a:r>
              <a:rPr lang="ru-RU" sz="1200" dirty="0"/>
              <a:t>Расстилали белый плат</a:t>
            </a:r>
            <a:br>
              <a:rPr lang="ru-RU" sz="1200" dirty="0"/>
            </a:br>
            <a:r>
              <a:rPr lang="ru-RU" sz="1200" dirty="0"/>
              <a:t>И над чашей пели в лад</a:t>
            </a:r>
            <a:br>
              <a:rPr lang="ru-RU" sz="1200" dirty="0"/>
            </a:br>
            <a:r>
              <a:rPr lang="ru-RU" sz="1200" dirty="0"/>
              <a:t>     Песенки </a:t>
            </a:r>
            <a:r>
              <a:rPr lang="ru-RU" sz="1200" dirty="0" err="1"/>
              <a:t>подблюдны</a:t>
            </a:r>
            <a:r>
              <a:rPr lang="ru-RU" sz="1200" dirty="0"/>
              <a:t>.</a:t>
            </a:r>
            <a:br>
              <a:rPr lang="ru-RU" sz="1200" dirty="0"/>
            </a:br>
            <a:endParaRPr lang="cs-CZ" sz="1200" dirty="0"/>
          </a:p>
          <a:p>
            <a:r>
              <a:rPr lang="ru-RU" sz="1200" dirty="0"/>
              <a:t>Тускло светится луна</a:t>
            </a:r>
            <a:br>
              <a:rPr lang="ru-RU" sz="1200" dirty="0"/>
            </a:br>
            <a:r>
              <a:rPr lang="ru-RU" sz="1200" dirty="0"/>
              <a:t>     В сумраке тумана —</a:t>
            </a:r>
            <a:br>
              <a:rPr lang="ru-RU" sz="1200" dirty="0"/>
            </a:br>
            <a:r>
              <a:rPr lang="ru-RU" sz="1200" dirty="0"/>
              <a:t>Молчалива и грустна</a:t>
            </a:r>
            <a:br>
              <a:rPr lang="ru-RU" sz="1200" dirty="0"/>
            </a:br>
            <a:r>
              <a:rPr lang="ru-RU" sz="1200" dirty="0"/>
              <a:t>     Милая Светлана.</a:t>
            </a:r>
            <a:br>
              <a:rPr lang="ru-RU" sz="1200" dirty="0"/>
            </a:br>
            <a:r>
              <a:rPr lang="ru-RU" sz="1200" dirty="0"/>
              <a:t>«Что, подруженька, с тобой?</a:t>
            </a:r>
            <a:br>
              <a:rPr lang="ru-RU" sz="1200" dirty="0"/>
            </a:br>
            <a:r>
              <a:rPr lang="ru-RU" sz="1200" dirty="0"/>
              <a:t>     Вымолви словечко;</a:t>
            </a:r>
            <a:br>
              <a:rPr lang="ru-RU" sz="1200" dirty="0"/>
            </a:br>
            <a:r>
              <a:rPr lang="ru-RU" sz="1200" dirty="0"/>
              <a:t>Слушай песни круговой;</a:t>
            </a:r>
            <a:br>
              <a:rPr lang="ru-RU" sz="1200" dirty="0"/>
            </a:br>
            <a:r>
              <a:rPr lang="ru-RU" sz="1200" dirty="0"/>
              <a:t>     Вынь себе колечко.</a:t>
            </a:r>
            <a:br>
              <a:rPr lang="ru-RU" sz="1200" dirty="0"/>
            </a:br>
            <a:r>
              <a:rPr lang="ru-RU" sz="1200" dirty="0"/>
              <a:t>Пой, красавица: „Кузнец,</a:t>
            </a:r>
            <a:br>
              <a:rPr lang="ru-RU" sz="1200" dirty="0"/>
            </a:br>
            <a:r>
              <a:rPr lang="ru-RU" sz="1200" dirty="0"/>
              <a:t>Скуй мне злат и нов венец,</a:t>
            </a:r>
            <a:br>
              <a:rPr lang="ru-RU" sz="1200" dirty="0"/>
            </a:br>
            <a:r>
              <a:rPr lang="ru-RU" sz="1200" dirty="0"/>
              <a:t>     Скуй кольцо златое;</a:t>
            </a:r>
            <a:br>
              <a:rPr lang="ru-RU" sz="1200" dirty="0"/>
            </a:br>
            <a:r>
              <a:rPr lang="ru-RU" sz="1200" dirty="0"/>
              <a:t>Мне венчаться тем венцом,</a:t>
            </a:r>
            <a:br>
              <a:rPr lang="ru-RU" sz="1200" dirty="0"/>
            </a:br>
            <a:r>
              <a:rPr lang="ru-RU" sz="1200" dirty="0"/>
              <a:t>Обручаться тем кольцом</a:t>
            </a:r>
            <a:br>
              <a:rPr lang="ru-RU" sz="1200" dirty="0"/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При святом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налое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“».</a:t>
            </a:r>
            <a:br>
              <a:rPr lang="ru-RU" sz="1600" dirty="0"/>
            </a:br>
            <a:endParaRPr lang="cs-CZ" sz="16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3FB8A6E-DFD2-43CD-9908-B59FE50A1CCC}"/>
              </a:ext>
            </a:extLst>
          </p:cNvPr>
          <p:cNvSpPr/>
          <p:nvPr/>
        </p:nvSpPr>
        <p:spPr>
          <a:xfrm>
            <a:off x="6453674" y="3059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Василий Жуковский</a:t>
            </a:r>
          </a:p>
          <a:p>
            <a:pPr algn="ctr"/>
            <a:r>
              <a:rPr lang="ru-RU" b="1" cap="all" dirty="0">
                <a:solidFill>
                  <a:srgbClr val="5F5F77"/>
                </a:solidFill>
                <a:latin typeface="Georgia" panose="02040502050405020303" pitchFamily="18" charset="0"/>
              </a:rPr>
              <a:t>СВЕТЛАНА</a:t>
            </a:r>
            <a:endParaRPr lang="ru-RU" b="1" i="0" cap="all" dirty="0">
              <a:solidFill>
                <a:srgbClr val="5F5F77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8A1A17-0EF2-4E66-A2D2-E20AC204A271}"/>
              </a:ext>
            </a:extLst>
          </p:cNvPr>
          <p:cNvSpPr/>
          <p:nvPr/>
        </p:nvSpPr>
        <p:spPr>
          <a:xfrm>
            <a:off x="6918950" y="6428958"/>
            <a:ext cx="4455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Celý text balady: https://ilibrary.ru/text/1085/p.1/index.html</a:t>
            </a:r>
            <a:endParaRPr lang="cs-CZ" sz="1200" u="sng" dirty="0"/>
          </a:p>
        </p:txBody>
      </p:sp>
    </p:spTree>
    <p:extLst>
      <p:ext uri="{BB962C8B-B14F-4D97-AF65-F5344CB8AC3E}">
        <p14:creationId xmlns:p14="http://schemas.microsoft.com/office/powerpoint/2010/main" val="413405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3FE59-A706-4530-96B7-6AE33E86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Epigram (</a:t>
            </a:r>
            <a:r>
              <a:rPr lang="cs-CZ" b="1" dirty="0" err="1"/>
              <a:t>эпиграмма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B537B-0ED5-4020-848A-B0F05446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989638" cy="4351337"/>
          </a:xfrm>
        </p:spPr>
        <p:txBody>
          <a:bodyPr>
            <a:normAutofit/>
          </a:bodyPr>
          <a:lstStyle/>
          <a:p>
            <a:r>
              <a:rPr lang="cs-CZ" dirty="0"/>
              <a:t>krátká útočná satirická báseň kritizující společnost nebo jedince, většinou jde o čtyřverší, kde se hlavní pointa skrývá v posledním verši.</a:t>
            </a:r>
          </a:p>
          <a:p>
            <a:r>
              <a:rPr lang="cs-CZ" dirty="0" err="1"/>
              <a:t>J.Oleša</a:t>
            </a:r>
            <a:r>
              <a:rPr lang="cs-CZ" dirty="0"/>
              <a:t>, S. </a:t>
            </a:r>
            <a:r>
              <a:rPr lang="cs-CZ" dirty="0" err="1"/>
              <a:t>Čornyj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dirty="0"/>
              <a:t>Gnóma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гнома</a:t>
            </a:r>
            <a:r>
              <a:rPr lang="cs-CZ" b="1" dirty="0"/>
              <a:t>)</a:t>
            </a:r>
            <a:endParaRPr lang="cs-CZ" sz="1400" dirty="0"/>
          </a:p>
          <a:p>
            <a:pPr lvl="1"/>
            <a:r>
              <a:rPr lang="cs-CZ" b="1" dirty="0"/>
              <a:t>Rčení (</a:t>
            </a:r>
            <a:r>
              <a:rPr lang="cs-CZ" b="1" dirty="0" err="1"/>
              <a:t>пословица</a:t>
            </a:r>
            <a:r>
              <a:rPr lang="cs-CZ" b="1" dirty="0"/>
              <a:t>)</a:t>
            </a:r>
            <a:endParaRPr lang="cs-CZ" sz="1400" dirty="0"/>
          </a:p>
          <a:p>
            <a:pPr lvl="1"/>
            <a:r>
              <a:rPr lang="cs-CZ" b="1" dirty="0"/>
              <a:t>Aforismus (</a:t>
            </a:r>
            <a:r>
              <a:rPr lang="cs-CZ" b="1" dirty="0" err="1"/>
              <a:t>афоризм</a:t>
            </a:r>
            <a:r>
              <a:rPr lang="cs-CZ" b="1" dirty="0"/>
              <a:t>, </a:t>
            </a:r>
            <a:r>
              <a:rPr lang="cs-CZ" b="1" dirty="0" err="1"/>
              <a:t>изречение</a:t>
            </a:r>
            <a:r>
              <a:rPr lang="cs-CZ" b="1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C4E7F1-097C-4A4C-B0D2-3EEDCAE005EE}"/>
              </a:ext>
            </a:extLst>
          </p:cNvPr>
          <p:cNvSpPr/>
          <p:nvPr/>
        </p:nvSpPr>
        <p:spPr>
          <a:xfrm>
            <a:off x="7719848" y="1828800"/>
            <a:ext cx="321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Саша Чёрный </a:t>
            </a:r>
            <a:br>
              <a:rPr lang="ru-RU" dirty="0"/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Горький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Пролетарский буревестник,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Укатив от людоеда,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Издает в Берлине вестник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 кроткой вывеской "Беседа".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Анекдотцы, бормотанье,-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(Буревестник, знать, зачах!) -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И лояльное молчанье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 советских палачах…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FDC39A-7AB2-48FF-A62A-2DE5E2F1E16C}"/>
              </a:ext>
            </a:extLst>
          </p:cNvPr>
          <p:cNvSpPr/>
          <p:nvPr/>
        </p:nvSpPr>
        <p:spPr>
          <a:xfrm>
            <a:off x="5717754" y="6338351"/>
            <a:ext cx="5545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Стихи</a:t>
            </a:r>
            <a:r>
              <a:rPr lang="cs-CZ" sz="1400" dirty="0"/>
              <a:t> </a:t>
            </a:r>
            <a:r>
              <a:rPr lang="cs-CZ" sz="1400" dirty="0" err="1"/>
              <a:t>Саши</a:t>
            </a:r>
            <a:r>
              <a:rPr lang="cs-CZ" sz="1400" dirty="0"/>
              <a:t> </a:t>
            </a:r>
            <a:r>
              <a:rPr lang="cs-CZ" sz="1400" dirty="0" err="1"/>
              <a:t>Чёрного</a:t>
            </a:r>
            <a:r>
              <a:rPr lang="cs-CZ" sz="1400" dirty="0"/>
              <a:t>: </a:t>
            </a:r>
            <a:r>
              <a:rPr lang="cs-CZ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cs-CZ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://45parallel.net/sasha_chernyy/stihi/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43161879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</Words>
  <Application>Microsoft Office PowerPoint</Application>
  <PresentationFormat>Širokoúhlá obrazovka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Schoolbook</vt:lpstr>
      <vt:lpstr>Georgia</vt:lpstr>
      <vt:lpstr>Times New Roman</vt:lpstr>
      <vt:lpstr>Wingdings 2</vt:lpstr>
      <vt:lpstr>Pohled</vt:lpstr>
      <vt:lpstr>Literární rody a žánry.  Genologie. </vt:lpstr>
      <vt:lpstr>Rod a žánr, jejich vznik a smysl</vt:lpstr>
      <vt:lpstr>Genologie</vt:lpstr>
      <vt:lpstr>LYRIKA  LYRICKÉ ŽÁNRY</vt:lpstr>
      <vt:lpstr>Lyrika</vt:lpstr>
      <vt:lpstr>Óda (oда)</vt:lpstr>
      <vt:lpstr>Elegie (элегия)</vt:lpstr>
      <vt:lpstr>Balada (баллада)</vt:lpstr>
      <vt:lpstr>Epigram (эпиграмма)</vt:lpstr>
      <vt:lpstr>Poselství (послание) </vt:lpstr>
      <vt:lpstr>Ekloga (эклога)</vt:lpstr>
      <vt:lpstr>Sonet (cонет)</vt:lpstr>
      <vt:lpstr>Píseň (песня)</vt:lpstr>
      <vt:lpstr>Александр Галич (1918 – 1977)</vt:lpstr>
      <vt:lpstr>Булат Окуджава (1924 – 1997)</vt:lpstr>
      <vt:lpstr>Владимир Высоцкий (1938 – 1980)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2020-03-26T09:19:52Z</dcterms:created>
  <dcterms:modified xsi:type="dcterms:W3CDTF">2020-03-26T12:21:41Z</dcterms:modified>
</cp:coreProperties>
</file>