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67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99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11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9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6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01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07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08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83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23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16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46DA0E-2AAB-4576-8975-56131103B16C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125876E-F015-4D85-BE62-1AC3CAA64336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84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81E5D8B-1885-4712-B81C-227B8BFAF4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5" b="33070"/>
          <a:stretch/>
        </p:blipFill>
        <p:spPr bwMode="auto">
          <a:xfrm>
            <a:off x="-32" y="10"/>
            <a:ext cx="12192031" cy="491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BE78A0-0C5B-4DF8-88A4-5A8E19CBA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4528" y="4812730"/>
            <a:ext cx="10841668" cy="158977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/>
                </a:solidFill>
              </a:rPr>
              <a:t>Základní pojmy a odborná literatura k předmětu. </a:t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Specifika ruské literatury a jejího studia. </a:t>
            </a:r>
            <a:br>
              <a:rPr lang="cs-CZ" sz="3600" b="1" dirty="0">
                <a:solidFill>
                  <a:schemeClr val="tx1"/>
                </a:solidFill>
              </a:rPr>
            </a:br>
            <a:r>
              <a:rPr lang="cs-CZ" sz="3600" b="1" dirty="0">
                <a:solidFill>
                  <a:schemeClr val="tx1"/>
                </a:solidFill>
              </a:rPr>
              <a:t>Periodizace, proudy a směry v ruské literatuře.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64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3289D-AAD7-4DB2-928C-005559720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Obecná charakteristika literatury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AB3D92-CB46-48EC-9F4B-54C625A8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Klasifikace literatury</a:t>
            </a:r>
          </a:p>
          <a:p>
            <a:r>
              <a:rPr lang="cs-CZ" dirty="0"/>
              <a:t>Literatura věcná a umělecká (</a:t>
            </a:r>
            <a:r>
              <a:rPr lang="cs-CZ" dirty="0" err="1"/>
              <a:t>художественная</a:t>
            </a:r>
            <a:r>
              <a:rPr lang="cs-CZ" dirty="0"/>
              <a:t> </a:t>
            </a:r>
            <a:r>
              <a:rPr lang="cs-CZ" dirty="0" err="1"/>
              <a:t>литература</a:t>
            </a:r>
            <a:r>
              <a:rPr lang="cs-CZ" dirty="0"/>
              <a:t>)</a:t>
            </a:r>
          </a:p>
          <a:p>
            <a:r>
              <a:rPr lang="cs-CZ" dirty="0"/>
              <a:t>Literární věda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literární historie (</a:t>
            </a:r>
            <a:r>
              <a:rPr lang="cs-CZ" dirty="0" err="1"/>
              <a:t>история</a:t>
            </a:r>
            <a:r>
              <a:rPr lang="cs-CZ" dirty="0"/>
              <a:t> </a:t>
            </a:r>
            <a:r>
              <a:rPr lang="cs-CZ" dirty="0" err="1"/>
              <a:t>литературы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teorie literatury (</a:t>
            </a:r>
            <a:r>
              <a:rPr lang="cs-CZ" dirty="0" err="1"/>
              <a:t>теория</a:t>
            </a:r>
            <a:r>
              <a:rPr lang="cs-CZ" dirty="0"/>
              <a:t> </a:t>
            </a:r>
            <a:r>
              <a:rPr lang="cs-CZ" dirty="0" err="1"/>
              <a:t>литературы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literární kritika (</a:t>
            </a:r>
            <a:r>
              <a:rPr lang="cs-CZ" dirty="0" err="1"/>
              <a:t>литературная</a:t>
            </a:r>
            <a:r>
              <a:rPr lang="cs-CZ" dirty="0"/>
              <a:t> </a:t>
            </a:r>
            <a:r>
              <a:rPr lang="cs-CZ" dirty="0" err="1"/>
              <a:t>критика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komparatistika (</a:t>
            </a:r>
            <a:r>
              <a:rPr lang="cs-CZ" dirty="0" err="1"/>
              <a:t>сравнительное</a:t>
            </a:r>
            <a:r>
              <a:rPr lang="cs-CZ" dirty="0"/>
              <a:t> </a:t>
            </a:r>
            <a:r>
              <a:rPr lang="cs-CZ" dirty="0" err="1"/>
              <a:t>литературоведение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13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C45E7-BFCD-4F7B-914F-63E4AB8F9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Funkce literárního díla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85E5B1-4F97-4767-80C3-F7A552B28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 (</a:t>
            </a:r>
            <a:r>
              <a:rPr lang="cs-CZ" dirty="0" err="1"/>
              <a:t>внутренняя</a:t>
            </a:r>
            <a:r>
              <a:rPr lang="cs-CZ" dirty="0"/>
              <a:t>)</a:t>
            </a:r>
          </a:p>
          <a:p>
            <a:r>
              <a:rPr lang="cs-CZ" dirty="0"/>
              <a:t>Externí (</a:t>
            </a:r>
            <a:r>
              <a:rPr lang="cs-CZ" dirty="0" err="1"/>
              <a:t>внешняя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/>
              <a:t> poznávací funkce (</a:t>
            </a:r>
            <a:r>
              <a:rPr lang="cs-CZ" dirty="0" err="1"/>
              <a:t>функция</a:t>
            </a:r>
            <a:r>
              <a:rPr lang="cs-CZ" dirty="0"/>
              <a:t> </a:t>
            </a:r>
            <a:r>
              <a:rPr lang="cs-CZ" dirty="0" err="1"/>
              <a:t>познавательная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/>
              <a:t> ideologická nebo ideologicko-výchovná funkce (</a:t>
            </a:r>
            <a:r>
              <a:rPr lang="cs-CZ" dirty="0" err="1"/>
              <a:t>идеологическая</a:t>
            </a:r>
            <a:r>
              <a:rPr lang="cs-CZ" dirty="0"/>
              <a:t>, </a:t>
            </a:r>
            <a:r>
              <a:rPr lang="cs-CZ" dirty="0" err="1"/>
              <a:t>воспитательная</a:t>
            </a:r>
            <a:r>
              <a:rPr lang="cs-CZ" dirty="0"/>
              <a:t> </a:t>
            </a:r>
            <a:r>
              <a:rPr lang="cs-CZ" dirty="0" err="1"/>
              <a:t>функция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/>
              <a:t> estetická funkce (</a:t>
            </a:r>
            <a:r>
              <a:rPr lang="cs-CZ" dirty="0" err="1"/>
              <a:t>эстетическая</a:t>
            </a:r>
            <a:r>
              <a:rPr lang="cs-CZ" dirty="0"/>
              <a:t> </a:t>
            </a:r>
            <a:r>
              <a:rPr lang="cs-CZ" dirty="0" err="1"/>
              <a:t>функция</a:t>
            </a:r>
            <a:r>
              <a:rPr lang="cs-CZ" dirty="0"/>
              <a:t>) </a:t>
            </a:r>
          </a:p>
          <a:p>
            <a:pPr marL="201168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/>
              <a:t> funkce zábavná a oddechová (</a:t>
            </a:r>
            <a:r>
              <a:rPr lang="cs-CZ" dirty="0" err="1"/>
              <a:t>развлекательная</a:t>
            </a:r>
            <a:r>
              <a:rPr lang="cs-CZ" dirty="0"/>
              <a:t> </a:t>
            </a:r>
            <a:r>
              <a:rPr lang="cs-CZ" dirty="0" err="1"/>
              <a:t>функция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/>
              <a:t> funkce ekonomická (</a:t>
            </a:r>
            <a:r>
              <a:rPr lang="cs-CZ" dirty="0" err="1"/>
              <a:t>экономическая</a:t>
            </a:r>
            <a:r>
              <a:rPr lang="cs-CZ" dirty="0"/>
              <a:t> </a:t>
            </a:r>
            <a:r>
              <a:rPr lang="cs-CZ" dirty="0" err="1"/>
              <a:t>функция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dirty="0"/>
              <a:t> funkce anticipační (ф. </a:t>
            </a:r>
            <a:r>
              <a:rPr lang="cs-CZ" dirty="0" err="1"/>
              <a:t>Предвосхищающая</a:t>
            </a:r>
            <a:r>
              <a:rPr lang="cs-CZ" dirty="0"/>
              <a:t>) </a:t>
            </a:r>
          </a:p>
          <a:p>
            <a:pPr marL="201168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81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EF03F2-4C2F-4FA7-97C6-17DD708A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Distinktivní znaky ruské a české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D6451C-105F-4DFC-B6A0-DA947DF10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velká témata (</a:t>
            </a:r>
            <a:r>
              <a:rPr lang="cs-CZ" dirty="0" err="1"/>
              <a:t>великие</a:t>
            </a:r>
            <a:r>
              <a:rPr lang="cs-CZ" dirty="0"/>
              <a:t> </a:t>
            </a:r>
            <a:r>
              <a:rPr lang="cs-CZ" dirty="0" err="1"/>
              <a:t>темы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téma války (</a:t>
            </a:r>
            <a:r>
              <a:rPr lang="cs-CZ" dirty="0" err="1"/>
              <a:t>тема</a:t>
            </a:r>
            <a:r>
              <a:rPr lang="cs-CZ" dirty="0"/>
              <a:t> </a:t>
            </a:r>
            <a:r>
              <a:rPr lang="cs-CZ" dirty="0" err="1"/>
              <a:t>войны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epické žánry (</a:t>
            </a:r>
            <a:r>
              <a:rPr lang="cs-CZ" dirty="0" err="1"/>
              <a:t>эпические</a:t>
            </a:r>
            <a:r>
              <a:rPr lang="cs-CZ" dirty="0"/>
              <a:t> </a:t>
            </a:r>
            <a:r>
              <a:rPr lang="cs-CZ" dirty="0" err="1"/>
              <a:t>жанры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velké osobnosti (</a:t>
            </a:r>
            <a:r>
              <a:rPr lang="cs-CZ" dirty="0" err="1"/>
              <a:t>великие</a:t>
            </a:r>
            <a:r>
              <a:rPr lang="cs-CZ" dirty="0"/>
              <a:t> </a:t>
            </a:r>
            <a:r>
              <a:rPr lang="cs-CZ" dirty="0" err="1"/>
              <a:t>личности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prožívání prostoru a času (</a:t>
            </a:r>
            <a:r>
              <a:rPr lang="cs-CZ" dirty="0" err="1"/>
              <a:t>переживание</a:t>
            </a:r>
            <a:r>
              <a:rPr lang="cs-CZ" dirty="0"/>
              <a:t> </a:t>
            </a:r>
            <a:r>
              <a:rPr lang="cs-CZ" dirty="0" err="1"/>
              <a:t>пространства</a:t>
            </a:r>
            <a:r>
              <a:rPr lang="cs-CZ" dirty="0"/>
              <a:t> и </a:t>
            </a:r>
            <a:r>
              <a:rPr lang="cs-CZ" dirty="0" err="1"/>
              <a:t>времени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dynamika (</a:t>
            </a:r>
            <a:r>
              <a:rPr lang="cs-CZ" dirty="0" err="1"/>
              <a:t>динамичность</a:t>
            </a:r>
            <a:r>
              <a:rPr lang="cs-CZ" dirty="0"/>
              <a:t>) a expresivita (</a:t>
            </a:r>
            <a:r>
              <a:rPr lang="cs-CZ" dirty="0" err="1"/>
              <a:t>экспрессивность</a:t>
            </a:r>
            <a:r>
              <a:rPr lang="cs-CZ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lyričnost </a:t>
            </a:r>
            <a:r>
              <a:rPr lang="ru-RU" dirty="0"/>
              <a:t>(лиричность, лиризм)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30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97FF2-84DA-4225-9EF3-A62C7888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Periodizace, proudy a směry v ruské literatuře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6098BE-3063-42EF-A88D-3B5CAF2A4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Klasicismus (</a:t>
            </a:r>
            <a:r>
              <a:rPr lang="ru-RU" dirty="0"/>
              <a:t>классицизм</a:t>
            </a:r>
            <a:r>
              <a:rPr lang="cs-CZ" dirty="0"/>
              <a:t>)</a:t>
            </a:r>
            <a:r>
              <a:rPr lang="ru-RU" dirty="0"/>
              <a:t> </a:t>
            </a:r>
          </a:p>
          <a:p>
            <a:r>
              <a:rPr lang="cs-CZ" dirty="0"/>
              <a:t>Sentimentalismus (</a:t>
            </a:r>
            <a:r>
              <a:rPr lang="ru-RU" dirty="0"/>
              <a:t>сентиментализм</a:t>
            </a:r>
            <a:r>
              <a:rPr lang="cs-CZ" dirty="0"/>
              <a:t>)</a:t>
            </a:r>
            <a:endParaRPr lang="ru-RU" dirty="0"/>
          </a:p>
          <a:p>
            <a:r>
              <a:rPr lang="cs-CZ" dirty="0"/>
              <a:t>Romantismus (</a:t>
            </a:r>
            <a:r>
              <a:rPr lang="ru-RU" dirty="0"/>
              <a:t>романтизм</a:t>
            </a:r>
            <a:r>
              <a:rPr lang="cs-CZ" dirty="0"/>
              <a:t>)</a:t>
            </a:r>
            <a:endParaRPr lang="ru-RU" dirty="0"/>
          </a:p>
          <a:p>
            <a:r>
              <a:rPr lang="cs-CZ" dirty="0"/>
              <a:t>Realismus (</a:t>
            </a:r>
            <a:r>
              <a:rPr lang="ru-RU" dirty="0"/>
              <a:t>реализм</a:t>
            </a:r>
            <a:r>
              <a:rPr lang="cs-CZ" dirty="0"/>
              <a:t>)</a:t>
            </a:r>
            <a:endParaRPr lang="ru-RU" dirty="0"/>
          </a:p>
          <a:p>
            <a:r>
              <a:rPr lang="cs-CZ" dirty="0"/>
              <a:t>Modernismus (</a:t>
            </a:r>
            <a:r>
              <a:rPr lang="ru-RU" dirty="0"/>
              <a:t>модернизм</a:t>
            </a:r>
            <a:r>
              <a:rPr lang="cs-CZ" dirty="0"/>
              <a:t>)</a:t>
            </a:r>
            <a:endParaRPr lang="ru-RU" dirty="0"/>
          </a:p>
          <a:p>
            <a:r>
              <a:rPr lang="cs-CZ" dirty="0"/>
              <a:t>Postmodernismus (</a:t>
            </a:r>
            <a:r>
              <a:rPr lang="ru-RU" dirty="0"/>
              <a:t>постмодернизм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888306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</TotalTime>
  <Words>216</Words>
  <Application>Microsoft Office PowerPoint</Application>
  <PresentationFormat>Širokoúhlá obrazovka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Retrospektiva</vt:lpstr>
      <vt:lpstr>Základní pojmy a odborná literatura k předmětu.  Specifika ruské literatury a jejího studia.  Periodizace, proudy a směry v ruské literatuře.</vt:lpstr>
      <vt:lpstr>Obecná charakteristika literatury</vt:lpstr>
      <vt:lpstr>Funkce literárního díla</vt:lpstr>
      <vt:lpstr>Distinktivní znaky ruské a české literatury</vt:lpstr>
      <vt:lpstr>Periodizace, proudy a směry v ruské literatuře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a odborná literatura k předmětu.  Specifika ruské literatury a jejího studia.  Periodizace, proudy a směry v ruské literatuře.</dc:title>
  <dc:creator>Alexandra Gončarenko</dc:creator>
  <cp:lastModifiedBy>Alexandra Gončarenko</cp:lastModifiedBy>
  <cp:revision>2</cp:revision>
  <dcterms:created xsi:type="dcterms:W3CDTF">2020-02-21T04:03:30Z</dcterms:created>
  <dcterms:modified xsi:type="dcterms:W3CDTF">2020-02-21T04:47:48Z</dcterms:modified>
</cp:coreProperties>
</file>