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7" r:id="rId5"/>
    <p:sldId id="318" r:id="rId6"/>
    <p:sldId id="260" r:id="rId7"/>
    <p:sldId id="261" r:id="rId8"/>
    <p:sldId id="319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76" r:id="rId17"/>
    <p:sldId id="278" r:id="rId18"/>
    <p:sldId id="279" r:id="rId19"/>
    <p:sldId id="268" r:id="rId20"/>
    <p:sldId id="280" r:id="rId21"/>
    <p:sldId id="269" r:id="rId22"/>
    <p:sldId id="270" r:id="rId23"/>
    <p:sldId id="271" r:id="rId24"/>
    <p:sldId id="272" r:id="rId25"/>
    <p:sldId id="273" r:id="rId26"/>
    <p:sldId id="274" r:id="rId27"/>
    <p:sldId id="283" r:id="rId28"/>
    <p:sldId id="275" r:id="rId29"/>
    <p:sldId id="282" r:id="rId30"/>
    <p:sldId id="292" r:id="rId31"/>
    <p:sldId id="284" r:id="rId32"/>
    <p:sldId id="286" r:id="rId33"/>
    <p:sldId id="285" r:id="rId34"/>
    <p:sldId id="287" r:id="rId35"/>
    <p:sldId id="288" r:id="rId36"/>
    <p:sldId id="294" r:id="rId37"/>
    <p:sldId id="295" r:id="rId38"/>
    <p:sldId id="290" r:id="rId39"/>
    <p:sldId id="291" r:id="rId40"/>
    <p:sldId id="297" r:id="rId41"/>
    <p:sldId id="305" r:id="rId42"/>
    <p:sldId id="296" r:id="rId43"/>
    <p:sldId id="306" r:id="rId44"/>
    <p:sldId id="301" r:id="rId45"/>
    <p:sldId id="304" r:id="rId46"/>
    <p:sldId id="303" r:id="rId47"/>
    <p:sldId id="302" r:id="rId48"/>
    <p:sldId id="307" r:id="rId49"/>
    <p:sldId id="308" r:id="rId50"/>
    <p:sldId id="309" r:id="rId51"/>
    <p:sldId id="310" r:id="rId52"/>
    <p:sldId id="313" r:id="rId53"/>
    <p:sldId id="314" r:id="rId54"/>
    <p:sldId id="315" r:id="rId55"/>
    <p:sldId id="316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95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4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01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77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1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43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8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5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37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6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84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04FEA-1637-46F7-A1ED-EA6488EC4C69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42-0046-4CC6-8826-970B2F6030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99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Michail_Tucha%C4%8Devskij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rni-dejiny.cz/" TargetMode="External"/><Relationship Id="rId2" Type="http://schemas.openxmlformats.org/officeDocument/2006/relationships/hyperlink" Target="http://kvmuz.cz/typ/soudobe-dejiny/kult-osobnosti-1-ca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období „Stalinismu“  </a:t>
            </a:r>
            <a:r>
              <a:rPr lang="cs-CZ" b="1" dirty="0" smtClean="0"/>
              <a:t>2.světová válka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6861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smtClean="0"/>
              <a:t>Znak a vlajka SSSR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2133600"/>
            <a:ext cx="3657599" cy="3312160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3" y="2399070"/>
            <a:ext cx="5301624" cy="30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7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Mocenské boje v období </a:t>
            </a:r>
            <a:r>
              <a:rPr lang="cs-CZ" b="1" dirty="0" smtClean="0"/>
              <a:t>1924-1928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0530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sz="7200" dirty="0" smtClean="0"/>
              <a:t>V roce 1924 </a:t>
            </a:r>
            <a:r>
              <a:rPr lang="cs-CZ" sz="7200" dirty="0" smtClean="0"/>
              <a:t>umírá Lenin, byl mumifikován a </a:t>
            </a:r>
            <a:r>
              <a:rPr lang="cs-CZ" sz="7200" dirty="0" smtClean="0"/>
              <a:t>pochován;</a:t>
            </a:r>
          </a:p>
          <a:p>
            <a:pPr marL="493776" indent="-457200" fontAlgn="auto">
              <a:spcAft>
                <a:spcPts val="0"/>
              </a:spcAft>
              <a:defRPr/>
            </a:pPr>
            <a:endParaRPr lang="cs-CZ" sz="7200" dirty="0" smtClean="0"/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sz="7200" dirty="0" smtClean="0"/>
              <a:t>Leninovým </a:t>
            </a:r>
            <a:r>
              <a:rPr lang="cs-CZ" sz="7200" dirty="0"/>
              <a:t>nástupcem měl být Lev </a:t>
            </a:r>
            <a:r>
              <a:rPr lang="cs-CZ" sz="7200" dirty="0" err="1"/>
              <a:t>Davidovič</a:t>
            </a:r>
            <a:r>
              <a:rPr lang="cs-CZ" sz="7200" dirty="0"/>
              <a:t> Trocký</a:t>
            </a:r>
            <a:r>
              <a:rPr lang="cs-CZ" sz="7200" dirty="0" smtClean="0"/>
              <a:t>, ale </a:t>
            </a:r>
            <a:r>
              <a:rPr lang="cs-CZ" sz="7200" dirty="0"/>
              <a:t>většina členů </a:t>
            </a:r>
            <a:r>
              <a:rPr lang="cs-CZ" sz="7200" dirty="0" smtClean="0"/>
              <a:t> Politbyra byla </a:t>
            </a:r>
            <a:r>
              <a:rPr lang="cs-CZ" sz="7200" dirty="0" smtClean="0"/>
              <a:t>proti;</a:t>
            </a:r>
            <a:endParaRPr lang="cs-CZ" sz="7200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cs-CZ" sz="7200" dirty="0"/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sz="7200" dirty="0" smtClean="0"/>
              <a:t>Vznikl triumvirát </a:t>
            </a:r>
            <a:r>
              <a:rPr lang="cs-CZ" sz="7200" dirty="0"/>
              <a:t>– </a:t>
            </a:r>
            <a:r>
              <a:rPr lang="cs-CZ" sz="7200" dirty="0" err="1"/>
              <a:t>Zinovjev</a:t>
            </a:r>
            <a:r>
              <a:rPr lang="cs-CZ" sz="7200" dirty="0"/>
              <a:t>, Kameněv, Stalin – v roce 1924 vznikly spory -</a:t>
            </a:r>
            <a:r>
              <a:rPr lang="en-US" sz="7200" dirty="0"/>
              <a:t>&gt; </a:t>
            </a:r>
            <a:r>
              <a:rPr lang="cs-CZ" sz="7200" dirty="0" smtClean="0"/>
              <a:t>rozpad;</a:t>
            </a:r>
            <a:endParaRPr lang="cs-CZ" sz="7200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cs-CZ" sz="7200" dirty="0"/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sz="7200" dirty="0"/>
              <a:t>Duumvirát – Stalin a Nikolaj Bucharin -</a:t>
            </a:r>
            <a:r>
              <a:rPr lang="en-US" sz="7200" dirty="0"/>
              <a:t>&gt;</a:t>
            </a:r>
            <a:r>
              <a:rPr lang="cs-CZ" sz="7200" dirty="0"/>
              <a:t> rozpad po </a:t>
            </a:r>
            <a:r>
              <a:rPr lang="cs-CZ" sz="7200" dirty="0" smtClean="0"/>
              <a:t>boji;</a:t>
            </a:r>
            <a:endParaRPr lang="cs-CZ" sz="7200" dirty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cs-CZ" sz="7200" dirty="0"/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sz="7200" dirty="0"/>
              <a:t>v</a:t>
            </a:r>
            <a:r>
              <a:rPr lang="cs-CZ" sz="7200" dirty="0" smtClean="0"/>
              <a:t> r. 1926 </a:t>
            </a:r>
            <a:r>
              <a:rPr lang="cs-CZ" sz="7200" dirty="0"/>
              <a:t>se spojil </a:t>
            </a:r>
            <a:r>
              <a:rPr lang="cs-CZ" sz="7200" dirty="0" err="1"/>
              <a:t>Trockij</a:t>
            </a:r>
            <a:r>
              <a:rPr lang="cs-CZ" sz="7200" dirty="0"/>
              <a:t> </a:t>
            </a:r>
            <a:r>
              <a:rPr lang="cs-CZ" sz="7200" dirty="0" smtClean="0"/>
              <a:t>se </a:t>
            </a:r>
            <a:r>
              <a:rPr lang="cs-CZ" sz="7200" dirty="0" err="1" smtClean="0"/>
              <a:t>Zinovjevem</a:t>
            </a:r>
            <a:r>
              <a:rPr lang="cs-CZ" sz="7200" dirty="0" smtClean="0"/>
              <a:t> </a:t>
            </a:r>
            <a:r>
              <a:rPr lang="cs-CZ" sz="7200" dirty="0"/>
              <a:t>a </a:t>
            </a:r>
            <a:r>
              <a:rPr lang="cs-CZ" sz="7200" dirty="0" smtClean="0"/>
              <a:t>Kameněvem;</a:t>
            </a:r>
            <a:endParaRPr lang="cs-CZ" sz="72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7200" dirty="0"/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sz="7200" dirty="0" err="1"/>
              <a:t>Trockij</a:t>
            </a:r>
            <a:r>
              <a:rPr lang="cs-CZ" sz="7200" dirty="0"/>
              <a:t> X </a:t>
            </a:r>
            <a:r>
              <a:rPr lang="cs-CZ" sz="7200" dirty="0" smtClean="0"/>
              <a:t>Stalin, Kameněv a </a:t>
            </a:r>
            <a:r>
              <a:rPr lang="cs-CZ" sz="7200" dirty="0" err="1" smtClean="0"/>
              <a:t>Zinovjev</a:t>
            </a:r>
            <a:r>
              <a:rPr lang="cs-CZ" sz="7200" dirty="0" smtClean="0"/>
              <a:t> ustoupili a </a:t>
            </a:r>
            <a:r>
              <a:rPr lang="cs-CZ" sz="7200" dirty="0" smtClean="0"/>
              <a:t>podřídili</a:t>
            </a:r>
            <a:r>
              <a:rPr lang="cs-CZ" sz="7200" dirty="0" smtClean="0"/>
              <a:t> </a:t>
            </a:r>
            <a:r>
              <a:rPr lang="cs-CZ" sz="7200" dirty="0" smtClean="0"/>
              <a:t>se </a:t>
            </a:r>
            <a:r>
              <a:rPr lang="cs-CZ" sz="7200" dirty="0" smtClean="0"/>
              <a:t>Stalinovi;</a:t>
            </a:r>
            <a:endParaRPr lang="cs-CZ" sz="72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7200" dirty="0"/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sz="7200" dirty="0"/>
              <a:t>v</a:t>
            </a:r>
            <a:r>
              <a:rPr lang="cs-CZ" sz="7200" dirty="0" smtClean="0"/>
              <a:t> r. 1927 </a:t>
            </a:r>
            <a:r>
              <a:rPr lang="cs-CZ" sz="7200" dirty="0"/>
              <a:t>– boj završen -</a:t>
            </a:r>
            <a:r>
              <a:rPr lang="en-US" sz="7200" dirty="0"/>
              <a:t>&gt; </a:t>
            </a:r>
            <a:r>
              <a:rPr lang="cs-CZ" sz="7200" dirty="0" err="1"/>
              <a:t>Trockij</a:t>
            </a:r>
            <a:r>
              <a:rPr lang="cs-CZ" sz="7200" dirty="0"/>
              <a:t> v r</a:t>
            </a:r>
            <a:r>
              <a:rPr lang="cs-CZ" sz="7200" dirty="0" smtClean="0"/>
              <a:t>. 1929 </a:t>
            </a:r>
            <a:r>
              <a:rPr lang="cs-CZ" sz="7200" dirty="0"/>
              <a:t>vyhoštěn ze SSSR a v r</a:t>
            </a:r>
            <a:r>
              <a:rPr lang="cs-CZ" sz="7200" dirty="0" smtClean="0"/>
              <a:t>. 1940 </a:t>
            </a:r>
            <a:r>
              <a:rPr lang="cs-CZ" sz="7200" dirty="0"/>
              <a:t>byl zabit v </a:t>
            </a:r>
            <a:r>
              <a:rPr lang="cs-CZ" sz="7200" dirty="0" smtClean="0"/>
              <a:t>Mexiku.</a:t>
            </a:r>
            <a:endParaRPr lang="cs-CZ" sz="7200" dirty="0"/>
          </a:p>
          <a:p>
            <a:pPr marL="36576" indent="0" fontAlgn="auto">
              <a:spcAft>
                <a:spcPts val="0"/>
              </a:spcAft>
              <a:buNone/>
              <a:defRPr/>
            </a:pP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94227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Nikolaj Bucharin</a:t>
            </a:r>
            <a:endParaRPr lang="cs-CZ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320" y="0"/>
            <a:ext cx="556768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82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Josef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Vissariovič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Džugašvili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(Stalin)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18.12.1879 – 1.3.1953</a:t>
            </a:r>
            <a:endParaRPr lang="cs-CZ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161" y="0"/>
            <a:ext cx="5689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27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1400" y="898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cs-CZ" dirty="0" smtClean="0"/>
              <a:t>Pocházel z Gruzie, narodil se ve vesnici </a:t>
            </a:r>
            <a:r>
              <a:rPr lang="cs-CZ" dirty="0" smtClean="0"/>
              <a:t>Gori;</a:t>
            </a:r>
            <a:endParaRPr lang="cs-CZ" dirty="0" smtClean="0"/>
          </a:p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cs-CZ" dirty="0"/>
              <a:t>o</a:t>
            </a:r>
            <a:r>
              <a:rPr lang="cs-CZ" dirty="0" smtClean="0"/>
              <a:t>tec </a:t>
            </a:r>
            <a:r>
              <a:rPr lang="cs-CZ" dirty="0" smtClean="0"/>
              <a:t>byl chudý  </a:t>
            </a:r>
            <a:r>
              <a:rPr lang="cs-CZ" dirty="0"/>
              <a:t>obuvník a matka pravoslavná </a:t>
            </a:r>
            <a:r>
              <a:rPr lang="cs-CZ" dirty="0" smtClean="0"/>
              <a:t>křesťanka;</a:t>
            </a:r>
            <a:endParaRPr lang="cs-CZ" dirty="0"/>
          </a:p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cs-CZ" dirty="0"/>
              <a:t>v</a:t>
            </a:r>
            <a:r>
              <a:rPr lang="cs-CZ" dirty="0" smtClean="0"/>
              <a:t> 16. </a:t>
            </a:r>
            <a:r>
              <a:rPr lang="cs-CZ" dirty="0"/>
              <a:t>letech vstoupil do pravoslavného semináře -</a:t>
            </a:r>
            <a:r>
              <a:rPr lang="en-US" dirty="0"/>
              <a:t>&gt; </a:t>
            </a:r>
            <a:r>
              <a:rPr lang="cs-CZ" dirty="0" smtClean="0"/>
              <a:t>studia nedokončil;</a:t>
            </a:r>
            <a:endParaRPr lang="cs-CZ" dirty="0"/>
          </a:p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cs-CZ" dirty="0"/>
              <a:t>z</a:t>
            </a:r>
            <a:r>
              <a:rPr lang="cs-CZ" dirty="0" smtClean="0"/>
              <a:t>ačal </a:t>
            </a:r>
            <a:r>
              <a:rPr lang="cs-CZ" dirty="0" smtClean="0"/>
              <a:t>se </a:t>
            </a:r>
            <a:r>
              <a:rPr lang="cs-CZ" dirty="0" smtClean="0"/>
              <a:t>věnovat </a:t>
            </a:r>
            <a:r>
              <a:rPr lang="cs-CZ" dirty="0" smtClean="0"/>
              <a:t>revolučnímu hnutí </a:t>
            </a:r>
            <a:r>
              <a:rPr lang="cs-CZ" dirty="0" smtClean="0"/>
              <a:t>a stal se členem </a:t>
            </a:r>
            <a:r>
              <a:rPr lang="cs-CZ" dirty="0"/>
              <a:t>organizace sociálních demokratů </a:t>
            </a:r>
            <a:r>
              <a:rPr lang="cs-CZ" i="1" dirty="0" err="1"/>
              <a:t>Mesame</a:t>
            </a:r>
            <a:r>
              <a:rPr lang="cs-CZ" i="1" dirty="0"/>
              <a:t> </a:t>
            </a:r>
            <a:r>
              <a:rPr lang="cs-CZ" i="1" dirty="0" err="1" smtClean="0"/>
              <a:t>dasi</a:t>
            </a:r>
            <a:r>
              <a:rPr lang="cs-CZ" i="1" dirty="0" smtClean="0"/>
              <a:t>;</a:t>
            </a:r>
            <a:endParaRPr lang="cs-CZ" i="1" dirty="0"/>
          </a:p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cs-CZ" dirty="0"/>
              <a:t>p</a:t>
            </a:r>
            <a:r>
              <a:rPr lang="cs-CZ" dirty="0" smtClean="0"/>
              <a:t>řidal </a:t>
            </a:r>
            <a:r>
              <a:rPr lang="cs-CZ" dirty="0" smtClean="0"/>
              <a:t>se </a:t>
            </a:r>
            <a:r>
              <a:rPr lang="cs-CZ" dirty="0" smtClean="0"/>
              <a:t>na stranu bolševiků a </a:t>
            </a:r>
            <a:r>
              <a:rPr lang="cs-CZ" dirty="0" smtClean="0"/>
              <a:t>stal se jedním z jejich vůdců, přijal jméno Stalin = </a:t>
            </a:r>
            <a:r>
              <a:rPr lang="cs-CZ" dirty="0" err="1" smtClean="0"/>
              <a:t>staľ</a:t>
            </a:r>
            <a:r>
              <a:rPr lang="cs-CZ" dirty="0" smtClean="0"/>
              <a:t> = </a:t>
            </a:r>
            <a:r>
              <a:rPr lang="cs-CZ" dirty="0" smtClean="0"/>
              <a:t>ocel;</a:t>
            </a:r>
            <a:endParaRPr lang="cs-CZ" dirty="0" smtClean="0"/>
          </a:p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 smtClean="0"/>
              <a:t>spolubojovníky nebyl moc oblíben, byl vznětlivý, mstivý.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8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Rodiče Stalina</a:t>
            </a:r>
            <a:endParaRPr lang="cs-CZ" b="1" dirty="0"/>
          </a:p>
        </p:txBody>
      </p:sp>
      <p:pic>
        <p:nvPicPr>
          <p:cNvPr id="8194" name="Picture 2" descr="https://upload.wikimedia.org/wikipedia/commons/thumb/a/af/Vissarion_Jughashvili.jpg/130px-Vissarion_Jughashvi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1690688"/>
            <a:ext cx="32512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8/82/Ekaterina_Dzhugashvili.jpg/130px-Ekaterina_Dzhugashvi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4" y="1876584"/>
            <a:ext cx="4614546" cy="47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4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Mladý Stalin</a:t>
            </a:r>
            <a:endParaRPr lang="cs-CZ" b="1" dirty="0"/>
          </a:p>
        </p:txBody>
      </p:sp>
      <p:pic>
        <p:nvPicPr>
          <p:cNvPr id="1026" name="Picture 2" descr="http://upload.wikimedia.org/wikipedia/commons/b/b5/Stalin_1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56" y="1947545"/>
            <a:ext cx="29571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6/6e/Stalin_1902.jpg/640px-Stalin_1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15" y="0"/>
            <a:ext cx="4991100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1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060" y="1"/>
            <a:ext cx="11130280" cy="1690688"/>
          </a:xfrm>
        </p:spPr>
        <p:txBody>
          <a:bodyPr/>
          <a:lstStyle/>
          <a:p>
            <a:pPr algn="ctr"/>
            <a:r>
              <a:rPr lang="cs-CZ" b="1" dirty="0" smtClean="0"/>
              <a:t>Rodinný život Stalina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2284" y="2054942"/>
            <a:ext cx="12807040" cy="4055981"/>
          </a:xfrm>
        </p:spPr>
        <p:txBody>
          <a:bodyPr/>
          <a:lstStyle/>
          <a:p>
            <a:r>
              <a:rPr lang="cs-CZ" dirty="0"/>
              <a:t>První manželka </a:t>
            </a:r>
            <a:r>
              <a:rPr lang="cs-CZ" dirty="0" err="1"/>
              <a:t>Jekatěrina</a:t>
            </a:r>
            <a:r>
              <a:rPr lang="cs-CZ" dirty="0"/>
              <a:t> </a:t>
            </a:r>
            <a:r>
              <a:rPr lang="cs-CZ" dirty="0" err="1" smtClean="0"/>
              <a:t>Svanidze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ženil </a:t>
            </a:r>
            <a:r>
              <a:rPr lang="cs-CZ" dirty="0" smtClean="0"/>
              <a:t>se s ní v roce </a:t>
            </a:r>
            <a:r>
              <a:rPr lang="cs-CZ" dirty="0" smtClean="0"/>
              <a:t>1906;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r. 1907 </a:t>
            </a:r>
            <a:r>
              <a:rPr lang="cs-CZ" dirty="0" smtClean="0"/>
              <a:t>se jim narodil syn </a:t>
            </a:r>
            <a:r>
              <a:rPr lang="cs-CZ" dirty="0" err="1" smtClean="0"/>
              <a:t>Jakov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r. 1907 </a:t>
            </a:r>
            <a:r>
              <a:rPr lang="cs-CZ" dirty="0" err="1" smtClean="0"/>
              <a:t>Jekatěrina</a:t>
            </a:r>
            <a:r>
              <a:rPr lang="cs-CZ" dirty="0" smtClean="0"/>
              <a:t> umírá na </a:t>
            </a:r>
            <a:r>
              <a:rPr lang="cs-CZ" dirty="0" smtClean="0"/>
              <a:t>tyfus.                </a:t>
            </a:r>
            <a:endParaRPr lang="cs-CZ" dirty="0"/>
          </a:p>
        </p:txBody>
      </p:sp>
      <p:pic>
        <p:nvPicPr>
          <p:cNvPr id="9226" name="Picture 10" descr="https://upload.wikimedia.org/wikipedia/commons/thumb/1/1f/Ekaterina_Svanidze.jpg/130px-Ekaterina_Svanid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28" y="2608538"/>
            <a:ext cx="4058101" cy="32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2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625" y="2152650"/>
            <a:ext cx="10515600" cy="4351338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 r. 1919 </a:t>
            </a:r>
            <a:r>
              <a:rPr lang="cs-CZ" dirty="0" smtClean="0"/>
              <a:t>se oženil podruhé – </a:t>
            </a:r>
          </a:p>
          <a:p>
            <a:pPr marL="0" indent="0">
              <a:buNone/>
            </a:pPr>
            <a:r>
              <a:rPr lang="cs-CZ" dirty="0" smtClean="0"/>
              <a:t>Naděžda </a:t>
            </a:r>
            <a:r>
              <a:rPr lang="cs-CZ" dirty="0" err="1" smtClean="0"/>
              <a:t>Allilujeva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polu </a:t>
            </a:r>
            <a:r>
              <a:rPr lang="cs-CZ" dirty="0" smtClean="0"/>
              <a:t>měli </a:t>
            </a:r>
            <a:r>
              <a:rPr lang="cs-CZ" dirty="0" smtClean="0"/>
              <a:t>syna </a:t>
            </a:r>
            <a:r>
              <a:rPr lang="cs-CZ" dirty="0" smtClean="0"/>
              <a:t>Vasilije a </a:t>
            </a:r>
            <a:r>
              <a:rPr lang="cs-CZ" dirty="0" smtClean="0"/>
              <a:t>dceru </a:t>
            </a:r>
            <a:r>
              <a:rPr lang="cs-CZ" dirty="0" smtClean="0"/>
              <a:t>Světlanu;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r. 1932 spáchala sebevraždu.                             </a:t>
            </a:r>
            <a:endParaRPr lang="cs-CZ" dirty="0"/>
          </a:p>
        </p:txBody>
      </p:sp>
      <p:pic>
        <p:nvPicPr>
          <p:cNvPr id="10242" name="Picture 2" descr="https://upload.wikimedia.org/wikipedia/commons/thumb/e/e3/Nadezhda_Sergeyevna_Alliluyeva_%281901%E2%80%931932%29.jpg/130px-Nadezhda_Sergeyevna_Alliluyeva_%281901%E2%80%93193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6" y="641603"/>
            <a:ext cx="3767291" cy="40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90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Nástup Stalina k </a:t>
            </a:r>
            <a:r>
              <a:rPr lang="cs-CZ" b="1" dirty="0" smtClean="0"/>
              <a:t>moci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Postupně s pomocí  ČK (NKVD) likviduje své protivníky a soupeře a získává nejvyšší funkci tajemníka </a:t>
            </a:r>
            <a:r>
              <a:rPr lang="cs-CZ" dirty="0" smtClean="0"/>
              <a:t>strany;</a:t>
            </a:r>
            <a:endParaRPr lang="cs-CZ" dirty="0" smtClean="0"/>
          </a:p>
          <a:p>
            <a:r>
              <a:rPr lang="cs-CZ" dirty="0" smtClean="0"/>
              <a:t>v r. </a:t>
            </a:r>
            <a:r>
              <a:rPr lang="cs-CZ" dirty="0"/>
              <a:t>1926 probíhá </a:t>
            </a:r>
            <a:r>
              <a:rPr lang="cs-CZ" dirty="0" smtClean="0"/>
              <a:t>razie</a:t>
            </a:r>
            <a:r>
              <a:rPr lang="cs-CZ" dirty="0" smtClean="0"/>
              <a:t> </a:t>
            </a:r>
            <a:r>
              <a:rPr lang="cs-CZ" dirty="0"/>
              <a:t>proti soukromému podnikání. Vládní politika </a:t>
            </a:r>
            <a:r>
              <a:rPr lang="cs-CZ" dirty="0" smtClean="0"/>
              <a:t>oslabila </a:t>
            </a:r>
            <a:r>
              <a:rPr lang="cs-CZ" dirty="0"/>
              <a:t>soukromý obchod nízkými cenami státního obchodu. Státní obchod nestačil zásobovat trh, </a:t>
            </a:r>
            <a:r>
              <a:rPr lang="cs-CZ" dirty="0" smtClean="0"/>
              <a:t>zboží se stává nedostatkovým.</a:t>
            </a:r>
            <a:r>
              <a:rPr lang="cs-CZ" dirty="0" smtClean="0"/>
              <a:t> </a:t>
            </a:r>
            <a:r>
              <a:rPr lang="cs-CZ" dirty="0"/>
              <a:t>Byly fronty na potraviny, </a:t>
            </a:r>
            <a:r>
              <a:rPr lang="cs-CZ" dirty="0" smtClean="0"/>
              <a:t>bujel </a:t>
            </a:r>
            <a:r>
              <a:rPr lang="cs-CZ" dirty="0" smtClean="0"/>
              <a:t>černý trh a velmi rychle stoupala nezaměstnanost; </a:t>
            </a:r>
            <a:endParaRPr lang="cs-CZ" dirty="0" smtClean="0"/>
          </a:p>
          <a:p>
            <a:r>
              <a:rPr lang="cs-CZ" altLang="cs-CZ" dirty="0" smtClean="0"/>
              <a:t>1927 – obilní krize – rolníci přestali dodávat obilí za ceny diktované </a:t>
            </a:r>
            <a:r>
              <a:rPr lang="cs-CZ" altLang="cs-CZ" dirty="0" smtClean="0"/>
              <a:t>státem;</a:t>
            </a:r>
            <a:endParaRPr lang="cs-CZ" altLang="cs-CZ" dirty="0" smtClean="0"/>
          </a:p>
          <a:p>
            <a:r>
              <a:rPr lang="cs-CZ" altLang="cs-CZ" dirty="0" smtClean="0"/>
              <a:t>V prosinci 1927 – 15.sjezd strany – nařízena </a:t>
            </a:r>
            <a:r>
              <a:rPr lang="cs-CZ" altLang="cs-CZ" b="1" dirty="0" smtClean="0"/>
              <a:t>industrializace </a:t>
            </a:r>
            <a:r>
              <a:rPr lang="cs-CZ" altLang="cs-CZ" b="1" dirty="0"/>
              <a:t>= </a:t>
            </a:r>
            <a:r>
              <a:rPr lang="cs-CZ" altLang="cs-CZ" b="1" dirty="0" smtClean="0"/>
              <a:t>znárodnění průmyslu</a:t>
            </a:r>
            <a:r>
              <a:rPr lang="cs-CZ" altLang="cs-CZ" dirty="0" smtClean="0"/>
              <a:t> </a:t>
            </a:r>
            <a:r>
              <a:rPr lang="cs-CZ" altLang="cs-CZ" dirty="0" smtClean="0"/>
              <a:t>a </a:t>
            </a:r>
            <a:r>
              <a:rPr lang="cs-CZ" altLang="cs-CZ" b="1" dirty="0" smtClean="0"/>
              <a:t>kolektivizace </a:t>
            </a:r>
            <a:r>
              <a:rPr lang="cs-CZ" altLang="cs-CZ" b="1" dirty="0" smtClean="0"/>
              <a:t>zemědělství </a:t>
            </a:r>
            <a:r>
              <a:rPr lang="cs-CZ" altLang="cs-CZ" dirty="0" smtClean="0"/>
              <a:t>(vznik </a:t>
            </a:r>
            <a:r>
              <a:rPr lang="cs-CZ" altLang="cs-CZ" b="1" dirty="0" smtClean="0"/>
              <a:t>kolchozů</a:t>
            </a:r>
            <a:r>
              <a:rPr lang="cs-CZ" altLang="cs-CZ" dirty="0" smtClean="0"/>
              <a:t> – násilné odebrání půdy rolníkům, boj s </a:t>
            </a:r>
            <a:r>
              <a:rPr lang="cs-CZ" altLang="cs-CZ" b="1" dirty="0" smtClean="0"/>
              <a:t>kulaky</a:t>
            </a:r>
            <a:r>
              <a:rPr lang="cs-CZ" altLang="cs-CZ" dirty="0" smtClean="0"/>
              <a:t> (</a:t>
            </a:r>
            <a:r>
              <a:rPr lang="cs-CZ" dirty="0" smtClean="0"/>
              <a:t>ruské označení pro střední a bohaté rolníky</a:t>
            </a:r>
            <a:r>
              <a:rPr lang="cs-CZ" dirty="0" smtClean="0"/>
              <a:t>);</a:t>
            </a:r>
            <a:endParaRPr lang="cs-CZ" altLang="cs-CZ" dirty="0" smtClean="0"/>
          </a:p>
          <a:p>
            <a:r>
              <a:rPr lang="cs-CZ" altLang="cs-CZ" dirty="0"/>
              <a:t>r</a:t>
            </a:r>
            <a:r>
              <a:rPr lang="cs-CZ" altLang="cs-CZ" dirty="0" smtClean="0"/>
              <a:t>ozvoj </a:t>
            </a:r>
            <a:r>
              <a:rPr lang="cs-CZ" altLang="cs-CZ" dirty="0" smtClean="0"/>
              <a:t>především těžkého průmyslu, vyhlášeny 5-leté plány = </a:t>
            </a:r>
            <a:r>
              <a:rPr lang="cs-CZ" altLang="cs-CZ" dirty="0" smtClean="0"/>
              <a:t>pětiletky.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Situace v Rusku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 občanské válce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Hospodářská situace je velmi špatná – produkce 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růmyslu poklesla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1/5;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emědělská produkce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2/3 – lidé umírají v důsledku hladu a špatných životních podmínek;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ěsta jsou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zničena, železniční doprava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zkolabovala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opakují se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sucha;</a:t>
            </a:r>
          </a:p>
          <a:p>
            <a:pPr marL="493776" indent="-457200" fontAlgn="auto">
              <a:spcAft>
                <a:spcPts val="0"/>
              </a:spcAft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podzimu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r. 1921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přichází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Ruska humanitní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pomoc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 zahraničí.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25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Zničení chrámu </a:t>
            </a:r>
            <a:br>
              <a:rPr lang="cs-CZ" dirty="0" smtClean="0"/>
            </a:br>
            <a:r>
              <a:rPr lang="cs-CZ" dirty="0" smtClean="0"/>
              <a:t>Christa Spasitele</a:t>
            </a:r>
            <a:br>
              <a:rPr lang="cs-CZ" dirty="0" smtClean="0"/>
            </a:br>
            <a:r>
              <a:rPr lang="cs-CZ" dirty="0" smtClean="0"/>
              <a:t>1931</a:t>
            </a:r>
            <a:endParaRPr lang="cs-CZ" dirty="0"/>
          </a:p>
        </p:txBody>
      </p:sp>
      <p:pic>
        <p:nvPicPr>
          <p:cNvPr id="11266" name="Picture 2" descr="https://upload.wikimedia.org/wikipedia/commons/7/72/Christ_saviour_explo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04" y="0"/>
            <a:ext cx="7283096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5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1077" cy="104108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1. pětiletka – 1928 – 1932</a:t>
            </a:r>
            <a:r>
              <a:rPr lang="cs-CZ" b="1" dirty="0" smtClean="0">
                <a:solidFill>
                  <a:srgbClr val="00B0F0"/>
                </a:solidFill>
              </a:rPr>
              <a:t/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120" y="1406208"/>
            <a:ext cx="10515600" cy="4351338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defRPr/>
            </a:pPr>
            <a:r>
              <a:rPr lang="cs-CZ" sz="2000" dirty="0"/>
              <a:t>splněna za 4 roky a 3 </a:t>
            </a:r>
            <a:r>
              <a:rPr lang="cs-CZ" sz="2000" dirty="0" smtClean="0"/>
              <a:t>měsíce;</a:t>
            </a:r>
            <a:endParaRPr lang="cs-CZ" sz="2000" dirty="0"/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cs-CZ" sz="2000" dirty="0"/>
              <a:t> do r</a:t>
            </a:r>
            <a:r>
              <a:rPr lang="cs-CZ" sz="2000" dirty="0" smtClean="0"/>
              <a:t>. 1932 </a:t>
            </a:r>
            <a:r>
              <a:rPr lang="cs-CZ" sz="2000" dirty="0"/>
              <a:t>– vzniklo 5000 sovchozů a 200 000 </a:t>
            </a:r>
            <a:r>
              <a:rPr lang="cs-CZ" sz="2000" dirty="0" smtClean="0"/>
              <a:t>kolchozů, ale špatné řízení a nedostatek zkušeností způsobilo </a:t>
            </a:r>
            <a:r>
              <a:rPr lang="cs-CZ" sz="2000" dirty="0"/>
              <a:t>hladomor – zemřelo 5 mil. </a:t>
            </a:r>
            <a:r>
              <a:rPr lang="cs-CZ" sz="2000" dirty="0"/>
              <a:t>l</a:t>
            </a:r>
            <a:r>
              <a:rPr lang="cs-CZ" sz="2000" dirty="0" smtClean="0"/>
              <a:t>idí;</a:t>
            </a:r>
            <a:endParaRPr lang="cs-CZ" sz="2000" dirty="0"/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cs-CZ" sz="2000" dirty="0"/>
              <a:t> </a:t>
            </a:r>
            <a:r>
              <a:rPr lang="cs-CZ" sz="2000" dirty="0" smtClean="0"/>
              <a:t>průmyslová výroba </a:t>
            </a:r>
            <a:r>
              <a:rPr lang="cs-CZ" sz="2000" dirty="0"/>
              <a:t>zvýšena o 20% ročně, vzniklo 1500 nových </a:t>
            </a:r>
            <a:r>
              <a:rPr lang="cs-CZ" sz="2000" dirty="0" smtClean="0"/>
              <a:t>závodů;</a:t>
            </a:r>
            <a:endParaRPr lang="cs-CZ" sz="2000" dirty="0"/>
          </a:p>
          <a:p>
            <a:pPr marL="420624" indent="-384048">
              <a:defRPr/>
            </a:pPr>
            <a:r>
              <a:rPr lang="cs-CZ" sz="2000" dirty="0" smtClean="0"/>
              <a:t>nové </a:t>
            </a:r>
            <a:r>
              <a:rPr lang="cs-CZ" sz="2000" dirty="0"/>
              <a:t>průmyslové oblasti (Magnitogorsk, Karaganda). Průmyslová centra (Ural, Kuzbaská pánev, Volha, Ukrajina). Stavby (Dněprostroj-přehrada, </a:t>
            </a:r>
            <a:r>
              <a:rPr lang="cs-CZ" sz="2000" dirty="0" err="1" smtClean="0"/>
              <a:t>Turgsib</a:t>
            </a:r>
            <a:r>
              <a:rPr lang="cs-CZ" sz="2000" dirty="0" smtClean="0"/>
              <a:t>-odbočka </a:t>
            </a:r>
            <a:r>
              <a:rPr lang="cs-CZ" sz="2000" dirty="0"/>
              <a:t>ze sibiřské magistrály</a:t>
            </a:r>
            <a:r>
              <a:rPr lang="cs-CZ" sz="2000" dirty="0" smtClean="0"/>
              <a:t>); </a:t>
            </a:r>
          </a:p>
          <a:p>
            <a:pPr marL="420624" indent="-384048">
              <a:defRPr/>
            </a:pPr>
            <a:r>
              <a:rPr lang="cs-CZ" sz="2000" dirty="0"/>
              <a:t>podařilo se vybudovat železářský, traktorový, letecký a automobilový průmysl. Byl také pokrok ve výrobě elektrické energie a v těžbě uhlí a </a:t>
            </a:r>
            <a:r>
              <a:rPr lang="cs-CZ" sz="2000" dirty="0" smtClean="0"/>
              <a:t>nafty;</a:t>
            </a:r>
            <a:endParaRPr lang="cs-CZ" sz="2000" dirty="0" smtClean="0"/>
          </a:p>
          <a:p>
            <a:pPr marL="379476" indent="-342900">
              <a:defRPr/>
            </a:pPr>
            <a:r>
              <a:rPr lang="cs-CZ" sz="2000" b="1" dirty="0" smtClean="0"/>
              <a:t>SSSR </a:t>
            </a:r>
            <a:r>
              <a:rPr lang="cs-CZ" sz="2000" b="1" dirty="0"/>
              <a:t>byl průmyslově agrární </a:t>
            </a:r>
            <a:r>
              <a:rPr lang="cs-CZ" sz="2000" b="1" dirty="0" smtClean="0"/>
              <a:t>zemí</a:t>
            </a:r>
            <a:r>
              <a:rPr lang="cs-CZ" sz="2000" b="1" dirty="0"/>
              <a:t>;</a:t>
            </a:r>
            <a:r>
              <a:rPr lang="cs-CZ" sz="2000" b="1" dirty="0" smtClean="0"/>
              <a:t> </a:t>
            </a:r>
            <a:endParaRPr lang="cs-CZ" sz="2000" b="1" dirty="0" smtClean="0"/>
          </a:p>
          <a:p>
            <a:pPr marL="420624" indent="-384048">
              <a:defRPr/>
            </a:pPr>
            <a:r>
              <a:rPr lang="cs-CZ" sz="2000" dirty="0" smtClean="0"/>
              <a:t>probíhala </a:t>
            </a:r>
            <a:r>
              <a:rPr lang="cs-CZ" sz="2000" dirty="0"/>
              <a:t>výstavba gulagů r</a:t>
            </a:r>
            <a:r>
              <a:rPr lang="cs-CZ" sz="2000" dirty="0" smtClean="0"/>
              <a:t>. 1929 </a:t>
            </a:r>
            <a:r>
              <a:rPr lang="cs-CZ" sz="2000" dirty="0" smtClean="0"/>
              <a:t>– </a:t>
            </a:r>
            <a:r>
              <a:rPr lang="cs-CZ" sz="2000" dirty="0" smtClean="0"/>
              <a:t>1930; </a:t>
            </a:r>
            <a:r>
              <a:rPr lang="cs-CZ" sz="2000" b="1" dirty="0" smtClean="0"/>
              <a:t>Gulag </a:t>
            </a:r>
            <a:r>
              <a:rPr lang="cs-CZ" sz="2000" dirty="0"/>
              <a:t>– sovětský pracovní a koncentrační </a:t>
            </a:r>
            <a:r>
              <a:rPr lang="cs-CZ" sz="2000" dirty="0" smtClean="0"/>
              <a:t>tábor;</a:t>
            </a:r>
            <a:endParaRPr lang="cs-CZ" sz="2000" dirty="0"/>
          </a:p>
          <a:p>
            <a:pPr marL="420624" indent="-384048" fontAlgn="auto">
              <a:spcAft>
                <a:spcPts val="0"/>
              </a:spcAft>
              <a:defRPr/>
            </a:pPr>
            <a:r>
              <a:rPr lang="cs-CZ" sz="2000" dirty="0"/>
              <a:t>b</a:t>
            </a:r>
            <a:r>
              <a:rPr lang="cs-CZ" sz="2000" dirty="0" smtClean="0"/>
              <a:t>yl </a:t>
            </a:r>
            <a:r>
              <a:rPr lang="cs-CZ" sz="2000" dirty="0" smtClean="0"/>
              <a:t>uzákoněn nový směr v umění = socialistický </a:t>
            </a:r>
            <a:r>
              <a:rPr lang="cs-CZ" sz="2000" dirty="0" smtClean="0"/>
              <a:t>realismus.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8863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Hladomor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503" y="365125"/>
            <a:ext cx="8232497" cy="5994083"/>
          </a:xfrm>
          <a:noFill/>
        </p:spPr>
      </p:pic>
    </p:spTree>
    <p:extLst>
      <p:ext uri="{BB962C8B-B14F-4D97-AF65-F5344CB8AC3E}">
        <p14:creationId xmlns:p14="http://schemas.microsoft.com/office/powerpoint/2010/main" val="422922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2. pětiletka (1933 -1937)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</a:t>
            </a:r>
            <a:r>
              <a:rPr lang="cs-CZ" altLang="cs-CZ" dirty="0" smtClean="0"/>
              <a:t>plněna </a:t>
            </a:r>
            <a:r>
              <a:rPr lang="cs-CZ" altLang="cs-CZ" dirty="0" smtClean="0"/>
              <a:t>za 4 roky a 3 </a:t>
            </a:r>
            <a:r>
              <a:rPr lang="cs-CZ" altLang="cs-CZ" dirty="0" smtClean="0"/>
              <a:t>měsíce;</a:t>
            </a:r>
            <a:endParaRPr lang="cs-CZ" altLang="cs-CZ" dirty="0" smtClean="0"/>
          </a:p>
          <a:p>
            <a:pPr>
              <a:buFont typeface="Wingdings 2" panose="05020102010507070707" pitchFamily="18" charset="2"/>
              <a:buNone/>
            </a:pPr>
            <a:endParaRPr lang="cs-CZ" altLang="cs-CZ" dirty="0" smtClean="0"/>
          </a:p>
          <a:p>
            <a:r>
              <a:rPr lang="cs-CZ" altLang="cs-CZ" dirty="0" smtClean="0"/>
              <a:t>SSSR je na 1. místě na světě v průmyslové výrobě, která se </a:t>
            </a:r>
            <a:r>
              <a:rPr lang="cs-CZ" altLang="cs-CZ" dirty="0" smtClean="0"/>
              <a:t>zdvojnásobila;</a:t>
            </a:r>
            <a:endParaRPr lang="cs-CZ" altLang="cs-CZ" dirty="0" smtClean="0"/>
          </a:p>
          <a:p>
            <a:r>
              <a:rPr lang="cs-CZ" altLang="cs-CZ" dirty="0" smtClean="0"/>
              <a:t>Průplav – Baltsko-bělomořský, kanál – Volžsko-donský, druhá kolej sibiřské </a:t>
            </a:r>
            <a:r>
              <a:rPr lang="cs-CZ" altLang="cs-CZ" dirty="0" smtClean="0"/>
              <a:t>magistrály;</a:t>
            </a:r>
            <a:endParaRPr lang="cs-CZ" altLang="cs-CZ" dirty="0" smtClean="0"/>
          </a:p>
          <a:p>
            <a:r>
              <a:rPr lang="cs-CZ" altLang="cs-CZ" dirty="0"/>
              <a:t>v</a:t>
            </a:r>
            <a:r>
              <a:rPr lang="cs-CZ" altLang="cs-CZ" dirty="0" smtClean="0"/>
              <a:t>elké </a:t>
            </a:r>
            <a:r>
              <a:rPr lang="cs-CZ" altLang="cs-CZ" dirty="0" smtClean="0"/>
              <a:t>stavby staví vězni z </a:t>
            </a:r>
            <a:r>
              <a:rPr lang="cs-CZ" altLang="cs-CZ" dirty="0" smtClean="0"/>
              <a:t>gulagů.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194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3. </a:t>
            </a:r>
            <a:r>
              <a:rPr lang="cs-CZ" b="1" dirty="0"/>
              <a:t>p</a:t>
            </a:r>
            <a:r>
              <a:rPr lang="cs-CZ" b="1" dirty="0" smtClean="0"/>
              <a:t>ětiletka (1937 – 1942)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cs-CZ" altLang="cs-CZ" dirty="0" smtClean="0"/>
          </a:p>
          <a:p>
            <a:r>
              <a:rPr lang="cs-CZ" altLang="cs-CZ" dirty="0"/>
              <a:t>z</a:t>
            </a:r>
            <a:r>
              <a:rPr lang="cs-CZ" altLang="cs-CZ" dirty="0" smtClean="0"/>
              <a:t>výšila </a:t>
            </a:r>
            <a:r>
              <a:rPr lang="cs-CZ" altLang="cs-CZ" dirty="0" smtClean="0"/>
              <a:t>se výroba spotřebního zboží a životní úroveň </a:t>
            </a:r>
            <a:r>
              <a:rPr lang="cs-CZ" altLang="cs-CZ" dirty="0" smtClean="0"/>
              <a:t>obyvatelstva;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/>
              <a:t>b</a:t>
            </a:r>
            <a:r>
              <a:rPr lang="cs-CZ" altLang="cs-CZ" dirty="0" smtClean="0"/>
              <a:t>yla </a:t>
            </a:r>
            <a:r>
              <a:rPr lang="cs-CZ" altLang="cs-CZ" dirty="0" smtClean="0"/>
              <a:t>přerušena </a:t>
            </a:r>
            <a:r>
              <a:rPr lang="cs-CZ" altLang="cs-CZ" dirty="0" smtClean="0"/>
              <a:t>válkou.</a:t>
            </a:r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95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1934 – počátek </a:t>
            </a:r>
            <a:r>
              <a:rPr lang="cs-CZ" b="1" dirty="0" smtClean="0"/>
              <a:t>tzv. stalinských </a:t>
            </a:r>
            <a:r>
              <a:rPr lang="cs-CZ" b="1" dirty="0" smtClean="0"/>
              <a:t>represí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T</a:t>
            </a:r>
            <a:r>
              <a:rPr lang="cs-CZ" altLang="cs-CZ" dirty="0" smtClean="0"/>
              <a:t>ajemník </a:t>
            </a:r>
            <a:r>
              <a:rPr lang="cs-CZ" altLang="cs-CZ" dirty="0" smtClean="0"/>
              <a:t>strany v Petrohradu Kirov </a:t>
            </a:r>
            <a:r>
              <a:rPr lang="cs-CZ" altLang="cs-CZ" dirty="0" smtClean="0"/>
              <a:t>zavražděn;</a:t>
            </a:r>
            <a:endParaRPr lang="cs-CZ" altLang="cs-CZ" dirty="0" smtClean="0"/>
          </a:p>
          <a:p>
            <a:r>
              <a:rPr lang="cs-CZ" altLang="cs-CZ" dirty="0" smtClean="0"/>
              <a:t> </a:t>
            </a:r>
            <a:r>
              <a:rPr lang="cs-CZ" altLang="cs-CZ" dirty="0" smtClean="0"/>
              <a:t>následují  </a:t>
            </a:r>
            <a:r>
              <a:rPr lang="cs-CZ" altLang="cs-CZ" dirty="0" smtClean="0"/>
              <a:t>hromadné čistky a masové naplňování </a:t>
            </a:r>
            <a:r>
              <a:rPr lang="cs-CZ" altLang="cs-CZ" dirty="0" smtClean="0"/>
              <a:t>gulagů;</a:t>
            </a:r>
            <a:endParaRPr lang="cs-CZ" altLang="cs-CZ" dirty="0" smtClean="0"/>
          </a:p>
          <a:p>
            <a:r>
              <a:rPr lang="cs-CZ" altLang="cs-CZ" dirty="0" smtClean="0"/>
              <a:t> </a:t>
            </a:r>
            <a:r>
              <a:rPr lang="cs-CZ" altLang="cs-CZ" dirty="0" smtClean="0"/>
              <a:t>vznik </a:t>
            </a:r>
            <a:r>
              <a:rPr lang="cs-CZ" altLang="cs-CZ" b="1" dirty="0" smtClean="0"/>
              <a:t>NKVD (</a:t>
            </a:r>
            <a:r>
              <a:rPr lang="cs-CZ" i="1" dirty="0" err="1" smtClean="0"/>
              <a:t>Narodnyj</a:t>
            </a:r>
            <a:r>
              <a:rPr lang="cs-CZ" i="1" dirty="0" smtClean="0"/>
              <a:t> </a:t>
            </a:r>
            <a:r>
              <a:rPr lang="cs-CZ" i="1" dirty="0" err="1"/>
              <a:t>komissariat</a:t>
            </a:r>
            <a:r>
              <a:rPr lang="cs-CZ" i="1" dirty="0"/>
              <a:t> </a:t>
            </a:r>
            <a:r>
              <a:rPr lang="cs-CZ" i="1" dirty="0" err="1"/>
              <a:t>vnutrennich</a:t>
            </a:r>
            <a:r>
              <a:rPr lang="cs-CZ" i="1" dirty="0"/>
              <a:t> </a:t>
            </a:r>
            <a:r>
              <a:rPr lang="cs-CZ" i="1" dirty="0" smtClean="0"/>
              <a:t>děl) - </a:t>
            </a:r>
            <a:r>
              <a:rPr lang="cs-CZ" dirty="0"/>
              <a:t>centrální </a:t>
            </a:r>
            <a:r>
              <a:rPr lang="cs-CZ" dirty="0" smtClean="0"/>
              <a:t>státní</a:t>
            </a:r>
            <a:r>
              <a:rPr lang="cs-CZ" dirty="0"/>
              <a:t> </a:t>
            </a:r>
            <a:r>
              <a:rPr lang="cs-CZ" dirty="0" smtClean="0"/>
              <a:t>orgán</a:t>
            </a:r>
            <a:r>
              <a:rPr lang="cs-CZ" dirty="0"/>
              <a:t> Sovětského svazu zabývající se vnitřní bezpečností, požární ochranou, střežením hranic a evidencí obyvatel, spravující věznice a pracovní tábory, zabývající se rozvědkou a </a:t>
            </a:r>
            <a:r>
              <a:rPr lang="cs-CZ" dirty="0" smtClean="0"/>
              <a:t>kontrarozvědkou;</a:t>
            </a:r>
            <a:endParaRPr lang="cs-CZ" altLang="cs-CZ" dirty="0" smtClean="0"/>
          </a:p>
          <a:p>
            <a:r>
              <a:rPr lang="cs-CZ" dirty="0" smtClean="0"/>
              <a:t>vyšetřovatelé </a:t>
            </a:r>
            <a:r>
              <a:rPr lang="cs-CZ" dirty="0"/>
              <a:t>nutili své oběti </a:t>
            </a:r>
            <a:r>
              <a:rPr lang="cs-CZ" dirty="0" smtClean="0"/>
              <a:t>k</a:t>
            </a:r>
            <a:r>
              <a:rPr lang="cs-CZ" dirty="0" smtClean="0"/>
              <a:t>e smyšleným</a:t>
            </a:r>
            <a:r>
              <a:rPr lang="cs-CZ" dirty="0" smtClean="0"/>
              <a:t> doznáním;</a:t>
            </a:r>
            <a:endParaRPr lang="cs-CZ" altLang="cs-CZ" dirty="0" smtClean="0"/>
          </a:p>
          <a:p>
            <a:r>
              <a:rPr lang="cs-CZ" altLang="cs-CZ" dirty="0" smtClean="0"/>
              <a:t>byly zakázané potraty, podmínky pro rozvod byly ztíženy;</a:t>
            </a:r>
            <a:endParaRPr lang="cs-CZ" altLang="cs-CZ" dirty="0" smtClean="0"/>
          </a:p>
          <a:p>
            <a:r>
              <a:rPr lang="cs-CZ" altLang="cs-CZ" dirty="0" smtClean="0"/>
              <a:t> </a:t>
            </a:r>
            <a:r>
              <a:rPr lang="cs-CZ" altLang="cs-CZ" dirty="0" smtClean="0"/>
              <a:t>zavedena </a:t>
            </a:r>
            <a:r>
              <a:rPr lang="cs-CZ" altLang="cs-CZ" dirty="0" smtClean="0"/>
              <a:t>povinná vojenská služba, nové  hodnosti, </a:t>
            </a:r>
            <a:r>
              <a:rPr lang="cs-CZ" altLang="cs-CZ" dirty="0" smtClean="0"/>
              <a:t>řády; </a:t>
            </a:r>
            <a:endParaRPr lang="cs-CZ" altLang="cs-CZ" dirty="0" smtClean="0"/>
          </a:p>
          <a:p>
            <a:r>
              <a:rPr lang="cs-CZ" altLang="cs-CZ" dirty="0" smtClean="0"/>
              <a:t>proticírkevní </a:t>
            </a:r>
            <a:r>
              <a:rPr lang="cs-CZ" altLang="cs-CZ" dirty="0" smtClean="0"/>
              <a:t>kampaně byly </a:t>
            </a:r>
            <a:r>
              <a:rPr lang="cs-CZ" altLang="cs-CZ" dirty="0" smtClean="0"/>
              <a:t>zmírněny;</a:t>
            </a:r>
            <a:endParaRPr lang="cs-CZ" altLang="cs-CZ" dirty="0" smtClean="0"/>
          </a:p>
          <a:p>
            <a:r>
              <a:rPr lang="cs-CZ" altLang="cs-CZ" dirty="0" smtClean="0"/>
              <a:t> </a:t>
            </a:r>
            <a:r>
              <a:rPr lang="cs-CZ" altLang="cs-CZ" dirty="0" smtClean="0"/>
              <a:t>SSSR </a:t>
            </a:r>
            <a:r>
              <a:rPr lang="cs-CZ" altLang="cs-CZ" dirty="0" smtClean="0"/>
              <a:t>vstupuje do </a:t>
            </a:r>
            <a:r>
              <a:rPr lang="cs-CZ" altLang="cs-CZ" dirty="0" smtClean="0"/>
              <a:t>organizace Společnosti </a:t>
            </a:r>
            <a:r>
              <a:rPr lang="cs-CZ" altLang="cs-CZ" dirty="0" smtClean="0"/>
              <a:t>národů</a:t>
            </a:r>
          </a:p>
        </p:txBody>
      </p:sp>
    </p:spTree>
    <p:extLst>
      <p:ext uri="{BB962C8B-B14F-4D97-AF65-F5344CB8AC3E}">
        <p14:creationId xmlns:p14="http://schemas.microsoft.com/office/powerpoint/2010/main" val="3054788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Byly inscenovány</a:t>
            </a:r>
            <a:r>
              <a:rPr lang="cs-CZ" b="1" dirty="0"/>
              <a:t> politické monstrprocesy proti vykonstruovaným nepřátelům</a:t>
            </a:r>
            <a:r>
              <a:rPr lang="cs-CZ" dirty="0"/>
              <a:t> strany a státu. </a:t>
            </a:r>
            <a:r>
              <a:rPr lang="cs-CZ" dirty="0" smtClean="0"/>
              <a:t>Stalin postupně </a:t>
            </a:r>
            <a:r>
              <a:rPr lang="cs-CZ" dirty="0"/>
              <a:t>zlikvidoval  všechny Leninovy </a:t>
            </a:r>
            <a:r>
              <a:rPr lang="cs-CZ" dirty="0" smtClean="0"/>
              <a:t>stoupence. Bucharin</a:t>
            </a:r>
            <a:r>
              <a:rPr lang="cs-CZ" dirty="0"/>
              <a:t>, </a:t>
            </a:r>
            <a:r>
              <a:rPr lang="cs-CZ" dirty="0" err="1"/>
              <a:t>Zinovjev</a:t>
            </a:r>
            <a:r>
              <a:rPr lang="cs-CZ" dirty="0"/>
              <a:t>, </a:t>
            </a:r>
            <a:r>
              <a:rPr lang="cs-CZ" dirty="0" smtClean="0"/>
              <a:t>Kameněv byli popraveni jako zrádci revoluce.</a:t>
            </a:r>
          </a:p>
          <a:p>
            <a:r>
              <a:rPr lang="cs-CZ" dirty="0" smtClean="0"/>
              <a:t> </a:t>
            </a:r>
            <a:r>
              <a:rPr lang="cs-CZ" dirty="0" err="1"/>
              <a:t>Trockij</a:t>
            </a:r>
            <a:r>
              <a:rPr lang="cs-CZ" dirty="0"/>
              <a:t> – </a:t>
            </a:r>
            <a:r>
              <a:rPr lang="cs-CZ" dirty="0" smtClean="0"/>
              <a:t>donucen k emigraci a později ho nechal </a:t>
            </a:r>
            <a:r>
              <a:rPr lang="cs-CZ" dirty="0"/>
              <a:t>zavraždit v </a:t>
            </a:r>
            <a:r>
              <a:rPr lang="cs-CZ" dirty="0" smtClean="0"/>
              <a:t>Mexiku</a:t>
            </a:r>
          </a:p>
          <a:p>
            <a:r>
              <a:rPr lang="cs-CZ" dirty="0" smtClean="0"/>
              <a:t> </a:t>
            </a:r>
            <a:r>
              <a:rPr lang="cs-CZ" dirty="0"/>
              <a:t>popravoval umělce, vědce, konkurenční </a:t>
            </a:r>
            <a:r>
              <a:rPr lang="cs-CZ" dirty="0" smtClean="0"/>
              <a:t>straníky, ale i obyčejné občany</a:t>
            </a:r>
          </a:p>
          <a:p>
            <a:r>
              <a:rPr lang="cs-CZ" dirty="0" smtClean="0"/>
              <a:t> </a:t>
            </a:r>
            <a:r>
              <a:rPr lang="cs-CZ" dirty="0"/>
              <a:t>Těsně před válkou vyvraždil celou armádní generalitu (</a:t>
            </a:r>
            <a:r>
              <a:rPr lang="cs-CZ" dirty="0" err="1">
                <a:hlinkClick r:id="rId2"/>
              </a:rPr>
              <a:t>Tuchačevskij</a:t>
            </a:r>
            <a:r>
              <a:rPr lang="cs-CZ" dirty="0"/>
              <a:t>, </a:t>
            </a:r>
            <a:r>
              <a:rPr lang="cs-CZ" dirty="0" err="1"/>
              <a:t>Bljucher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0430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thumb/f/fe/5marshals_01.jpg/250px-5marshals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4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34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5070" y="1052052"/>
            <a:ext cx="10478729" cy="5124911"/>
          </a:xfrm>
        </p:spPr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eexistovala </a:t>
            </a:r>
            <a:r>
              <a:rPr lang="cs-CZ" dirty="0"/>
              <a:t>hospodářská soutěž, hospodářské neúspěchy se automaticky stávaly sabotáží proti socialismu. </a:t>
            </a:r>
            <a:r>
              <a:rPr lang="cs-CZ" b="1" dirty="0"/>
              <a:t>Celá společnost byla ovládána atmosférou strachu a </a:t>
            </a:r>
            <a:r>
              <a:rPr lang="cs-CZ" b="1" dirty="0" smtClean="0"/>
              <a:t>udavačství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b="1" dirty="0" smtClean="0"/>
              <a:t> </a:t>
            </a:r>
            <a:r>
              <a:rPr lang="cs-CZ" dirty="0"/>
              <a:t>Stalin byl ztotožněn se stranou a </a:t>
            </a:r>
            <a:r>
              <a:rPr lang="cs-CZ" dirty="0" smtClean="0"/>
              <a:t>státem; 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zniká </a:t>
            </a:r>
            <a:r>
              <a:rPr lang="cs-CZ" b="1" dirty="0"/>
              <a:t>kult osobnosti</a:t>
            </a:r>
            <a:r>
              <a:rPr lang="cs-CZ" dirty="0"/>
              <a:t> neomylného dobrotivého vůdce, otce národa, který má zlé </a:t>
            </a:r>
            <a:r>
              <a:rPr lang="cs-CZ" dirty="0" smtClean="0"/>
              <a:t>rádce; </a:t>
            </a:r>
            <a:endParaRPr lang="cs-CZ" dirty="0" smtClean="0"/>
          </a:p>
          <a:p>
            <a:r>
              <a:rPr lang="cs-CZ" dirty="0" smtClean="0"/>
              <a:t>Stalinovi </a:t>
            </a:r>
            <a:r>
              <a:rPr lang="cs-CZ" dirty="0"/>
              <a:t>jsou zasílány dary jako orientálnímu </a:t>
            </a:r>
            <a:r>
              <a:rPr lang="cs-CZ" dirty="0" smtClean="0"/>
              <a:t>despotovi, je oslavován v literatuře i v </a:t>
            </a:r>
            <a:r>
              <a:rPr lang="cs-CZ" dirty="0" smtClean="0"/>
              <a:t>písních;</a:t>
            </a:r>
            <a:endParaRPr lang="cs-CZ" dirty="0"/>
          </a:p>
          <a:p>
            <a:r>
              <a:rPr lang="cs-CZ" b="1" dirty="0"/>
              <a:t>r</a:t>
            </a:r>
            <a:r>
              <a:rPr lang="cs-CZ" b="1" dirty="0" smtClean="0"/>
              <a:t>oste </a:t>
            </a:r>
            <a:r>
              <a:rPr lang="cs-CZ" b="1" dirty="0" smtClean="0"/>
              <a:t>byrokratizace režimu </a:t>
            </a:r>
            <a:r>
              <a:rPr lang="cs-CZ" dirty="0" smtClean="0"/>
              <a:t>a buduje </a:t>
            </a:r>
            <a:r>
              <a:rPr lang="cs-CZ" dirty="0"/>
              <a:t>režim osobní moci.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025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letech 1930 až 1953 bylo za politickou činnost zatčeno 3,6 – 3,8 miliónů lidí, z nich bylo zastřeleno 748 – 786 tisíc lidí, ostatní byli deportováni do Gulagů (celkem </a:t>
            </a:r>
            <a:r>
              <a:rPr lang="cs-CZ" dirty="0" err="1" smtClean="0"/>
              <a:t>represováno</a:t>
            </a:r>
            <a:r>
              <a:rPr lang="cs-CZ" dirty="0" smtClean="0"/>
              <a:t> asi 20 miliónů lidí)</a:t>
            </a:r>
          </a:p>
          <a:p>
            <a:r>
              <a:rPr lang="cs-CZ" dirty="0" smtClean="0"/>
              <a:t>V roce 1935 inicioval Stalin zákon, podle kterého byly trestně zodpovědné děti od 12 let, mohly být i popraveni</a:t>
            </a:r>
          </a:p>
          <a:p>
            <a:r>
              <a:rPr lang="cs-CZ" dirty="0" smtClean="0"/>
              <a:t>Vrchol represí byl v letech 1937 – 1938, kdy fungovali tzv. trojky, které odsuzovali k smrti bez soudu.</a:t>
            </a:r>
          </a:p>
          <a:p>
            <a:r>
              <a:rPr lang="cs-CZ" dirty="0" smtClean="0"/>
              <a:t>Od r. 1940 existovali tzv. pracovní zákony, podle kterých bylo odsouzeno téměř 18 tisíc lidí ), např. za pozdní příchod do práce = sabotáž, nebo sběr zbytků obilí na poli po sklizni = rozkrádání socialistického vlastnictví)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41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Plán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obnovy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hospodářství SSSR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Lenin společně s komunisty připravil plán obnovy:</a:t>
            </a:r>
          </a:p>
          <a:p>
            <a:endParaRPr lang="cs-CZ" altLang="cs-CZ" dirty="0" smtClean="0"/>
          </a:p>
          <a:p>
            <a:r>
              <a:rPr lang="cs-CZ" altLang="cs-CZ" b="1" dirty="0" smtClean="0">
                <a:solidFill>
                  <a:srgbClr val="C00000"/>
                </a:solidFill>
              </a:rPr>
              <a:t>GOELRO</a:t>
            </a:r>
            <a:r>
              <a:rPr lang="cs-CZ" altLang="cs-CZ" b="1" dirty="0" smtClean="0">
                <a:solidFill>
                  <a:srgbClr val="00B0F0"/>
                </a:solidFill>
              </a:rPr>
              <a:t> </a:t>
            </a:r>
            <a:r>
              <a:rPr lang="cs-CZ" altLang="cs-CZ" b="1" dirty="0" smtClean="0"/>
              <a:t>– plán elektrifikace Ruska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dirty="0" smtClean="0"/>
          </a:p>
          <a:p>
            <a:r>
              <a:rPr lang="cs-CZ" altLang="cs-CZ" b="1" dirty="0" smtClean="0">
                <a:solidFill>
                  <a:srgbClr val="C00000"/>
                </a:solidFill>
              </a:rPr>
              <a:t>NEP</a:t>
            </a:r>
            <a:r>
              <a:rPr lang="cs-CZ" altLang="cs-CZ" b="1" dirty="0" smtClean="0"/>
              <a:t> </a:t>
            </a:r>
            <a:r>
              <a:rPr lang="ru-RU" altLang="cs-CZ" b="1" dirty="0"/>
              <a:t>= </a:t>
            </a:r>
            <a:r>
              <a:rPr lang="cs-CZ" altLang="cs-CZ" b="1" dirty="0"/>
              <a:t>nová hospodářská </a:t>
            </a:r>
            <a:r>
              <a:rPr lang="cs-CZ" altLang="cs-CZ" b="1" dirty="0" smtClean="0"/>
              <a:t>politika, vznik </a:t>
            </a:r>
            <a:r>
              <a:rPr lang="cs-CZ" altLang="cs-CZ" b="1" dirty="0" smtClean="0"/>
              <a:t>v r</a:t>
            </a:r>
            <a:r>
              <a:rPr lang="cs-CZ" altLang="cs-CZ" b="1" dirty="0" smtClean="0"/>
              <a:t>. 1921</a:t>
            </a:r>
            <a:endParaRPr lang="cs-CZ" altLang="cs-CZ" dirty="0" smtClean="0"/>
          </a:p>
          <a:p>
            <a:pPr>
              <a:buNone/>
            </a:pPr>
            <a:r>
              <a:rPr lang="cs-CZ" altLang="cs-CZ" b="1" dirty="0" smtClean="0"/>
              <a:t>            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661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GULAG </a:t>
            </a:r>
            <a:br>
              <a:rPr lang="cs-CZ" dirty="0" smtClean="0"/>
            </a:br>
            <a:r>
              <a:rPr lang="cs-CZ" dirty="0" smtClean="0"/>
              <a:t>1923 – </a:t>
            </a:r>
            <a:br>
              <a:rPr lang="cs-CZ" dirty="0" smtClean="0"/>
            </a:br>
            <a:r>
              <a:rPr lang="cs-CZ" dirty="0" smtClean="0"/>
              <a:t>1967</a:t>
            </a:r>
            <a:endParaRPr lang="cs-CZ" dirty="0"/>
          </a:p>
        </p:txBody>
      </p:sp>
      <p:pic>
        <p:nvPicPr>
          <p:cNvPr id="16386" name="Picture 2" descr="https://upload.wikimedia.org/wikipedia/commons/thumb/5/51/Gulag_Location_Map.png/300px-Gulag_Location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835025"/>
            <a:ext cx="9423399" cy="55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59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vztahy před 2.světovou válkou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L</a:t>
            </a:r>
            <a:r>
              <a:rPr lang="cs-CZ" altLang="cs-CZ" dirty="0" smtClean="0"/>
              <a:t>éto </a:t>
            </a:r>
            <a:r>
              <a:rPr lang="cs-CZ" altLang="cs-CZ" dirty="0" smtClean="0"/>
              <a:t>1939 – byla obnovena jednání VB, FR a SSSR – uzavření paktu o vzájemné </a:t>
            </a:r>
            <a:r>
              <a:rPr lang="cs-CZ" altLang="cs-CZ" dirty="0" smtClean="0"/>
              <a:t>pomoci; </a:t>
            </a:r>
            <a:r>
              <a:rPr lang="cs-CZ" altLang="cs-CZ" dirty="0" smtClean="0"/>
              <a:t>jednání jsou neúspěšná, VB a FR zároveň jednají i s </a:t>
            </a:r>
            <a:r>
              <a:rPr lang="cs-CZ" altLang="cs-CZ" dirty="0" smtClean="0"/>
              <a:t>Hitlerem;</a:t>
            </a:r>
            <a:endParaRPr lang="cs-CZ" altLang="cs-CZ" dirty="0" smtClean="0"/>
          </a:p>
          <a:p>
            <a:r>
              <a:rPr lang="cs-CZ" altLang="cs-CZ" b="1" dirty="0" smtClean="0"/>
              <a:t>23.8.1939 – byl uzavřen německo-sovětský pakt o neútočení na 10let</a:t>
            </a:r>
          </a:p>
          <a:p>
            <a:pPr marL="0" indent="0">
              <a:buNone/>
            </a:pPr>
            <a:r>
              <a:rPr lang="cs-CZ" altLang="cs-CZ" b="1" dirty="0" smtClean="0"/>
              <a:t>= </a:t>
            </a:r>
            <a:r>
              <a:rPr lang="cs-CZ" altLang="cs-CZ" b="1" dirty="0"/>
              <a:t>M</a:t>
            </a:r>
            <a:r>
              <a:rPr lang="cs-CZ" altLang="cs-CZ" b="1" dirty="0" smtClean="0"/>
              <a:t>olotov – </a:t>
            </a:r>
            <a:r>
              <a:rPr lang="cs-CZ" altLang="cs-CZ" b="1" dirty="0"/>
              <a:t>R</a:t>
            </a:r>
            <a:r>
              <a:rPr lang="cs-CZ" altLang="cs-CZ" b="1" dirty="0" smtClean="0"/>
              <a:t>ibbentrop </a:t>
            </a:r>
            <a:r>
              <a:rPr lang="cs-CZ" altLang="cs-CZ" b="1" dirty="0" smtClean="0"/>
              <a:t>pakt</a:t>
            </a:r>
            <a:r>
              <a:rPr lang="cs-CZ" altLang="cs-CZ" dirty="0" smtClean="0"/>
              <a:t>. </a:t>
            </a:r>
            <a:r>
              <a:rPr lang="cs-CZ" altLang="cs-CZ" dirty="0"/>
              <a:t>S</a:t>
            </a:r>
            <a:r>
              <a:rPr lang="cs-CZ" altLang="cs-CZ" dirty="0" smtClean="0"/>
              <a:t>oučástí </a:t>
            </a:r>
            <a:r>
              <a:rPr lang="cs-CZ" altLang="cs-CZ" dirty="0" smtClean="0"/>
              <a:t>byl tajný dodatek, podle kterého si rozdělily Německo a SSSR sféry vlivu (SSSR dostalo Pobaltí, Besarábii, východní část Polska), uzavřena i Smlouva o </a:t>
            </a:r>
            <a:r>
              <a:rPr lang="cs-CZ" altLang="cs-CZ" dirty="0" smtClean="0"/>
              <a:t>přátelství;</a:t>
            </a:r>
            <a:endParaRPr lang="cs-CZ" altLang="cs-CZ" dirty="0" smtClean="0"/>
          </a:p>
          <a:p>
            <a:r>
              <a:rPr lang="cs-CZ" altLang="cs-CZ" b="1" dirty="0" smtClean="0"/>
              <a:t>1.9.1939 napadlo Německo Polsko = počátek 2. světové </a:t>
            </a:r>
            <a:r>
              <a:rPr lang="cs-CZ" altLang="cs-CZ" b="1" dirty="0" smtClean="0"/>
              <a:t>války;</a:t>
            </a:r>
            <a:endParaRPr lang="cs-CZ" altLang="cs-CZ" b="1" dirty="0" smtClean="0"/>
          </a:p>
          <a:p>
            <a:r>
              <a:rPr lang="cs-CZ" altLang="cs-CZ" dirty="0" smtClean="0"/>
              <a:t>17.9. 1939 okupuje </a:t>
            </a:r>
            <a:r>
              <a:rPr lang="cs-CZ" altLang="cs-CZ" dirty="0" smtClean="0"/>
              <a:t>Sovětský </a:t>
            </a:r>
            <a:r>
              <a:rPr lang="cs-CZ" altLang="cs-CZ" dirty="0" smtClean="0"/>
              <a:t>svaz východní část </a:t>
            </a:r>
            <a:r>
              <a:rPr lang="cs-CZ" altLang="cs-CZ" dirty="0" smtClean="0"/>
              <a:t>Polska;</a:t>
            </a:r>
            <a:endParaRPr lang="cs-CZ" altLang="cs-CZ" dirty="0" smtClean="0"/>
          </a:p>
          <a:p>
            <a:r>
              <a:rPr lang="cs-CZ" altLang="cs-CZ" dirty="0"/>
              <a:t>n</a:t>
            </a:r>
            <a:r>
              <a:rPr lang="cs-CZ" altLang="cs-CZ" dirty="0" smtClean="0"/>
              <a:t>a </a:t>
            </a:r>
            <a:r>
              <a:rPr lang="cs-CZ" altLang="cs-CZ" dirty="0" smtClean="0"/>
              <a:t>jaře 1940 zastřelili Sověti u Katyně 21 857 polských </a:t>
            </a:r>
            <a:r>
              <a:rPr lang="cs-CZ" altLang="cs-CZ" dirty="0" smtClean="0"/>
              <a:t>zajatců;</a:t>
            </a:r>
            <a:endParaRPr lang="cs-CZ" altLang="cs-CZ" dirty="0" smtClean="0"/>
          </a:p>
          <a:p>
            <a:r>
              <a:rPr lang="cs-CZ" altLang="cs-CZ" dirty="0"/>
              <a:t>j</a:t>
            </a:r>
            <a:r>
              <a:rPr lang="cs-CZ" altLang="cs-CZ" dirty="0" smtClean="0"/>
              <a:t>aro </a:t>
            </a:r>
            <a:r>
              <a:rPr lang="cs-CZ" altLang="cs-CZ" dirty="0" smtClean="0"/>
              <a:t>1940 SSSR násilně připojuje Estonsko, Lotyšsko, Litvu a Besarábii (dnešní Moldavsko</a:t>
            </a:r>
            <a:r>
              <a:rPr lang="cs-CZ" altLang="cs-CZ" dirty="0" smtClean="0"/>
              <a:t>).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765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a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360" y="365124"/>
            <a:ext cx="11724640" cy="649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578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Sovětsko</a:t>
            </a:r>
            <a:r>
              <a:rPr lang="cs-CZ" b="1" dirty="0" smtClean="0"/>
              <a:t> – finská válka (1939 – 1940)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SSSR žádá po Finsku odstoupení území kolem Leningradu výměnou za území v </a:t>
            </a:r>
            <a:r>
              <a:rPr lang="cs-CZ" dirty="0" smtClean="0"/>
              <a:t>Karélii;</a:t>
            </a:r>
            <a:endParaRPr lang="cs-CZ" dirty="0" smtClean="0"/>
          </a:p>
          <a:p>
            <a:r>
              <a:rPr lang="cs-CZ" dirty="0"/>
              <a:t>ž</a:t>
            </a:r>
            <a:r>
              <a:rPr lang="cs-CZ" dirty="0" smtClean="0"/>
              <a:t>ádá </a:t>
            </a:r>
            <a:r>
              <a:rPr lang="cs-CZ" dirty="0" smtClean="0"/>
              <a:t>pronájem několika ostrovů v Baltském moři, kde chce vybudovat své vojenské </a:t>
            </a:r>
            <a:r>
              <a:rPr lang="cs-CZ" dirty="0" smtClean="0"/>
              <a:t>základny; </a:t>
            </a:r>
            <a:endParaRPr lang="cs-CZ" dirty="0" smtClean="0"/>
          </a:p>
          <a:p>
            <a:r>
              <a:rPr lang="cs-CZ" dirty="0" smtClean="0"/>
              <a:t>Finsko odmítá → „</a:t>
            </a:r>
            <a:r>
              <a:rPr lang="cs-CZ" b="1" dirty="0" smtClean="0"/>
              <a:t>zimní válka</a:t>
            </a:r>
            <a:r>
              <a:rPr lang="cs-CZ" dirty="0" smtClean="0"/>
              <a:t>“, SSSR s velkými ztrátami vítězí a prosazuje své </a:t>
            </a:r>
            <a:r>
              <a:rPr lang="cs-CZ" dirty="0" smtClean="0"/>
              <a:t>požadavky.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302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Plán „Barbarossa“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/>
              <a:t>lán </a:t>
            </a:r>
            <a:r>
              <a:rPr lang="cs-CZ" dirty="0" smtClean="0"/>
              <a:t>Německa na bleskové dobytí </a:t>
            </a:r>
            <a:r>
              <a:rPr lang="cs-CZ" dirty="0" smtClean="0"/>
              <a:t>SSSR;</a:t>
            </a:r>
            <a:endParaRPr lang="cs-CZ" dirty="0" smtClean="0"/>
          </a:p>
          <a:p>
            <a:r>
              <a:rPr lang="cs-CZ" dirty="0"/>
              <a:t>ú</a:t>
            </a:r>
            <a:r>
              <a:rPr lang="cs-CZ" dirty="0" smtClean="0"/>
              <a:t>tok </a:t>
            </a:r>
            <a:r>
              <a:rPr lang="cs-CZ" dirty="0" smtClean="0"/>
              <a:t>třemi hlavními směry na Leningrad, Moskvu a </a:t>
            </a:r>
            <a:r>
              <a:rPr lang="cs-CZ" dirty="0" smtClean="0"/>
              <a:t>Kavkaz;</a:t>
            </a:r>
            <a:endParaRPr lang="cs-CZ" dirty="0" smtClean="0"/>
          </a:p>
          <a:p>
            <a:r>
              <a:rPr lang="cs-CZ" dirty="0" smtClean="0"/>
              <a:t>Stalin dostal informace o chystaném útoku, ale odmítal jim věřit, pokládal je za </a:t>
            </a:r>
            <a:r>
              <a:rPr lang="cs-CZ" dirty="0" smtClean="0"/>
              <a:t>dezinformace;</a:t>
            </a:r>
            <a:endParaRPr lang="cs-CZ" dirty="0" smtClean="0"/>
          </a:p>
          <a:p>
            <a:r>
              <a:rPr lang="cs-CZ" dirty="0" smtClean="0"/>
              <a:t>22. června 1941 ve </a:t>
            </a:r>
            <a:r>
              <a:rPr lang="cs-CZ" dirty="0" smtClean="0"/>
              <a:t>4:30 </a:t>
            </a:r>
            <a:r>
              <a:rPr lang="cs-CZ" dirty="0" smtClean="0"/>
              <a:t>ráno (neděle) -  napadení SSSR bez vyhlášení války po celé délce hranic, bombardování velkých </a:t>
            </a:r>
            <a:r>
              <a:rPr lang="cs-CZ" dirty="0" smtClean="0"/>
              <a:t>měst;</a:t>
            </a:r>
            <a:endParaRPr lang="cs-CZ" dirty="0" smtClean="0"/>
          </a:p>
          <a:p>
            <a:r>
              <a:rPr lang="cs-CZ" dirty="0" smtClean="0"/>
              <a:t>Stalin zpočátku v šoku, teprve po 14 dnech se obrací k lidu a vyhlašuje „</a:t>
            </a:r>
            <a:r>
              <a:rPr lang="cs-CZ" b="1" dirty="0" smtClean="0"/>
              <a:t>vlasteneckou válku</a:t>
            </a:r>
            <a:r>
              <a:rPr lang="cs-CZ" dirty="0" smtClean="0"/>
              <a:t>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218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peration_Barbarossa_corrected_bor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3271" y="866571"/>
            <a:ext cx="8464051" cy="5622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753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4/48/22june1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53" y="634598"/>
            <a:ext cx="8130622" cy="59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2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ru/thumb/f/f7/Ussr0437.jpg/220px-Ussr0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0"/>
            <a:ext cx="673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77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První fáze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Německo má velké válečné zkušenosti, pracuje pro ně válečný průmysl téměř celé Evropy, převládají mechanizované jednotky → rychlý postup </a:t>
            </a:r>
            <a:r>
              <a:rPr lang="cs-CZ" dirty="0" smtClean="0"/>
              <a:t>vpřed;</a:t>
            </a:r>
            <a:endParaRPr lang="cs-CZ" dirty="0" smtClean="0"/>
          </a:p>
          <a:p>
            <a:r>
              <a:rPr lang="cs-CZ" dirty="0" smtClean="0"/>
              <a:t>SSSR má velké ztráty, armáda je špatně vyzbrojena, chybí zkušení velitelé, velká část je dislokována na Dálném východě, kde očekává japonský </a:t>
            </a:r>
            <a:r>
              <a:rPr lang="cs-CZ" dirty="0" smtClean="0"/>
              <a:t>útok;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ovětští </a:t>
            </a:r>
            <a:r>
              <a:rPr lang="cs-CZ" dirty="0" smtClean="0"/>
              <a:t>vojáci se urputně brání (pevnost Brest, </a:t>
            </a:r>
            <a:r>
              <a:rPr lang="cs-CZ" dirty="0" err="1" smtClean="0"/>
              <a:t>Smolensk</a:t>
            </a:r>
            <a:r>
              <a:rPr lang="cs-CZ" dirty="0" smtClean="0"/>
              <a:t>), ale jsou nuceni </a:t>
            </a:r>
            <a:r>
              <a:rPr lang="cs-CZ" dirty="0" smtClean="0"/>
              <a:t>ustupovat;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robíhá </a:t>
            </a:r>
            <a:r>
              <a:rPr lang="cs-CZ" dirty="0" smtClean="0"/>
              <a:t>urychlená evakuace průmyslu a lidí na </a:t>
            </a:r>
            <a:r>
              <a:rPr lang="cs-CZ" dirty="0" smtClean="0"/>
              <a:t>východ.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763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Blokáda Leningradu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září 1941 začíná blokáda Leningradu, trvá 900 dnů až do ledna </a:t>
            </a:r>
            <a:r>
              <a:rPr lang="cs-CZ" dirty="0" smtClean="0"/>
              <a:t>1944;</a:t>
            </a:r>
          </a:p>
          <a:p>
            <a:endParaRPr lang="cs-CZ" dirty="0" smtClean="0"/>
          </a:p>
          <a:p>
            <a:r>
              <a:rPr lang="cs-CZ" dirty="0" smtClean="0"/>
              <a:t>Leningrad je obklíčen ze tří stran, zbývá cesta po Ladožském jezeře = „cesta života“ nebo letecké </a:t>
            </a:r>
            <a:r>
              <a:rPr lang="cs-CZ" dirty="0" smtClean="0"/>
              <a:t>zásobování;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elkem zemřelo asi 600 </a:t>
            </a:r>
            <a:r>
              <a:rPr lang="cs-CZ" dirty="0" smtClean="0"/>
              <a:t>tisíc obyvatel, pouze 3% na následky ostřelování a bombardování, 97% zemře na následky hladu a </a:t>
            </a:r>
            <a:r>
              <a:rPr lang="cs-CZ" dirty="0" smtClean="0"/>
              <a:t>zimy.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889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 smtClean="0"/>
              <a:t>Nová </a:t>
            </a:r>
            <a:r>
              <a:rPr lang="cs-CZ" altLang="cs-CZ" b="1" dirty="0"/>
              <a:t>hospodářská </a:t>
            </a:r>
            <a:r>
              <a:rPr lang="cs-CZ" altLang="cs-CZ" b="1" dirty="0" smtClean="0"/>
              <a:t>politika:</a:t>
            </a:r>
          </a:p>
          <a:p>
            <a:r>
              <a:rPr lang="cs-CZ" dirty="0" smtClean="0"/>
              <a:t>Byly </a:t>
            </a:r>
            <a:r>
              <a:rPr lang="cs-CZ" dirty="0"/>
              <a:t>zrušeny povinné odvody potravin a byla zavedena naturální </a:t>
            </a:r>
            <a:r>
              <a:rPr lang="cs-CZ" dirty="0" smtClean="0"/>
              <a:t>daň </a:t>
            </a:r>
            <a:r>
              <a:rPr lang="cs-CZ" dirty="0"/>
              <a:t>(</a:t>
            </a:r>
            <a:r>
              <a:rPr lang="cs-CZ" dirty="0" smtClean="0"/>
              <a:t>zbytek </a:t>
            </a:r>
            <a:r>
              <a:rPr lang="cs-CZ" dirty="0"/>
              <a:t>úrody mohl rolník volně prodat na trhu, 98% rolníků bylo </a:t>
            </a:r>
            <a:r>
              <a:rPr lang="cs-CZ" dirty="0" smtClean="0"/>
              <a:t>soukromých); </a:t>
            </a:r>
          </a:p>
          <a:p>
            <a:r>
              <a:rPr lang="cs-CZ" dirty="0" smtClean="0"/>
              <a:t>vzniká </a:t>
            </a:r>
            <a:r>
              <a:rPr lang="cs-CZ" dirty="0"/>
              <a:t>soukromý </a:t>
            </a:r>
            <a:r>
              <a:rPr lang="cs-CZ" dirty="0" smtClean="0"/>
              <a:t>sektor; objevují </a:t>
            </a:r>
            <a:r>
              <a:rPr lang="cs-CZ" dirty="0"/>
              <a:t>se </a:t>
            </a:r>
            <a:r>
              <a:rPr lang="cs-CZ" dirty="0" smtClean="0"/>
              <a:t>malovýrobci a soukromá družstva; některé menší továrny se </a:t>
            </a:r>
            <a:r>
              <a:rPr lang="cs-CZ" dirty="0"/>
              <a:t>vrací </a:t>
            </a:r>
            <a:r>
              <a:rPr lang="cs-CZ" dirty="0" smtClean="0"/>
              <a:t>majitelům</a:t>
            </a:r>
            <a:r>
              <a:rPr lang="cs-CZ" dirty="0"/>
              <a:t>;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ato opatření pomohla obnovit </a:t>
            </a:r>
            <a:r>
              <a:rPr lang="cs-CZ" dirty="0"/>
              <a:t>hospodářství a trh začal fungovat. Lidé měli zájem na výrobě. Stát kontroluje velkoobchod a finance.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680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1/10/Siege_of_Leningrad%2C_1941-09-21.svg/300px-Siege_of_Leningrad%2C_1941-09-21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93709"/>
            <a:ext cx="7977648" cy="51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41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život ve městě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68960"/>
            <a:ext cx="10515600" cy="6095999"/>
          </a:xfrm>
        </p:spPr>
      </p:pic>
    </p:spTree>
    <p:extLst>
      <p:ext uri="{BB962C8B-B14F-4D97-AF65-F5344CB8AC3E}">
        <p14:creationId xmlns:p14="http://schemas.microsoft.com/office/powerpoint/2010/main" val="2547765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RIAN archive 907 Leningradians queueing up for wa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1" y="365125"/>
            <a:ext cx="9689712" cy="59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91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6077" y="983226"/>
            <a:ext cx="10537723" cy="5193737"/>
          </a:xfrm>
        </p:spPr>
        <p:txBody>
          <a:bodyPr/>
          <a:lstStyle/>
          <a:p>
            <a:r>
              <a:rPr lang="cs-CZ" dirty="0" smtClean="0"/>
              <a:t> Velitelem obrany Leningradu se stal generál </a:t>
            </a:r>
            <a:r>
              <a:rPr lang="cs-CZ" dirty="0" err="1" smtClean="0"/>
              <a:t>Žukov</a:t>
            </a:r>
            <a:r>
              <a:rPr lang="cs-CZ" dirty="0" smtClean="0"/>
              <a:t>;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očátkem </a:t>
            </a:r>
            <a:r>
              <a:rPr lang="cs-CZ" dirty="0" smtClean="0"/>
              <a:t>února 1942 zprovoznili Sověti přímé železniční spojení do Leningradu, přesto že se pořád ocitaly pod německým </a:t>
            </a:r>
            <a:r>
              <a:rPr lang="cs-CZ" dirty="0" smtClean="0"/>
              <a:t>bombardováním;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Nejtěžší </a:t>
            </a:r>
            <a:r>
              <a:rPr lang="cs-CZ" dirty="0" smtClean="0"/>
              <a:t>obléhání skončilo, ale částečná blokáda trvala až do konce ledna roku </a:t>
            </a:r>
            <a:r>
              <a:rPr lang="cs-CZ" dirty="0" smtClean="0"/>
              <a:t>1944</a:t>
            </a:r>
            <a:r>
              <a:rPr lang="cs-CZ" dirty="0"/>
              <a:t>;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27. ledna, kdy začalo fungovat železniční spojení Leningrad – Moskva, Stalin oficiálně vyhlásil konec obléhání Leningradu.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098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Bitva o Moskvu – operace Tajfun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Probíhala od 30. září 1941 do 20. dubna </a:t>
            </a:r>
            <a:r>
              <a:rPr lang="cs-CZ" dirty="0" smtClean="0"/>
              <a:t>1942;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ěmecké síly: přibližně </a:t>
            </a:r>
            <a:r>
              <a:rPr lang="cs-CZ" dirty="0" smtClean="0"/>
              <a:t>770 000 vojáků, 456 tanků, 9560 děl a minometů, 780 letadel, zahynulo asi 457 </a:t>
            </a:r>
            <a:r>
              <a:rPr lang="cs-CZ" dirty="0" smtClean="0"/>
              <a:t>000; 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uské síly: </a:t>
            </a:r>
            <a:r>
              <a:rPr lang="cs-CZ" dirty="0" smtClean="0"/>
              <a:t>1 250 000 vojáků, 1000 tanků, 10,5 tis. Děl a minometů, 545 letadel, zahynulo asi 926 </a:t>
            </a:r>
            <a:r>
              <a:rPr lang="cs-CZ" dirty="0" smtClean="0"/>
              <a:t>tisíc;</a:t>
            </a:r>
            <a:endParaRPr lang="cs-CZ" dirty="0" smtClean="0"/>
          </a:p>
          <a:p>
            <a:r>
              <a:rPr lang="cs-CZ" dirty="0" smtClean="0"/>
              <a:t>Němci se přiblížili </a:t>
            </a:r>
            <a:r>
              <a:rPr lang="cs-CZ" dirty="0" smtClean="0"/>
              <a:t>až na </a:t>
            </a:r>
            <a:r>
              <a:rPr lang="cs-CZ" dirty="0" smtClean="0"/>
              <a:t>30 </a:t>
            </a:r>
            <a:r>
              <a:rPr lang="cs-CZ" dirty="0" smtClean="0"/>
              <a:t>km </a:t>
            </a:r>
            <a:r>
              <a:rPr lang="cs-CZ" dirty="0" smtClean="0"/>
              <a:t>k </a:t>
            </a:r>
            <a:r>
              <a:rPr lang="cs-CZ" dirty="0" smtClean="0"/>
              <a:t>centru Moskvy;</a:t>
            </a:r>
            <a:endParaRPr lang="cs-CZ" dirty="0" smtClean="0"/>
          </a:p>
          <a:p>
            <a:r>
              <a:rPr lang="cs-CZ" dirty="0" smtClean="0"/>
              <a:t>2. října prolomili Němci ruskou obranu na nejdůležitějších </a:t>
            </a:r>
            <a:r>
              <a:rPr lang="cs-CZ" dirty="0" smtClean="0"/>
              <a:t>směrech (</a:t>
            </a:r>
            <a:r>
              <a:rPr lang="cs-CZ" dirty="0" err="1" smtClean="0"/>
              <a:t>Vjazma</a:t>
            </a:r>
            <a:r>
              <a:rPr lang="cs-CZ" dirty="0" smtClean="0"/>
              <a:t>, </a:t>
            </a:r>
            <a:r>
              <a:rPr lang="cs-CZ" dirty="0" err="1" smtClean="0"/>
              <a:t>Brjansk</a:t>
            </a:r>
            <a:r>
              <a:rPr lang="cs-CZ" dirty="0" smtClean="0"/>
              <a:t>, Orel) a 16. října pokračovali v útoku. Ten den vypukla v Moskvě panika a sovětský Státní výbor obrany byl nucen 17. října vydat zvláštní usnesení o obraně </a:t>
            </a:r>
            <a:r>
              <a:rPr lang="cs-CZ" dirty="0" smtClean="0"/>
              <a:t>Moskvy; 20</a:t>
            </a:r>
            <a:r>
              <a:rPr lang="cs-CZ" dirty="0" smtClean="0"/>
              <a:t>. </a:t>
            </a:r>
            <a:r>
              <a:rPr lang="cs-CZ" dirty="0" smtClean="0"/>
              <a:t>října byl vyhlášen </a:t>
            </a:r>
            <a:r>
              <a:rPr lang="cs-CZ" dirty="0" smtClean="0"/>
              <a:t>výjimečný stav a </a:t>
            </a:r>
            <a:r>
              <a:rPr lang="cs-CZ" dirty="0" smtClean="0"/>
              <a:t>nařízena evakuace státních </a:t>
            </a:r>
            <a:r>
              <a:rPr lang="cs-CZ" dirty="0" smtClean="0"/>
              <a:t>úřadů do </a:t>
            </a:r>
            <a:r>
              <a:rPr lang="cs-CZ" dirty="0" smtClean="0"/>
              <a:t>Kujbyševa.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963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76748"/>
            <a:ext cx="10390239" cy="5400215"/>
          </a:xfrm>
        </p:spPr>
        <p:txBody>
          <a:bodyPr/>
          <a:lstStyle/>
          <a:p>
            <a:r>
              <a:rPr lang="cs-CZ" dirty="0" smtClean="0"/>
              <a:t>Sovětský zpravodajec dr. </a:t>
            </a:r>
            <a:r>
              <a:rPr lang="cs-CZ" dirty="0" err="1" smtClean="0"/>
              <a:t>Sorge</a:t>
            </a:r>
            <a:r>
              <a:rPr lang="cs-CZ" dirty="0" smtClean="0"/>
              <a:t>, nasazený v Japonsku v roli německého korespondenta, získal text obsahující podmínky, </a:t>
            </a:r>
            <a:r>
              <a:rPr lang="cs-CZ" dirty="0" smtClean="0"/>
              <a:t>za kterých jsou  </a:t>
            </a:r>
            <a:r>
              <a:rPr lang="cs-CZ" dirty="0" smtClean="0"/>
              <a:t>Japonci </a:t>
            </a:r>
            <a:r>
              <a:rPr lang="cs-CZ" dirty="0" smtClean="0"/>
              <a:t>ochotni pomoci </a:t>
            </a:r>
            <a:r>
              <a:rPr lang="cs-CZ" dirty="0" smtClean="0"/>
              <a:t>Němcům v </a:t>
            </a:r>
            <a:r>
              <a:rPr lang="cs-CZ" dirty="0" smtClean="0"/>
              <a:t>SSSR</a:t>
            </a:r>
            <a:r>
              <a:rPr lang="cs-CZ" dirty="0" smtClean="0"/>
              <a:t>. </a:t>
            </a:r>
            <a:r>
              <a:rPr lang="cs-CZ" dirty="0" smtClean="0"/>
              <a:t>Hlavní podmínkou bylo právě dobytí Moskvy, teprve po jejím pádu byla japonská vláda ochotna napadnout SSSR na Dálném </a:t>
            </a:r>
            <a:r>
              <a:rPr lang="cs-CZ" dirty="0" smtClean="0"/>
              <a:t>východě;</a:t>
            </a:r>
            <a:endParaRPr lang="cs-CZ" dirty="0" smtClean="0"/>
          </a:p>
          <a:p>
            <a:r>
              <a:rPr lang="cs-CZ" dirty="0" smtClean="0"/>
              <a:t>Japonsko se rozhodlo nebojovat s SSSR, ale napadlo 7.12.1941 USA (</a:t>
            </a:r>
            <a:r>
              <a:rPr lang="cs-CZ" dirty="0" err="1" smtClean="0"/>
              <a:t>Pearl</a:t>
            </a:r>
            <a:r>
              <a:rPr lang="cs-CZ" dirty="0" smtClean="0"/>
              <a:t> </a:t>
            </a:r>
            <a:r>
              <a:rPr lang="cs-CZ" dirty="0" err="1" smtClean="0"/>
              <a:t>Harbor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prosinci 1941 začíná sovětská protiofenzíva, která skončila prvním velkým </a:t>
            </a:r>
            <a:r>
              <a:rPr lang="cs-CZ" dirty="0" smtClean="0"/>
              <a:t>vítězstvím SSSR;</a:t>
            </a:r>
            <a:endParaRPr lang="cs-CZ" dirty="0" smtClean="0"/>
          </a:p>
          <a:p>
            <a:r>
              <a:rPr lang="cs-CZ" dirty="0" smtClean="0"/>
              <a:t>Německá vojska byla donucena ustoupit o 100 – 250 km na </a:t>
            </a:r>
            <a:r>
              <a:rPr lang="cs-CZ" dirty="0" smtClean="0"/>
              <a:t>západ.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842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otivotankovy_yozh_02_1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633583"/>
            <a:ext cx="10400071" cy="5990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571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Bitva u Stalingradu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Bitva probíhala od 17. července 1942 do 2. února </a:t>
            </a:r>
            <a:r>
              <a:rPr lang="cs-CZ" dirty="0" smtClean="0"/>
              <a:t>1943;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/>
              <a:t>sovětské straně bojovalo  1,14 mil. vojáků</a:t>
            </a:r>
            <a:r>
              <a:rPr lang="cs-CZ" dirty="0"/>
              <a:t> </a:t>
            </a:r>
            <a:r>
              <a:rPr lang="cs-CZ" dirty="0" smtClean="0"/>
              <a:t>proti 6. německé armádě </a:t>
            </a:r>
          </a:p>
          <a:p>
            <a:r>
              <a:rPr lang="cs-CZ" dirty="0"/>
              <a:t>c</a:t>
            </a:r>
            <a:r>
              <a:rPr lang="cs-CZ" dirty="0" smtClean="0"/>
              <a:t>elkem </a:t>
            </a:r>
            <a:r>
              <a:rPr lang="cs-CZ" dirty="0" smtClean="0"/>
              <a:t>v bojích </a:t>
            </a:r>
            <a:r>
              <a:rPr lang="cs-CZ" dirty="0" smtClean="0"/>
              <a:t>padly  </a:t>
            </a:r>
            <a:r>
              <a:rPr lang="cs-CZ" dirty="0" smtClean="0"/>
              <a:t>2 miliony </a:t>
            </a:r>
            <a:r>
              <a:rPr lang="cs-CZ" dirty="0" smtClean="0"/>
              <a:t>lidí;</a:t>
            </a:r>
            <a:endParaRPr lang="cs-CZ" dirty="0" smtClean="0"/>
          </a:p>
          <a:p>
            <a:r>
              <a:rPr lang="cs-CZ" dirty="0"/>
              <a:t>b</a:t>
            </a:r>
            <a:r>
              <a:rPr lang="cs-CZ" dirty="0" smtClean="0"/>
              <a:t>oje </a:t>
            </a:r>
            <a:r>
              <a:rPr lang="cs-CZ" dirty="0" smtClean="0"/>
              <a:t>začaly ostřelováním a bombardováním </a:t>
            </a:r>
            <a:r>
              <a:rPr lang="cs-CZ" dirty="0" smtClean="0"/>
              <a:t>města; </a:t>
            </a:r>
            <a:r>
              <a:rPr lang="cs-CZ" dirty="0" smtClean="0"/>
              <a:t>od září 1942 se bojovalo přímo ve městě o každou ulici i dům, nejkrvavější boje proběhly na </a:t>
            </a:r>
            <a:r>
              <a:rPr lang="cs-CZ" dirty="0" err="1" smtClean="0"/>
              <a:t>Mamajevom</a:t>
            </a:r>
            <a:r>
              <a:rPr lang="cs-CZ" dirty="0" smtClean="0"/>
              <a:t> </a:t>
            </a:r>
            <a:r>
              <a:rPr lang="cs-CZ" dirty="0" err="1" smtClean="0"/>
              <a:t>kurganu</a:t>
            </a:r>
            <a:r>
              <a:rPr lang="cs-CZ" dirty="0" smtClean="0"/>
              <a:t>;</a:t>
            </a:r>
            <a:endParaRPr lang="cs-CZ" dirty="0" smtClean="0"/>
          </a:p>
          <a:p>
            <a:r>
              <a:rPr lang="cs-CZ" dirty="0" smtClean="0"/>
              <a:t>V listopadu 1942 začal sovětský protiútok a byla obklíčena </a:t>
            </a:r>
            <a:r>
              <a:rPr lang="cs-CZ" dirty="0" smtClean="0"/>
              <a:t>6. německá </a:t>
            </a:r>
            <a:r>
              <a:rPr lang="cs-CZ" dirty="0" smtClean="0"/>
              <a:t>armáda → „</a:t>
            </a:r>
            <a:r>
              <a:rPr lang="cs-CZ" b="1" dirty="0" smtClean="0"/>
              <a:t>stalingradský kotel</a:t>
            </a:r>
            <a:r>
              <a:rPr lang="cs-CZ" dirty="0" smtClean="0"/>
              <a:t>“;</a:t>
            </a:r>
            <a:endParaRPr lang="cs-CZ" dirty="0" smtClean="0"/>
          </a:p>
          <a:p>
            <a:r>
              <a:rPr lang="cs-CZ" dirty="0" smtClean="0"/>
              <a:t>2. února 1943 Němci kapitulovali, </a:t>
            </a:r>
            <a:r>
              <a:rPr lang="cs-CZ" dirty="0" smtClean="0"/>
              <a:t>bylo zajato </a:t>
            </a:r>
            <a:r>
              <a:rPr lang="cs-CZ" dirty="0" smtClean="0"/>
              <a:t>přes 90 000 </a:t>
            </a:r>
            <a:r>
              <a:rPr lang="cs-CZ" dirty="0" smtClean="0"/>
              <a:t>vojáků, </a:t>
            </a:r>
            <a:r>
              <a:rPr lang="cs-CZ" dirty="0" smtClean="0"/>
              <a:t>včetně velitele maršála </a:t>
            </a:r>
            <a:r>
              <a:rPr lang="cs-CZ" dirty="0" smtClean="0"/>
              <a:t>Pauluse;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ítězství </a:t>
            </a:r>
            <a:r>
              <a:rPr lang="cs-CZ" dirty="0" smtClean="0"/>
              <a:t>u Stalingradu znamenalo obrat ve 2. sv. </a:t>
            </a:r>
            <a:r>
              <a:rPr lang="cs-CZ" dirty="0" smtClean="0"/>
              <a:t>válce.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263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https://upload.wikimedia.org/wikipedia/commons/thumb/c/c0/RIAN_archive_602161_Center_of_Stalingrad_after_liberation.jpg/250px-RIAN_archive_602161_Center_of_Stalingrad_after_libe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331245" cy="62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33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Bitva u </a:t>
            </a:r>
            <a:r>
              <a:rPr lang="cs-CZ" b="1" dirty="0" smtClean="0"/>
              <a:t>Kursku</a:t>
            </a:r>
            <a:br>
              <a:rPr lang="cs-CZ" b="1" dirty="0" smtClean="0"/>
            </a:br>
            <a:r>
              <a:rPr lang="cs-CZ" b="1" dirty="0" smtClean="0"/>
              <a:t>(4</a:t>
            </a:r>
            <a:r>
              <a:rPr lang="cs-CZ" b="1" dirty="0" smtClean="0"/>
              <a:t>. července – 23. srpna  1943)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Poslední velký německý protiútok na východní frontě, největší tanková </a:t>
            </a:r>
            <a:r>
              <a:rPr lang="cs-CZ" dirty="0" smtClean="0"/>
              <a:t>bitva; 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rchní </a:t>
            </a:r>
            <a:r>
              <a:rPr lang="cs-CZ" dirty="0" smtClean="0"/>
              <a:t>velitel německých vojsk Erich von </a:t>
            </a:r>
            <a:r>
              <a:rPr lang="cs-CZ" dirty="0" err="1" smtClean="0"/>
              <a:t>Manstein</a:t>
            </a:r>
            <a:r>
              <a:rPr lang="cs-CZ" dirty="0" smtClean="0"/>
              <a:t>, sovětských – maršál </a:t>
            </a:r>
            <a:r>
              <a:rPr lang="cs-CZ" dirty="0" err="1" smtClean="0"/>
              <a:t>Žukov</a:t>
            </a:r>
            <a:endParaRPr lang="cs-CZ" dirty="0" smtClean="0"/>
          </a:p>
          <a:p>
            <a:r>
              <a:rPr lang="cs-CZ" dirty="0" smtClean="0"/>
              <a:t>Němci: 900 000 vojáků , 3000 </a:t>
            </a:r>
            <a:r>
              <a:rPr lang="cs-CZ" dirty="0" smtClean="0"/>
              <a:t>tanků;</a:t>
            </a:r>
            <a:endParaRPr lang="cs-CZ" dirty="0" smtClean="0"/>
          </a:p>
          <a:p>
            <a:r>
              <a:rPr lang="cs-CZ" dirty="0" smtClean="0"/>
              <a:t>SSSR: 2 500 00 vojáků , 5000 </a:t>
            </a:r>
            <a:r>
              <a:rPr lang="cs-CZ" dirty="0" smtClean="0"/>
              <a:t>tanků;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ozhodující </a:t>
            </a:r>
            <a:r>
              <a:rPr lang="cs-CZ" dirty="0" smtClean="0"/>
              <a:t>vítězství sovětského </a:t>
            </a:r>
            <a:r>
              <a:rPr lang="cs-CZ" dirty="0" smtClean="0"/>
              <a:t>vojska.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9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GOERLO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 první </a:t>
            </a:r>
            <a:r>
              <a:rPr lang="cs-CZ" dirty="0" smtClean="0"/>
              <a:t>sovětský</a:t>
            </a:r>
            <a:r>
              <a:rPr lang="cs-CZ" dirty="0"/>
              <a:t> ekonomický plán, který se stal východiskem pro všechny pozdější hospodářské plány Sovětského svazu a komunistických </a:t>
            </a:r>
            <a:r>
              <a:rPr lang="cs-CZ" dirty="0" smtClean="0"/>
              <a:t>zemí;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lán </a:t>
            </a:r>
            <a:r>
              <a:rPr lang="cs-CZ" dirty="0"/>
              <a:t>byl podporován </a:t>
            </a:r>
            <a:r>
              <a:rPr lang="cs-CZ" dirty="0" smtClean="0"/>
              <a:t>Leninem, </a:t>
            </a:r>
            <a:r>
              <a:rPr lang="cs-CZ" dirty="0"/>
              <a:t>který v elektrifikaci země spatřoval prvořadý prostředek vybudování </a:t>
            </a:r>
            <a:r>
              <a:rPr lang="cs-CZ" dirty="0" smtClean="0"/>
              <a:t>socialismu;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lán </a:t>
            </a:r>
            <a:r>
              <a:rPr lang="cs-CZ" dirty="0"/>
              <a:t>byl zahájen roku 1920 a jeho cíle v zásadě splněny roku 1931.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934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Tiger</a:t>
            </a:r>
            <a:endParaRPr lang="cs-CZ" dirty="0"/>
          </a:p>
        </p:txBody>
      </p:sp>
      <p:pic>
        <p:nvPicPr>
          <p:cNvPr id="26626" name="Picture 2" descr="https://upload.wikimedia.org/wikipedia/commons/thumb/7/7f/Bundesarchiv_Bild_101III-Cantzler-077-24%2C_Russland%2C_Vormarsch_deutscher_Panzer.jpg/220px-Bundesarchiv_Bild_101III-Cantzler-077-24%2C_Russland%2C_Vormarsch_deutscher_Panz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40" y="365126"/>
            <a:ext cx="7851386" cy="53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61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T-34</a:t>
            </a:r>
            <a:endParaRPr lang="cs-CZ" dirty="0"/>
          </a:p>
        </p:txBody>
      </p:sp>
      <p:pic>
        <p:nvPicPr>
          <p:cNvPr id="27650" name="Picture 2" descr="https://upload.wikimedia.org/wikipedia/commons/thumb/0/05/Carri_armati_KV1.jpg/220px-Carri_armati_K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1150157"/>
            <a:ext cx="7174107" cy="47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119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Konec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 konce roku 1944 osvobodila Rudá armáda celé území SSSR, nový spojenec </a:t>
            </a:r>
            <a:r>
              <a:rPr lang="cs-CZ" dirty="0" smtClean="0"/>
              <a:t>– Rumunsko;</a:t>
            </a:r>
            <a:endParaRPr lang="cs-CZ" dirty="0" smtClean="0"/>
          </a:p>
          <a:p>
            <a:r>
              <a:rPr lang="cs-CZ" dirty="0" smtClean="0"/>
              <a:t>Významný podíl mělo</a:t>
            </a:r>
            <a:r>
              <a:rPr lang="cs-CZ" dirty="0" smtClean="0"/>
              <a:t> </a:t>
            </a:r>
            <a:r>
              <a:rPr lang="cs-CZ" dirty="0" smtClean="0"/>
              <a:t>otevření 2. fronty spojenci (USA, Kanada, VB), kteří se v červnu 1944 vylodili v Normandii a začali osvobozovat západní </a:t>
            </a:r>
            <a:r>
              <a:rPr lang="cs-CZ" dirty="0" smtClean="0"/>
              <a:t>Evropu;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únoru 1945 proběhla </a:t>
            </a:r>
            <a:r>
              <a:rPr lang="cs-CZ" b="1" dirty="0" smtClean="0"/>
              <a:t>Jaltská konference </a:t>
            </a:r>
            <a:r>
              <a:rPr lang="cs-CZ" dirty="0" smtClean="0"/>
              <a:t>(Stalin, Roosevelt a Churchill) – jednali i poválečném uspořádání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lednu 1945 ruská vojska překračují hranici Německa a postupují k Berlínu, s americkými vojsky se setkají na </a:t>
            </a:r>
            <a:r>
              <a:rPr lang="cs-CZ" dirty="0" smtClean="0"/>
              <a:t>Labi;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dubnu začal útok na </a:t>
            </a:r>
            <a:r>
              <a:rPr lang="cs-CZ" dirty="0" smtClean="0"/>
              <a:t>Berlín;</a:t>
            </a:r>
            <a:endParaRPr lang="cs-CZ" dirty="0" smtClean="0"/>
          </a:p>
          <a:p>
            <a:r>
              <a:rPr lang="cs-CZ" dirty="0" smtClean="0"/>
              <a:t>30. dubna 1945 spáchal Adolf Hitler </a:t>
            </a:r>
            <a:r>
              <a:rPr lang="cs-CZ" dirty="0" smtClean="0"/>
              <a:t>sebevraždu;</a:t>
            </a:r>
            <a:endParaRPr lang="cs-CZ" dirty="0" smtClean="0"/>
          </a:p>
          <a:p>
            <a:r>
              <a:rPr lang="cs-CZ" dirty="0" smtClean="0"/>
              <a:t>7. května  1945 Německo kapitulovalo → kapitulace vstoupila v platnost </a:t>
            </a:r>
            <a:r>
              <a:rPr lang="cs-CZ" b="1" dirty="0" smtClean="0"/>
              <a:t>8.5</a:t>
            </a:r>
            <a:r>
              <a:rPr lang="cs-CZ" b="1" dirty="0" smtClean="0"/>
              <a:t>. 1945 = konec války v Evropě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670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Vlajka SSSR vlající p&amp;rcaron;ed Braniborskou bráno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10016613" cy="61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87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Osvobození Československa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Rudá armáda a spojenci (Rumuni) osvobozují Moravu. Brno osvobozeno 26. dubna </a:t>
            </a:r>
            <a:r>
              <a:rPr lang="cs-CZ" dirty="0" smtClean="0"/>
              <a:t>1945;</a:t>
            </a:r>
            <a:endParaRPr lang="cs-CZ" dirty="0" smtClean="0"/>
          </a:p>
          <a:p>
            <a:r>
              <a:rPr lang="cs-CZ" dirty="0" smtClean="0"/>
              <a:t> Američané a spojenci osvobozují Plzeň a západní Čechy, musí zůstat     </a:t>
            </a:r>
          </a:p>
          <a:p>
            <a:pPr>
              <a:buNone/>
            </a:pPr>
            <a:r>
              <a:rPr lang="cs-CZ" dirty="0" smtClean="0"/>
              <a:t>   stát na demarkační linii, která vede přes Karlovy Vary, Plzeň a České </a:t>
            </a:r>
            <a:r>
              <a:rPr lang="cs-CZ" dirty="0" smtClean="0"/>
              <a:t>Budějovice;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/>
              <a:t>našem území se ještě nachází německá armáda Střed (asi 1 milion vojáků). Chtějí se přes Prahu probít do amerického </a:t>
            </a:r>
            <a:r>
              <a:rPr lang="cs-CZ" dirty="0" smtClean="0"/>
              <a:t>zajetí;</a:t>
            </a:r>
            <a:endParaRPr lang="cs-CZ" dirty="0" smtClean="0"/>
          </a:p>
          <a:p>
            <a:r>
              <a:rPr lang="cs-CZ" dirty="0" smtClean="0"/>
              <a:t>5. května 1945 povstání v Praze, rozhlas volá o </a:t>
            </a:r>
            <a:r>
              <a:rPr lang="cs-CZ" dirty="0" smtClean="0"/>
              <a:t>pomoc;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ovstání </a:t>
            </a:r>
            <a:r>
              <a:rPr lang="cs-CZ" dirty="0" smtClean="0"/>
              <a:t>pomáhají i Vlasovci (vojenská jednotka, kterou Němci sestavili z ruských zajatců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b="1" dirty="0" smtClean="0"/>
              <a:t>9. května 1945 Praha osvobozena = konec bojů v </a:t>
            </a:r>
            <a:r>
              <a:rPr lang="cs-CZ" b="1" dirty="0" smtClean="0"/>
              <a:t>Evropě.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556814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ŠVANKMAJER, Milan. </a:t>
            </a:r>
            <a:r>
              <a:rPr lang="cs-CZ" altLang="cs-CZ" i="1" dirty="0" smtClean="0"/>
              <a:t>Dějiny Ruska. </a:t>
            </a:r>
            <a:r>
              <a:rPr lang="cs-CZ" altLang="cs-CZ" dirty="0" smtClean="0"/>
              <a:t>4. </a:t>
            </a:r>
            <a:r>
              <a:rPr lang="cs-CZ" altLang="cs-CZ" dirty="0" err="1" smtClean="0"/>
              <a:t>rozš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vyd</a:t>
            </a:r>
            <a:r>
              <a:rPr lang="cs-CZ" altLang="cs-CZ" dirty="0" smtClean="0"/>
              <a:t>., Praha: Lidové noviny, 2004, 574 s. ISBN 80-7106-658-3.</a:t>
            </a:r>
          </a:p>
          <a:p>
            <a:r>
              <a:rPr lang="cs-CZ" dirty="0" smtClean="0">
                <a:hlinkClick r:id="rId2"/>
              </a:rPr>
              <a:t>http://kvmuz.cz/typ/soudobe-dejiny/kult-osobnosti-1-cast</a:t>
            </a:r>
            <a:endParaRPr lang="cs-CZ" dirty="0" smtClean="0"/>
          </a:p>
          <a:p>
            <a:r>
              <a:rPr lang="cs-CZ" altLang="cs-CZ" i="1" dirty="0" smtClean="0"/>
              <a:t>http://cs.wikipedia.org/wiki/Společenství_nezávislých_států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moderni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dejiny.cz</a:t>
            </a:r>
            <a:r>
              <a:rPr lang="cs-CZ" smtClean="0">
                <a:hlinkClick r:id="rId3"/>
              </a:rPr>
              <a:t>/</a:t>
            </a:r>
            <a:r>
              <a:rPr lang="cs-CZ" smtClean="0"/>
              <a:t> </a:t>
            </a:r>
            <a:endParaRPr lang="ru-RU" dirty="0" smtClean="0"/>
          </a:p>
          <a:p>
            <a:r>
              <a:rPr lang="cs-CZ" dirty="0" smtClean="0"/>
              <a:t>Obrázky www.</a:t>
            </a:r>
            <a:r>
              <a:rPr lang="cs-CZ" dirty="0" err="1" smtClean="0"/>
              <a:t>google.cz</a:t>
            </a:r>
            <a:endParaRPr lang="cs-CZ" dirty="0" smtClean="0"/>
          </a:p>
          <a:p>
            <a:r>
              <a:rPr lang="cs-CZ" u="sng" dirty="0" smtClean="0"/>
              <a:t>http://ru.science.wikia.com/wiki</a:t>
            </a:r>
            <a:r>
              <a:rPr lang="cs-CZ" dirty="0" smtClean="0"/>
              <a:t>  </a:t>
            </a:r>
          </a:p>
          <a:p>
            <a:r>
              <a:rPr lang="cs-CZ" u="sng" dirty="0" smtClean="0"/>
              <a:t>http://ru.community.wikia.com/wiki/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ČEKA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</a:t>
            </a:r>
            <a:r>
              <a:rPr lang="cs-CZ" dirty="0" smtClean="0"/>
              <a:t>yla </a:t>
            </a:r>
            <a:r>
              <a:rPr lang="cs-CZ" dirty="0"/>
              <a:t>první ze série tajných policií v Sovětském </a:t>
            </a:r>
            <a:r>
              <a:rPr lang="cs-CZ" dirty="0" smtClean="0"/>
              <a:t>Rusku; </a:t>
            </a:r>
          </a:p>
          <a:p>
            <a:r>
              <a:rPr lang="cs-CZ" dirty="0" smtClean="0"/>
              <a:t>založena</a:t>
            </a:r>
            <a:r>
              <a:rPr lang="cs-CZ" dirty="0"/>
              <a:t> Felixem </a:t>
            </a:r>
            <a:r>
              <a:rPr lang="cs-CZ" dirty="0" err="1"/>
              <a:t>Dzeržinskim</a:t>
            </a:r>
            <a:r>
              <a:rPr lang="cs-CZ" dirty="0"/>
              <a:t> na Leninův popud 20. prosince </a:t>
            </a:r>
            <a:r>
              <a:rPr lang="cs-CZ" dirty="0" smtClean="0"/>
              <a:t>1917;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roce 1922 byla </a:t>
            </a:r>
            <a:r>
              <a:rPr lang="cs-CZ" dirty="0" err="1" smtClean="0"/>
              <a:t>změnena</a:t>
            </a:r>
            <a:r>
              <a:rPr lang="cs-CZ" dirty="0" smtClean="0"/>
              <a:t> na</a:t>
            </a:r>
            <a:r>
              <a:rPr lang="cs-CZ" dirty="0"/>
              <a:t> GRU (Hlavní správu rozvědky). Její pětiletá existence stála život odhadem 200 až 500 tisíc lidí</a:t>
            </a:r>
            <a:r>
              <a:rPr lang="cs-CZ" dirty="0" smtClean="0"/>
              <a:t>.</a:t>
            </a:r>
            <a:endParaRPr lang="cs-CZ" altLang="cs-CZ" dirty="0" smtClean="0"/>
          </a:p>
          <a:p>
            <a:r>
              <a:rPr lang="cs-CZ" dirty="0"/>
              <a:t>nařízení </a:t>
            </a:r>
            <a:r>
              <a:rPr lang="cs-CZ" dirty="0" smtClean="0"/>
              <a:t>evidovat všechny občany, kteří přicházeli </a:t>
            </a:r>
            <a:r>
              <a:rPr lang="cs-CZ" dirty="0"/>
              <a:t>v úvahu jako odpůrci sovětského </a:t>
            </a:r>
            <a:r>
              <a:rPr lang="cs-CZ" dirty="0" smtClean="0"/>
              <a:t>státu;</a:t>
            </a:r>
          </a:p>
          <a:p>
            <a:r>
              <a:rPr lang="cs-CZ" dirty="0" smtClean="0"/>
              <a:t> </a:t>
            </a:r>
            <a:r>
              <a:rPr lang="cs-CZ" dirty="0" smtClean="0"/>
              <a:t>probíhalo</a:t>
            </a:r>
            <a:r>
              <a:rPr lang="cs-CZ" dirty="0" smtClean="0"/>
              <a:t> </a:t>
            </a:r>
            <a:r>
              <a:rPr lang="cs-CZ" dirty="0"/>
              <a:t>jejich sledování a </a:t>
            </a:r>
            <a:r>
              <a:rPr lang="cs-CZ" dirty="0" smtClean="0"/>
              <a:t>prověřování; </a:t>
            </a:r>
            <a:endParaRPr lang="cs-CZ" dirty="0"/>
          </a:p>
          <a:p>
            <a:r>
              <a:rPr lang="cs-CZ" altLang="cs-CZ" dirty="0" smtClean="0"/>
              <a:t> </a:t>
            </a:r>
            <a:r>
              <a:rPr lang="cs-CZ" altLang="cs-CZ" dirty="0" smtClean="0"/>
              <a:t>současně s tím změněn trestní zákoník - </a:t>
            </a:r>
            <a:r>
              <a:rPr lang="cs-CZ" dirty="0" smtClean="0"/>
              <a:t>sovětský </a:t>
            </a:r>
            <a:r>
              <a:rPr lang="cs-CZ" dirty="0"/>
              <a:t>občan mohl být odsouzen, aniž byl přímým účastníkem nějaké protistátní organizace (na Leninovo doporučení</a:t>
            </a:r>
            <a:r>
              <a:rPr lang="cs-CZ" dirty="0" smtClean="0"/>
              <a:t>).</a:t>
            </a:r>
            <a:endParaRPr lang="cs-CZ" dirty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705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VZNIK SSSR</a:t>
            </a:r>
            <a:br>
              <a:rPr lang="cs-CZ" b="1" dirty="0" smtClean="0"/>
            </a:br>
            <a:r>
              <a:rPr lang="cs-CZ" b="1" dirty="0" smtClean="0"/>
              <a:t>(Svaz </a:t>
            </a:r>
            <a:r>
              <a:rPr lang="cs-CZ" b="1" dirty="0" smtClean="0"/>
              <a:t>sovětských socialistických republik 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/>
              <a:t>30. prosince 1922 proběhl sjezd sovětů v </a:t>
            </a:r>
            <a:r>
              <a:rPr lang="cs-CZ" dirty="0" smtClean="0"/>
              <a:t>Moskvě →</a:t>
            </a:r>
            <a:r>
              <a:rPr lang="cs-CZ" dirty="0" smtClean="0"/>
              <a:t> </a:t>
            </a:r>
            <a:r>
              <a:rPr lang="cs-CZ" dirty="0"/>
              <a:t>založen Sovětský svaz sdružující Ruskou sovětskou federativní socialistickou republiku, Ukrajinskou, Běloruskou sovětskou </a:t>
            </a:r>
            <a:r>
              <a:rPr lang="cs-CZ" dirty="0" smtClean="0"/>
              <a:t>socialistickou </a:t>
            </a:r>
            <a:r>
              <a:rPr lang="cs-CZ" dirty="0"/>
              <a:t>republiku a Zakavkazskou federativní socialistickou republiku. V následujících letech byly vytvořeny další sovětské republiky ve Střední </a:t>
            </a:r>
            <a:r>
              <a:rPr lang="cs-CZ" dirty="0" smtClean="0"/>
              <a:t>Asii;</a:t>
            </a:r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/>
              <a:t>stát se socialistickým zřízením, který existoval v rozmezí let 1922 až 1991 na většině území dřívějšího Ruského </a:t>
            </a:r>
            <a:r>
              <a:rPr lang="cs-CZ" dirty="0" smtClean="0"/>
              <a:t>impéria;</a:t>
            </a:r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/>
              <a:t>Sovětský svaz měl ve své ústavě zakotvenou vedoucí roli komunistické strany, která byla dominantní politickou silou do roku 1991. Ačkoliv byl Sovětský svaz nominálně unií svazových republik s hlavním městem v Moskvě, ve skutečnosti šlo o silně centralizovaný </a:t>
            </a:r>
            <a:r>
              <a:rPr lang="cs-CZ" dirty="0" smtClean="0"/>
              <a:t>stát;</a:t>
            </a:r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/>
              <a:t>p</a:t>
            </a:r>
            <a:r>
              <a:rPr lang="cs-CZ" dirty="0" smtClean="0"/>
              <a:t>rvním sovětským vůdcem byl V. I. Lenin;</a:t>
            </a:r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/>
              <a:t>p</a:t>
            </a:r>
            <a:r>
              <a:rPr lang="cs-CZ" dirty="0" smtClean="0"/>
              <a:t>rvním předsedou vlády byl M. </a:t>
            </a:r>
            <a:r>
              <a:rPr lang="cs-CZ" dirty="0" err="1" smtClean="0"/>
              <a:t>Kalinin</a:t>
            </a:r>
            <a:r>
              <a:rPr lang="cs-CZ" dirty="0" smtClean="0"/>
              <a:t>.</a:t>
            </a:r>
          </a:p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/>
              <a:t>R. 1924 – 2.sjezd sovětů – přijata </a:t>
            </a:r>
            <a:r>
              <a:rPr lang="cs-CZ" dirty="0" smtClean="0"/>
              <a:t>1.ústava </a:t>
            </a:r>
            <a:r>
              <a:rPr lang="cs-CZ" dirty="0"/>
              <a:t>→</a:t>
            </a:r>
            <a:r>
              <a:rPr lang="cs-CZ" dirty="0" smtClean="0"/>
              <a:t> </a:t>
            </a:r>
            <a:r>
              <a:rPr lang="cs-CZ" dirty="0"/>
              <a:t>d</a:t>
            </a:r>
            <a:r>
              <a:rPr lang="cs-CZ" dirty="0" smtClean="0"/>
              <a:t>iplomatické </a:t>
            </a:r>
            <a:r>
              <a:rPr lang="cs-CZ" dirty="0"/>
              <a:t>uznání SSSR</a:t>
            </a:r>
          </a:p>
          <a:p>
            <a:endParaRPr lang="cs-CZ" dirty="0"/>
          </a:p>
          <a:p>
            <a:pPr marL="493776" indent="-457200" fontAlgn="auto">
              <a:spcAft>
                <a:spcPts val="0"/>
              </a:spcAft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97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Měnová reforma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indent="-457200" fontAlgn="auto">
              <a:spcAft>
                <a:spcPts val="0"/>
              </a:spcAft>
              <a:defRPr/>
            </a:pPr>
            <a:r>
              <a:rPr lang="cs-CZ" dirty="0"/>
              <a:t>Měnová reforma – papírové rubly tzv. </a:t>
            </a:r>
            <a:r>
              <a:rPr lang="cs-CZ" dirty="0" err="1" smtClean="0"/>
              <a:t>sovznaky</a:t>
            </a:r>
            <a:r>
              <a:rPr lang="cs-CZ" dirty="0" smtClean="0"/>
              <a:t> (směnky</a:t>
            </a:r>
            <a:r>
              <a:rPr lang="cs-CZ" dirty="0"/>
              <a:t> vydané v Sovětském svazu v roce 1919 a používané během </a:t>
            </a:r>
            <a:r>
              <a:rPr lang="cs-CZ" dirty="0" smtClean="0"/>
              <a:t>1919-1924) </a:t>
            </a:r>
            <a:r>
              <a:rPr lang="cs-CZ" dirty="0"/>
              <a:t>→</a:t>
            </a:r>
            <a:r>
              <a:rPr lang="cs-CZ" dirty="0" smtClean="0"/>
              <a:t>  </a:t>
            </a:r>
            <a:r>
              <a:rPr lang="cs-CZ" dirty="0"/>
              <a:t>nové oběživo tzv. </a:t>
            </a:r>
            <a:r>
              <a:rPr lang="cs-CZ" dirty="0" err="1" smtClean="0"/>
              <a:t>červonce</a:t>
            </a:r>
            <a:r>
              <a:rPr lang="cs-CZ" dirty="0" smtClean="0"/>
              <a:t>;</a:t>
            </a:r>
            <a:endParaRPr lang="cs-CZ" dirty="0"/>
          </a:p>
          <a:p>
            <a:pPr marL="493776" indent="-457200">
              <a:defRPr/>
            </a:pPr>
            <a:r>
              <a:rPr lang="cs-CZ" dirty="0"/>
              <a:t> Měnová reforma urychlila likvidaci naturální měny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20" y="3746090"/>
            <a:ext cx="5092532" cy="28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7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smtClean="0"/>
              <a:t>Stalin, Lenin, </a:t>
            </a:r>
            <a:r>
              <a:rPr lang="cs-CZ" altLang="cs-CZ" b="1" dirty="0" err="1" smtClean="0"/>
              <a:t>Kalinin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120" y="1463040"/>
            <a:ext cx="10012680" cy="5222240"/>
          </a:xfrm>
          <a:noFill/>
        </p:spPr>
      </p:pic>
    </p:spTree>
    <p:extLst>
      <p:ext uri="{BB962C8B-B14F-4D97-AF65-F5344CB8AC3E}">
        <p14:creationId xmlns:p14="http://schemas.microsoft.com/office/powerpoint/2010/main" val="15940279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2191</Words>
  <Application>Microsoft Office PowerPoint</Application>
  <PresentationFormat>Širokoúhlá obrazovka</PresentationFormat>
  <Paragraphs>217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Wingdings 2</vt:lpstr>
      <vt:lpstr>Motiv Office</vt:lpstr>
      <vt:lpstr>Rusko v období „Stalinismu“  2.světová válka</vt:lpstr>
      <vt:lpstr>Situace v Rusku po občanské válce</vt:lpstr>
      <vt:lpstr>Plán obnovy hospodářství SSSR:</vt:lpstr>
      <vt:lpstr>NEP</vt:lpstr>
      <vt:lpstr>GOERLO</vt:lpstr>
      <vt:lpstr>ČEKA </vt:lpstr>
      <vt:lpstr>VZNIK SSSR (Svaz sovětských socialistických republik )</vt:lpstr>
      <vt:lpstr>Měnová reforma</vt:lpstr>
      <vt:lpstr>Stalin, Lenin, Kalinin</vt:lpstr>
      <vt:lpstr>Znak a vlajka SSSR</vt:lpstr>
      <vt:lpstr>Mocenské boje v období 1924-1928</vt:lpstr>
      <vt:lpstr>Nikolaj Bucharin</vt:lpstr>
      <vt:lpstr>Josef Vissariovič  Džugašvili (Stalin)</vt:lpstr>
      <vt:lpstr>Prezentace aplikace PowerPoint</vt:lpstr>
      <vt:lpstr>Rodiče Stalina</vt:lpstr>
      <vt:lpstr>Mladý Stalin</vt:lpstr>
      <vt:lpstr>Rodinný život Stalina</vt:lpstr>
      <vt:lpstr>Prezentace aplikace PowerPoint</vt:lpstr>
      <vt:lpstr>Nástup Stalina k moci</vt:lpstr>
      <vt:lpstr>Zničení chrámu  Christa Spasitele 1931</vt:lpstr>
      <vt:lpstr>1. pětiletka – 1928 – 1932 </vt:lpstr>
      <vt:lpstr>Hladomor</vt:lpstr>
      <vt:lpstr>2. pětiletka (1933 -1937)</vt:lpstr>
      <vt:lpstr>3. pětiletka (1937 – 1942)</vt:lpstr>
      <vt:lpstr>1934 – počátek tzv. stalinských represí</vt:lpstr>
      <vt:lpstr>Prezentace aplikace PowerPoint</vt:lpstr>
      <vt:lpstr>Prezentace aplikace PowerPoint</vt:lpstr>
      <vt:lpstr>Prezentace aplikace PowerPoint</vt:lpstr>
      <vt:lpstr>Prezentace aplikace PowerPoint</vt:lpstr>
      <vt:lpstr>GULAG  1923 –  1967</vt:lpstr>
      <vt:lpstr>Mezinárodní vztahy před 2.světovou válkou</vt:lpstr>
      <vt:lpstr>Prezentace aplikace PowerPoint</vt:lpstr>
      <vt:lpstr>Sovětsko – finská válka (1939 – 1940)</vt:lpstr>
      <vt:lpstr>Plán „Barbarossa“</vt:lpstr>
      <vt:lpstr>Prezentace aplikace PowerPoint</vt:lpstr>
      <vt:lpstr>Prezentace aplikace PowerPoint</vt:lpstr>
      <vt:lpstr>Prezentace aplikace PowerPoint</vt:lpstr>
      <vt:lpstr>První fáze války</vt:lpstr>
      <vt:lpstr>Blokáda Leningradu </vt:lpstr>
      <vt:lpstr>Prezentace aplikace PowerPoint</vt:lpstr>
      <vt:lpstr>Prezentace aplikace PowerPoint</vt:lpstr>
      <vt:lpstr>Prezentace aplikace PowerPoint</vt:lpstr>
      <vt:lpstr>Prezentace aplikace PowerPoint</vt:lpstr>
      <vt:lpstr>Bitva o Moskvu – operace Tajfun</vt:lpstr>
      <vt:lpstr>Prezentace aplikace PowerPoint</vt:lpstr>
      <vt:lpstr>Prezentace aplikace PowerPoint</vt:lpstr>
      <vt:lpstr>Bitva u Stalingradu</vt:lpstr>
      <vt:lpstr>Prezentace aplikace PowerPoint</vt:lpstr>
      <vt:lpstr>Bitva u Kursku (4. července – 23. srpna  1943)</vt:lpstr>
      <vt:lpstr>Tiger</vt:lpstr>
      <vt:lpstr>T-34</vt:lpstr>
      <vt:lpstr>Konec války</vt:lpstr>
      <vt:lpstr>Prezentace aplikace PowerPoint</vt:lpstr>
      <vt:lpstr>Osvobození Československa</vt:lpstr>
      <vt:lpstr>Zdroje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Stalinismus a 2.světová válka</dc:title>
  <dc:creator>Hobzova</dc:creator>
  <cp:lastModifiedBy>Uživatel systému Windows</cp:lastModifiedBy>
  <cp:revision>51</cp:revision>
  <dcterms:created xsi:type="dcterms:W3CDTF">2015-04-27T07:24:32Z</dcterms:created>
  <dcterms:modified xsi:type="dcterms:W3CDTF">2020-03-19T18:20:54Z</dcterms:modified>
</cp:coreProperties>
</file>