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4" r:id="rId4"/>
    <p:sldId id="268" r:id="rId5"/>
    <p:sldId id="275" r:id="rId6"/>
    <p:sldId id="276" r:id="rId7"/>
    <p:sldId id="269" r:id="rId8"/>
    <p:sldId id="282" r:id="rId9"/>
    <p:sldId id="270" r:id="rId10"/>
    <p:sldId id="261" r:id="rId11"/>
    <p:sldId id="273" r:id="rId12"/>
    <p:sldId id="272" r:id="rId13"/>
    <p:sldId id="277" r:id="rId14"/>
    <p:sldId id="262" r:id="rId15"/>
    <p:sldId id="258" r:id="rId16"/>
    <p:sldId id="259" r:id="rId17"/>
    <p:sldId id="260" r:id="rId18"/>
    <p:sldId id="278" r:id="rId19"/>
    <p:sldId id="279" r:id="rId20"/>
    <p:sldId id="264" r:id="rId21"/>
    <p:sldId id="280" r:id="rId22"/>
    <p:sldId id="281" r:id="rId23"/>
    <p:sldId id="263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pPr/>
              <a:t>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search?q=%D0%B2%D0%B5%D0%BD%D0%B5%D1%86%D0%B8%D0%B0%D0%BD%D0%BE%D0%B2&amp;source=lnms&amp;tbm=isch&amp;sa=X&amp;ved=0ahUKEwjguqn0rNXZAhUM-6QKHRCsA90Q_AUICigB&amp;biw=1280&amp;bih=86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z/search?q=%D0%98%D0%B2%D0%B0%D0%BD+%D0%9A%D0%BE%D0%BD%D1%81%D1%82%D0%B0%D0%BD%D1%82%D0%B8%D0%BD%D0%BE%D0%B2%D0%B8%D1%87+%D0%90%D0%B9%D0%B2%D0%B0%D0%B7%D0%BE%D0%B2%D1%81%D0%BA%D0%B8%D0%B9&amp;rlz=1C1EJFA_enCZ770CZ772&amp;source=lnms&amp;tbm=isch&amp;sa=X&amp;ved=0ahUKEwi7nMiop9PZAhXSxqQKHT7tAF0Q_AUICigB&amp;biw=1366&amp;bih=66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lRM2mqqCm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8Vg260nb4Q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qovangjX1s" TargetMode="External"/><Relationship Id="rId4" Type="http://schemas.openxmlformats.org/officeDocument/2006/relationships/hyperlink" Target="https://youtu.be/8qovangjX1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gVxD8mihY" TargetMode="External"/><Relationship Id="rId2" Type="http://schemas.openxmlformats.org/officeDocument/2006/relationships/hyperlink" Target="https://youtu.be/QxqtFVjh62A?t=6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uzei-mira.com/article/2125-kto-takie-peredvizhniki-i-pochemu-ih-tak-nazyvayut-.html" TargetMode="External"/><Relationship Id="rId2" Type="http://schemas.openxmlformats.org/officeDocument/2006/relationships/hyperlink" Target="https://history.wikireading.ru/28382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QxqtFVjh62A?t=6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lRM2mqqCm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живопись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18-</a:t>
            </a:r>
            <a:r>
              <a:rPr lang="ru-RU" sz="4400" dirty="0" smtClean="0"/>
              <a:t>19</a:t>
            </a:r>
            <a:r>
              <a:rPr lang="cs-CZ" sz="4400" dirty="0" smtClean="0"/>
              <a:t> </a:t>
            </a:r>
            <a:r>
              <a:rPr lang="ru-RU" sz="4400" dirty="0" smtClean="0"/>
              <a:t>вв. 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5333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Сентиментализм</a:t>
            </a:r>
            <a:br>
              <a:rPr lang="ru-RU" dirty="0" smtClean="0"/>
            </a:br>
            <a:r>
              <a:rPr lang="ru-RU" dirty="0" smtClean="0"/>
              <a:t> в русской живописи 19 века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45477" y="2274836"/>
            <a:ext cx="11078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изобразительном искусстве трудно выделить какого-либо мастера, творчество которого полностью бы воплощало принципы сентиментализма. Элементы сентиментализма встречаются чаще в сочетании с элементами классицизма, романтизма. Поэтому можно только говорить о большем или меньшем влиянии этого стиля на творчество того или иного художника.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67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Черты сентиментализма: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Сюжеты из современной жизни + крестьянская тематика</a:t>
            </a:r>
          </a:p>
          <a:p>
            <a:pPr algn="just"/>
            <a:r>
              <a:rPr lang="ru-RU" sz="3200" dirty="0" smtClean="0"/>
              <a:t>Главный герой – не в центре, либо отсутствует</a:t>
            </a:r>
          </a:p>
          <a:p>
            <a:pPr algn="just"/>
            <a:r>
              <a:rPr lang="ru-RU" sz="3200" dirty="0" smtClean="0"/>
              <a:t>Новая трактовка перспективы (задний план не ограничивается декоративной функцией; действие приобретает глубину)</a:t>
            </a:r>
          </a:p>
          <a:p>
            <a:pPr algn="just"/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59" y="3218870"/>
            <a:ext cx="3527381" cy="1080938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Алексей Венецианов</a:t>
            </a:r>
            <a:endParaRPr lang="cs-CZ" dirty="0"/>
          </a:p>
        </p:txBody>
      </p:sp>
      <p:pic>
        <p:nvPicPr>
          <p:cNvPr id="1026" name="Picture 2" descr="Výsledek obrázku pro венецианов гум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3140" y="0"/>
            <a:ext cx="862393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083247" y="4994128"/>
            <a:ext cx="235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Гумн</a:t>
            </a:r>
            <a:r>
              <a:rPr lang="cs-CZ" sz="3200" dirty="0" smtClean="0"/>
              <a:t>ó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ÐÐµÐ½ÐµÑÐ¸Ð°Ð½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6" y="0"/>
            <a:ext cx="8943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6477" y="3015202"/>
            <a:ext cx="2906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Алексей Венецианов</a:t>
            </a:r>
          </a:p>
          <a:p>
            <a:endParaRPr lang="ru-RU" sz="3200" dirty="0" smtClean="0"/>
          </a:p>
          <a:p>
            <a:r>
              <a:rPr lang="ru-RU" sz="3200" dirty="0" smtClean="0"/>
              <a:t>Спящий пастушок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899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Романтизм в русской живописи 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Противостояние силе природы</a:t>
            </a:r>
          </a:p>
          <a:p>
            <a:r>
              <a:rPr lang="ru-RU" sz="3200" dirty="0" smtClean="0"/>
              <a:t>Мифологические (религиозные) темы</a:t>
            </a:r>
          </a:p>
          <a:p>
            <a:r>
              <a:rPr lang="ru-RU" sz="3200" dirty="0" smtClean="0"/>
              <a:t>Исторические события</a:t>
            </a:r>
          </a:p>
          <a:p>
            <a:r>
              <a:rPr lang="ru-RU" sz="3200" dirty="0" smtClean="0"/>
              <a:t>Пейзажи</a:t>
            </a:r>
          </a:p>
          <a:p>
            <a:r>
              <a:rPr lang="ru-RU" sz="3200" dirty="0" smtClean="0"/>
              <a:t>Портреты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896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214" y="748509"/>
            <a:ext cx="5706831" cy="1080938"/>
          </a:xfrm>
        </p:spPr>
        <p:txBody>
          <a:bodyPr/>
          <a:lstStyle/>
          <a:p>
            <a:pPr algn="ctr"/>
            <a:r>
              <a:rPr lang="ru-RU" dirty="0">
                <a:hlinkClick r:id="rId2"/>
              </a:rPr>
              <a:t>Иван </a:t>
            </a:r>
            <a:r>
              <a:rPr lang="ru-RU" dirty="0" smtClean="0">
                <a:hlinkClick r:id="rId2"/>
              </a:rPr>
              <a:t>Айвазовский</a:t>
            </a:r>
            <a:endParaRPr lang="cs-CZ" dirty="0"/>
          </a:p>
        </p:txBody>
      </p:sp>
      <p:pic>
        <p:nvPicPr>
          <p:cNvPr id="1026" name="Picture 2" descr="Výsledek obrázku pro айвазовский девятый в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89" y="1829447"/>
            <a:ext cx="9148950" cy="494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195045" y="996591"/>
            <a:ext cx="270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Девятый вал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558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0102" y="4520009"/>
            <a:ext cx="3224642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Карл Брюллов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Последний день Помпеи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https://upload.wikimedia.org/wikipedia/commons/thumb/e/ec/Karl_Brullov_-_The_Last_Day_of_Pompeii_-_Google_Art_Project.jpg/1024px-Karl_Brullov_-_The_Last_Day_of_Pompeii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850" y="4151521"/>
            <a:ext cx="366214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Александр Иванов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Явление Христа народу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076" name="Picture 4" descr="Výsledek obrázku pro иванов явление христа на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84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62" y="3223472"/>
            <a:ext cx="3127405" cy="2385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Орест Кипренский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 </a:t>
            </a:r>
            <a:r>
              <a:rPr lang="ru-RU" dirty="0" err="1" smtClean="0"/>
              <a:t>А.С.Пушкина</a:t>
            </a:r>
            <a:endParaRPr lang="cs-C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51" y="600501"/>
            <a:ext cx="9386249" cy="62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58" y="3018756"/>
            <a:ext cx="5761422" cy="10809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Василий Тропинин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Портрет А. С. Пушкина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65" y="0"/>
            <a:ext cx="5537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Классицизм в русском искусстве</a:t>
            </a:r>
            <a:endParaRPr lang="cs-CZ" dirty="0"/>
          </a:p>
        </p:txBody>
      </p:sp>
      <p:pic>
        <p:nvPicPr>
          <p:cNvPr id="4" name="58Vg260nb4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4462" y="1903062"/>
            <a:ext cx="8808780" cy="4954938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04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qovangjX1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5594" y="2025193"/>
            <a:ext cx="7983940" cy="483280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2775" y="766876"/>
            <a:ext cx="9613861" cy="1080938"/>
          </a:xfrm>
        </p:spPr>
        <p:txBody>
          <a:bodyPr/>
          <a:lstStyle/>
          <a:p>
            <a:pPr algn="ctr"/>
            <a:r>
              <a:rPr lang="ru-RU" dirty="0" smtClean="0">
                <a:hlinkClick r:id="rId4"/>
              </a:rPr>
              <a:t>Реализм в русской живописи 19 века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1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ПЕРЕДВИЖНИКИ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2047164"/>
            <a:ext cx="11778018" cy="46948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ноября 1863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года 14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самых выдающихся учеников императорской Академии художеств отказались участвовать в конкурсе на большую золотую медаль, который предусматривал пенсионерскую поездку в Европу. Живописцы не захотели выполнять задание на предложенный сюжет (Пир в Валгалле), требуя творческую свободу в выборе темы, в соответствии «с личными наклонностями художника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 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Было создано </a:t>
            </a:r>
            <a:r>
              <a:rPr lang="cs-CZ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Товарищество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передвижных художественных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выставок</a:t>
            </a:r>
            <a:r>
              <a:rPr lang="cs-CZ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“,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целями которого было:</a:t>
            </a:r>
            <a:endParaRPr lang="cs-CZ" dirty="0" smtClean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организовывать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выставки по всей России, в том числе знакомить с искусством провинции;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развивать любовь к искусству и эстетические вкусы у народа;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облегчить для художников процесс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продажи собственных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картин.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1951" y="2047164"/>
            <a:ext cx="7467392" cy="4708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Товарищество возглавил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Иван Крамской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В </a:t>
            </a:r>
            <a:r>
              <a:rPr lang="ru-RU" sz="2800" dirty="0">
                <a:solidFill>
                  <a:schemeClr val="bg1"/>
                </a:solidFill>
                <a:effectLst/>
              </a:rPr>
              <a:t>число передвижников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входили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Василий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Перов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Алексей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Саврасов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Иван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Шишкин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Илья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Репин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b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Виктор</a:t>
            </a:r>
            <a:r>
              <a:rPr lang="ru-RU" sz="2800" dirty="0">
                <a:solidFill>
                  <a:schemeClr val="bg1"/>
                </a:solidFill>
                <a:effectLst/>
              </a:rPr>
              <a:t> и </a:t>
            </a:r>
            <a:r>
              <a:rPr lang="ru-RU" sz="2800" b="1" dirty="0" err="1">
                <a:solidFill>
                  <a:schemeClr val="bg1"/>
                </a:solidFill>
                <a:effectLst/>
              </a:rPr>
              <a:t>Аполлинарий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 Васнецовы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Василий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Суриков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Архип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Куинджи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Исаак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Левитан</a:t>
            </a:r>
            <a:r>
              <a:rPr lang="ru-RU" sz="2800" dirty="0">
                <a:solidFill>
                  <a:schemeClr val="bg1"/>
                </a:solidFill>
                <a:effectLst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Валентин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Серов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 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  <a:effectLst/>
              </a:rPr>
              <a:t>и другие художники</a:t>
            </a:r>
          </a:p>
        </p:txBody>
      </p:sp>
    </p:spTree>
    <p:extLst>
      <p:ext uri="{BB962C8B-B14F-4D97-AF65-F5344CB8AC3E}">
        <p14:creationId xmlns:p14="http://schemas.microsoft.com/office/powerpoint/2010/main" val="9787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ПЕРЕДВИЖНИКИ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2814545"/>
            <a:ext cx="11464119" cy="35993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hlinkClick r:id="rId3"/>
              </a:rPr>
              <a:t>Примеры работ художников-передвижников </a:t>
            </a:r>
            <a:endParaRPr lang="cs-CZ" sz="4000" dirty="0" smtClean="0"/>
          </a:p>
          <a:p>
            <a:r>
              <a:rPr lang="ru-RU" sz="4000" dirty="0" smtClean="0"/>
              <a:t>(смотреть в режиме широкого формата</a:t>
            </a:r>
            <a:r>
              <a:rPr lang="cs-CZ" sz="4000" dirty="0" smtClean="0"/>
              <a:t>/full </a:t>
            </a:r>
            <a:r>
              <a:rPr lang="cs-CZ" sz="4000" dirty="0" err="1" smtClean="0"/>
              <a:t>screen</a:t>
            </a:r>
            <a:r>
              <a:rPr lang="cs-CZ" sz="4000" dirty="0" smtClean="0"/>
              <a:t>/F5)</a:t>
            </a:r>
            <a:endParaRPr lang="ru-RU" sz="4000" dirty="0" smtClean="0"/>
          </a:p>
          <a:p>
            <a:pPr marL="0" indent="0">
              <a:buNone/>
            </a:pPr>
            <a:endParaRPr lang="cs-CZ" sz="4000" dirty="0" smtClean="0"/>
          </a:p>
          <a:p>
            <a:r>
              <a:rPr lang="cs-CZ" sz="4000" i="1" dirty="0" smtClean="0">
                <a:solidFill>
                  <a:srgbClr val="FF0000"/>
                </a:solidFill>
              </a:rPr>
              <a:t>! </a:t>
            </a:r>
            <a:r>
              <a:rPr lang="ru-RU" sz="4000" i="1" dirty="0" smtClean="0">
                <a:solidFill>
                  <a:srgbClr val="FF0000"/>
                </a:solidFill>
              </a:rPr>
              <a:t>Знать как минимум 5 примеров работ!</a:t>
            </a:r>
            <a:endParaRPr lang="cs-CZ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https://history.wikireading.ru/283829</a:t>
            </a:r>
            <a:endParaRPr lang="ru-RU" dirty="0" smtClean="0"/>
          </a:p>
          <a:p>
            <a:r>
              <a:rPr lang="cs-CZ" dirty="0">
                <a:hlinkClick r:id="rId3"/>
              </a:rPr>
              <a:t>https://muzei-mira.com/article/2125-kto-takie-peredvizhniki-i-pochemu-ih-tak-nazyvayut-.</a:t>
            </a:r>
            <a:r>
              <a:rPr lang="cs-CZ" dirty="0" smtClean="0">
                <a:hlinkClick r:id="rId3"/>
              </a:rPr>
              <a:t>html</a:t>
            </a:r>
            <a:endParaRPr lang="cs-CZ" dirty="0"/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youtu.be/QxqtFVjh62A?t=60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6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026" y="725933"/>
            <a:ext cx="9613861" cy="1080938"/>
          </a:xfrm>
        </p:spPr>
        <p:txBody>
          <a:bodyPr/>
          <a:lstStyle/>
          <a:p>
            <a:pPr algn="ctr"/>
            <a:r>
              <a:rPr lang="ru-RU" dirty="0">
                <a:hlinkClick r:id="rId2"/>
              </a:rPr>
              <a:t>Классицизм в русском </a:t>
            </a:r>
            <a:r>
              <a:rPr lang="ru-RU" dirty="0" smtClean="0">
                <a:hlinkClick r:id="rId2"/>
              </a:rPr>
              <a:t>искусстве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286604" y="2320120"/>
            <a:ext cx="1143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Живопись в 18 веке  - </a:t>
            </a:r>
            <a:r>
              <a:rPr lang="cs-CZ" sz="2800" dirty="0" smtClean="0"/>
              <a:t>„</a:t>
            </a:r>
            <a:r>
              <a:rPr lang="ru-RU" sz="2800" dirty="0" smtClean="0"/>
              <a:t>Век портретов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Появление портретного жанра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-роскошный парадный портрет (И. Вишняков </a:t>
            </a:r>
            <a:r>
              <a:rPr lang="cs-CZ" sz="2800" dirty="0" smtClean="0"/>
              <a:t>„</a:t>
            </a:r>
            <a:r>
              <a:rPr lang="ru-RU" sz="2800" dirty="0" smtClean="0"/>
              <a:t>Портрет Сары </a:t>
            </a:r>
            <a:r>
              <a:rPr lang="ru-RU" sz="2800" dirty="0" err="1" smtClean="0"/>
              <a:t>Фермор</a:t>
            </a:r>
            <a:r>
              <a:rPr lang="cs-CZ" sz="2800" dirty="0" smtClean="0"/>
              <a:t>“</a:t>
            </a:r>
            <a:r>
              <a:rPr lang="ru-RU" sz="2800" dirty="0" smtClean="0"/>
              <a:t>)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dirty="0"/>
              <a:t> -автопортрет (И. Аргунов </a:t>
            </a:r>
            <a:r>
              <a:rPr lang="cs-CZ" sz="2800" dirty="0"/>
              <a:t>„</a:t>
            </a:r>
            <a:r>
              <a:rPr lang="ru-RU" sz="2800" dirty="0"/>
              <a:t>Автопортрет</a:t>
            </a:r>
            <a:r>
              <a:rPr lang="cs-CZ" sz="2800" dirty="0"/>
              <a:t>“</a:t>
            </a:r>
            <a:r>
              <a:rPr lang="ru-RU" sz="2800" dirty="0"/>
              <a:t>)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-двое людей на полотне (А. Матвеев</a:t>
            </a:r>
            <a:r>
              <a:rPr lang="cs-CZ" sz="2800" dirty="0" smtClean="0"/>
              <a:t> „</a:t>
            </a:r>
            <a:r>
              <a:rPr lang="ru-RU" sz="2800" dirty="0" smtClean="0"/>
              <a:t>Автопортрет с женой</a:t>
            </a:r>
            <a:r>
              <a:rPr lang="cs-CZ" sz="2800" dirty="0" smtClean="0"/>
              <a:t>“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3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Классицизм в живописи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58" y="2814545"/>
            <a:ext cx="11273051" cy="3599316"/>
          </a:xfrm>
        </p:spPr>
        <p:txBody>
          <a:bodyPr>
            <a:normAutofit/>
          </a:bodyPr>
          <a:lstStyle/>
          <a:p>
            <a:r>
              <a:rPr lang="ru-RU" sz="4400" dirty="0"/>
              <a:t>Портреты </a:t>
            </a:r>
            <a:r>
              <a:rPr lang="ru-RU" sz="4400" dirty="0" smtClean="0"/>
              <a:t>(в основном парадные)</a:t>
            </a:r>
            <a:endParaRPr lang="ru-RU" sz="4400" dirty="0"/>
          </a:p>
          <a:p>
            <a:r>
              <a:rPr lang="ru-RU" sz="4400" dirty="0" smtClean="0">
                <a:solidFill>
                  <a:schemeClr val="tx1"/>
                </a:solidFill>
              </a:rPr>
              <a:t>Историческая </a:t>
            </a:r>
            <a:r>
              <a:rPr lang="ru-RU" sz="4400" dirty="0" smtClean="0">
                <a:solidFill>
                  <a:schemeClr val="tx1"/>
                </a:solidFill>
              </a:rPr>
              <a:t>тематика (особый акцент – античность)</a:t>
            </a:r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Пейзаж (городской пейзаж)</a:t>
            </a:r>
            <a:endParaRPr lang="ru-RU" sz="4400" dirty="0" smtClean="0">
              <a:solidFill>
                <a:schemeClr val="tx1"/>
              </a:solidFill>
            </a:endParaRP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9" y="2142699"/>
            <a:ext cx="6237026" cy="24156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Дмитрий Левицкий. </a:t>
            </a:r>
            <a:r>
              <a:rPr lang="ru-RU" dirty="0"/>
              <a:t>«Екатерина II в виде Законодательницы в храме богини Правосудия»</a:t>
            </a:r>
            <a:endParaRPr lang="cs-CZ" dirty="0"/>
          </a:p>
        </p:txBody>
      </p:sp>
      <p:pic>
        <p:nvPicPr>
          <p:cNvPr id="2050" name="Picture 2" descr="https://upload.wikimedia.org/wikipedia/commons/thumb/d/da/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/800px-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6" y="0"/>
            <a:ext cx="5095164" cy="68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57" y="2445550"/>
            <a:ext cx="6075321" cy="10809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Фёдор Рокотов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Портрет великого князя Петра </a:t>
            </a:r>
            <a:r>
              <a:rPr lang="ru-RU" dirty="0" smtClean="0"/>
              <a:t>Федоровича</a:t>
            </a:r>
            <a:endParaRPr lang="cs-CZ" dirty="0"/>
          </a:p>
        </p:txBody>
      </p:sp>
      <p:pic>
        <p:nvPicPr>
          <p:cNvPr id="3074" name="Picture 2" descr="http://nearyou.ru/rokotov/rosm/1pi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67" y="0"/>
            <a:ext cx="5244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32" y="1211327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Иван Акимов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Крещение княгини Ольги в Константинополе (1792)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pic>
        <p:nvPicPr>
          <p:cNvPr id="2050" name="Picture 2" descr="http://smallbay.ru/images2/akimov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694" y="0"/>
            <a:ext cx="818730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5761422" cy="1080938"/>
          </a:xfrm>
        </p:spPr>
        <p:txBody>
          <a:bodyPr/>
          <a:lstStyle/>
          <a:p>
            <a:pPr algn="ctr"/>
            <a:r>
              <a:rPr lang="ru-RU" dirty="0"/>
              <a:t>Появление жанра натюрморт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151" y="4493220"/>
            <a:ext cx="4928909" cy="1962172"/>
          </a:xfrm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 err="1" smtClean="0"/>
              <a:t>Треплов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Натюрморт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628650"/>
            <a:ext cx="55911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3016" y="1090246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Федор </a:t>
            </a: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лексеев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+mn-lt"/>
              </a:rPr>
              <a:t>Вид города Николаева (1799)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Третьяковская галерея, Москва</a:t>
            </a:r>
            <a:endParaRPr lang="cs-CZ" sz="2400" dirty="0">
              <a:latin typeface="+mn-lt"/>
            </a:endParaRPr>
          </a:p>
        </p:txBody>
      </p:sp>
      <p:pic>
        <p:nvPicPr>
          <p:cNvPr id="1026" name="Picture 2" descr="VÃ½sledek obrÃ¡zku pro Ð°Ð»ÐµÐºÑÐµÐµÐ² Ð²Ð¸Ð´ Ð³Ð¾ÑÐ¾Ð´Ð° Ð½Ð¸ÐºÐ¾Ð»Ð°Ðµ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03" y="0"/>
            <a:ext cx="5807997" cy="68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2317</TotalTime>
  <Words>341</Words>
  <Application>Microsoft Office PowerPoint</Application>
  <PresentationFormat>Широкоэкранный</PresentationFormat>
  <Paragraphs>66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Берлин</vt:lpstr>
      <vt:lpstr>Русская живопись</vt:lpstr>
      <vt:lpstr>Классицизм в русском искусстве</vt:lpstr>
      <vt:lpstr>Классицизм в русском искусстве</vt:lpstr>
      <vt:lpstr>Классицизм в живописи</vt:lpstr>
      <vt:lpstr>Дмитрий Левицкий. «Екатерина II в виде Законодательницы в храме богини Правосудия»</vt:lpstr>
      <vt:lpstr>Фёдор Рокотов  Портрет великого князя Петра Федоровича</vt:lpstr>
      <vt:lpstr>Иван Акимов   Крещение княгини Ольги в Константинополе (1792)  </vt:lpstr>
      <vt:lpstr>Появление жанра натюрморт</vt:lpstr>
      <vt:lpstr>Федор Aлексеев    Вид города Николаева (1799)   Третьяковская галерея, Москва</vt:lpstr>
      <vt:lpstr>Сентиментализм  в русской живописи 19 века</vt:lpstr>
      <vt:lpstr>Черты сентиментализма:</vt:lpstr>
      <vt:lpstr>Алексей Венецианов</vt:lpstr>
      <vt:lpstr>Презентация PowerPoint</vt:lpstr>
      <vt:lpstr>Романтизм в русской живописи </vt:lpstr>
      <vt:lpstr>Иван Айвазовский</vt:lpstr>
      <vt:lpstr>Карл Брюллов Последний день Помпеи  </vt:lpstr>
      <vt:lpstr>Александр Иванов  Явление Христа народу </vt:lpstr>
      <vt:lpstr>Орест Кипренский  Портрет А.С.Пушкина</vt:lpstr>
      <vt:lpstr>Василий Тропинин  Портрет А. С. Пушкина</vt:lpstr>
      <vt:lpstr>Реализм в русской живописи 19 века</vt:lpstr>
      <vt:lpstr>ПЕРЕДВИЖНИКИ</vt:lpstr>
      <vt:lpstr>Презентация PowerPoint</vt:lpstr>
      <vt:lpstr>ПЕРЕДВИЖНИКИ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Uživatel systému Windows</dc:creator>
  <cp:lastModifiedBy>Uživatel systému Windows</cp:lastModifiedBy>
  <cp:revision>31</cp:revision>
  <dcterms:created xsi:type="dcterms:W3CDTF">2018-03-04T18:27:21Z</dcterms:created>
  <dcterms:modified xsi:type="dcterms:W3CDTF">2020-01-04T12:14:56Z</dcterms:modified>
</cp:coreProperties>
</file>