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6" r:id="rId7"/>
    <p:sldId id="263" r:id="rId8"/>
    <p:sldId id="265" r:id="rId9"/>
    <p:sldId id="267" r:id="rId10"/>
    <p:sldId id="268" r:id="rId11"/>
    <p:sldId id="304" r:id="rId12"/>
    <p:sldId id="305" r:id="rId13"/>
    <p:sldId id="269" r:id="rId14"/>
    <p:sldId id="271" r:id="rId15"/>
    <p:sldId id="306" r:id="rId16"/>
    <p:sldId id="272" r:id="rId17"/>
    <p:sldId id="273" r:id="rId18"/>
    <p:sldId id="274" r:id="rId19"/>
    <p:sldId id="276" r:id="rId20"/>
    <p:sldId id="277" r:id="rId21"/>
    <p:sldId id="278" r:id="rId22"/>
    <p:sldId id="279" r:id="rId23"/>
    <p:sldId id="280" r:id="rId24"/>
    <p:sldId id="285" r:id="rId25"/>
    <p:sldId id="298" r:id="rId26"/>
    <p:sldId id="281" r:id="rId27"/>
    <p:sldId id="308" r:id="rId28"/>
    <p:sldId id="299" r:id="rId29"/>
    <p:sldId id="282" r:id="rId30"/>
    <p:sldId id="283" r:id="rId31"/>
    <p:sldId id="284" r:id="rId32"/>
    <p:sldId id="310" r:id="rId33"/>
    <p:sldId id="309" r:id="rId34"/>
    <p:sldId id="286" r:id="rId35"/>
    <p:sldId id="287" r:id="rId36"/>
    <p:sldId id="288" r:id="rId37"/>
    <p:sldId id="289" r:id="rId38"/>
    <p:sldId id="290" r:id="rId39"/>
    <p:sldId id="291" r:id="rId40"/>
    <p:sldId id="292" r:id="rId41"/>
    <p:sldId id="293" r:id="rId42"/>
    <p:sldId id="303" r:id="rId43"/>
    <p:sldId id="295" r:id="rId44"/>
    <p:sldId id="302" r:id="rId45"/>
    <p:sldId id="296" r:id="rId46"/>
    <p:sldId id="297" r:id="rId47"/>
    <p:sldId id="300" r:id="rId48"/>
    <p:sldId id="301" r:id="rId49"/>
    <p:sldId id="294" r:id="rId5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1179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460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30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919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534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70229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284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08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8848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407795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20.02.2020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9281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EB64-2EED-4CB7-9C34-5040132817AB}" type="datetimeFigureOut">
              <a:rPr lang="cs-CZ" smtClean="0"/>
              <a:pPr/>
              <a:t>20.02.2020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A1321-4152-4712-8C4C-C6C38A5C48C9}" type="slidenum">
              <a:rPr lang="cs-CZ" smtClean="0"/>
              <a:pPr/>
              <a:t>‹#›</a:t>
            </a:fld>
            <a:endParaRPr lang="cs-CZ"/>
          </a:p>
        </p:txBody>
      </p:sp>
    </p:spTree>
    <p:extLst>
      <p:ext uri="{BB962C8B-B14F-4D97-AF65-F5344CB8AC3E}">
        <p14:creationId xmlns:p14="http://schemas.microsoft.com/office/powerpoint/2010/main" val="371196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s.wikipedia.org/wiki/Charles_Louis_Montesquieu" TargetMode="External"/><Relationship Id="rId2" Type="http://schemas.openxmlformats.org/officeDocument/2006/relationships/hyperlink" Target="https://cs.wikipedia.org/wiki/Voltaire" TargetMode="External"/><Relationship Id="rId1" Type="http://schemas.openxmlformats.org/officeDocument/2006/relationships/slideLayout" Target="../slideLayouts/slideLayout2.xml"/><Relationship Id="rId5" Type="http://schemas.openxmlformats.org/officeDocument/2006/relationships/hyperlink" Target="https://cs.wikipedia.org/wiki/Jean_le_Rond_d'Alembert" TargetMode="External"/><Relationship Id="rId4" Type="http://schemas.openxmlformats.org/officeDocument/2006/relationships/hyperlink" Target="https://cs.wikipedia.org/wiki/Denis_Didero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etDpWlIzEsU" TargetMode="External"/><Relationship Id="rId2" Type="http://schemas.openxmlformats.org/officeDocument/2006/relationships/slideLayout" Target="../slideLayouts/slideLayout2.xml"/><Relationship Id="rId1" Type="http://schemas.openxmlformats.org/officeDocument/2006/relationships/video" Target="https://www.youtube.com/embed/etDpWlIzEsU" TargetMode="Externa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PouMYKFD7o" TargetMode="External"/><Relationship Id="rId2" Type="http://schemas.openxmlformats.org/officeDocument/2006/relationships/slideLayout" Target="../slideLayouts/slideLayout2.xml"/><Relationship Id="rId1" Type="http://schemas.openxmlformats.org/officeDocument/2006/relationships/video" Target="https://www.youtube.com/embed/4PouMYKFD7o" TargetMode="Externa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hyperlink" Target="https://cs.wikipedia.org/wiki/1775" TargetMode="External"/><Relationship Id="rId2" Type="http://schemas.openxmlformats.org/officeDocument/2006/relationships/hyperlink" Target="https://cs.wikipedia.org/wiki/1773" TargetMode="External"/><Relationship Id="rId1" Type="http://schemas.openxmlformats.org/officeDocument/2006/relationships/slideLayout" Target="../slideLayouts/slideLayout2.xml"/><Relationship Id="rId6" Type="http://schemas.openxmlformats.org/officeDocument/2006/relationships/hyperlink" Target="https://cs.wikipedia.org/wiki/Alexandr_Vasiljevi%C4%8D_Suvorov" TargetMode="External"/><Relationship Id="rId5" Type="http://schemas.openxmlformats.org/officeDocument/2006/relationships/hyperlink" Target="https://cs.wikipedia.org/wiki/Jemeljan_Puga%C4%8Dov" TargetMode="External"/><Relationship Id="rId4" Type="http://schemas.openxmlformats.org/officeDocument/2006/relationships/hyperlink" Target="https://cs.wikipedia.org/wiki/Puga%C4%8Dovovo_povst%C3%A1n%C3%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DtmQBYlh_Q" TargetMode="External"/><Relationship Id="rId2" Type="http://schemas.openxmlformats.org/officeDocument/2006/relationships/slideLayout" Target="../slideLayouts/slideLayout2.xml"/><Relationship Id="rId1" Type="http://schemas.openxmlformats.org/officeDocument/2006/relationships/video" Target="https://www.youtube.com/embed/-DtmQBYlh_Q" TargetMode="Externa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playlist?list=PLd5wpXgGfqK951wWCpoH2lKWrmonQM6Of" TargetMode="External"/><Relationship Id="rId2" Type="http://schemas.openxmlformats.org/officeDocument/2006/relationships/hyperlink" Target="https://cs.wikipedia.org/wiki/Milan_%C5%A0vankmaj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Palácové převraty</a:t>
            </a:r>
            <a:br>
              <a:rPr lang="cs-CZ" b="1" dirty="0" smtClean="0"/>
            </a:br>
            <a:r>
              <a:rPr lang="cs-CZ" b="1" dirty="0" smtClean="0"/>
              <a:t>Vláda Kateřiny II. Veliké</a:t>
            </a:r>
            <a:endParaRPr lang="cs-CZ" b="1" dirty="0"/>
          </a:p>
        </p:txBody>
      </p:sp>
    </p:spTree>
    <p:extLst>
      <p:ext uri="{BB962C8B-B14F-4D97-AF65-F5344CB8AC3E}">
        <p14:creationId xmlns:p14="http://schemas.microsoft.com/office/powerpoint/2010/main" val="53959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I. a </a:t>
            </a:r>
            <a:r>
              <a:rPr lang="cs-CZ" dirty="0" err="1" smtClean="0"/>
              <a:t>Biron</a:t>
            </a:r>
            <a:endParaRPr lang="cs-CZ" dirty="0"/>
          </a:p>
        </p:txBody>
      </p:sp>
      <p:pic>
        <p:nvPicPr>
          <p:cNvPr id="6146" name="Picture 2" descr="https://upload.wikimedia.org/wikipedia/commons/4/40/Anna_Ioannovna_silk-woo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7417" y="1690688"/>
            <a:ext cx="340854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1/12/Ernst_Johann_von_Biron_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381000"/>
            <a:ext cx="52673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9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ANNA IVANOVNA</a:t>
            </a:r>
            <a:endParaRPr lang="cs-CZ" b="1" dirty="0"/>
          </a:p>
        </p:txBody>
      </p:sp>
      <p:sp>
        <p:nvSpPr>
          <p:cNvPr id="3" name="Zástupný symbol pro obsah 2"/>
          <p:cNvSpPr>
            <a:spLocks noGrp="1"/>
          </p:cNvSpPr>
          <p:nvPr>
            <p:ph idx="1"/>
          </p:nvPr>
        </p:nvSpPr>
        <p:spPr/>
        <p:txBody>
          <a:bodyPr>
            <a:normAutofit/>
          </a:bodyPr>
          <a:lstStyle/>
          <a:p>
            <a:r>
              <a:rPr lang="cs-CZ" dirty="0" smtClean="0"/>
              <a:t>Opět byl obnoven Senát, který ovšem měl již jen výkonně-administrativní funkci.  Skutečná vláda → </a:t>
            </a:r>
            <a:r>
              <a:rPr lang="cs-CZ" b="1" dirty="0" smtClean="0"/>
              <a:t>soukromý kabinet carevny</a:t>
            </a:r>
            <a:r>
              <a:rPr lang="cs-CZ" dirty="0" smtClean="0"/>
              <a:t>;</a:t>
            </a:r>
          </a:p>
          <a:p>
            <a:r>
              <a:rPr lang="cs-CZ" dirty="0"/>
              <a:t>v</a:t>
            </a:r>
            <a:r>
              <a:rPr lang="cs-CZ" dirty="0" smtClean="0"/>
              <a:t> čele kabinetu stál favorit carevny, Ernest </a:t>
            </a:r>
            <a:r>
              <a:rPr lang="cs-CZ" dirty="0" err="1" smtClean="0"/>
              <a:t>Biron</a:t>
            </a:r>
            <a:r>
              <a:rPr lang="cs-CZ" dirty="0" smtClean="0"/>
              <a:t> → nastává období obohacování se, rozkrádání;</a:t>
            </a:r>
          </a:p>
          <a:p>
            <a:r>
              <a:rPr lang="cs-CZ" dirty="0" smtClean="0"/>
              <a:t> pro upevnění moci (</a:t>
            </a:r>
            <a:r>
              <a:rPr lang="cs-CZ" dirty="0"/>
              <a:t>carevna se bojí </a:t>
            </a:r>
            <a:r>
              <a:rPr lang="cs-CZ" dirty="0" smtClean="0"/>
              <a:t>převratu) byla </a:t>
            </a:r>
            <a:r>
              <a:rPr lang="cs-CZ" dirty="0"/>
              <a:t>z</a:t>
            </a:r>
            <a:r>
              <a:rPr lang="cs-CZ" dirty="0" smtClean="0"/>
              <a:t>řízena Kancelář pro tajné vyšetřování (později Ochranka) → </a:t>
            </a:r>
            <a:r>
              <a:rPr lang="cs-CZ" dirty="0"/>
              <a:t>popravy (knížata </a:t>
            </a:r>
            <a:r>
              <a:rPr lang="cs-CZ" dirty="0" err="1" smtClean="0"/>
              <a:t>Dolgorucí</a:t>
            </a:r>
            <a:r>
              <a:rPr lang="cs-CZ" dirty="0" smtClean="0"/>
              <a:t>), 20 000 deportováno </a:t>
            </a:r>
            <a:r>
              <a:rPr lang="cs-CZ" dirty="0"/>
              <a:t>na </a:t>
            </a:r>
            <a:r>
              <a:rPr lang="cs-CZ" dirty="0" smtClean="0"/>
              <a:t>Sibiř. Období je nazýváno </a:t>
            </a:r>
            <a:r>
              <a:rPr lang="cs-CZ" dirty="0"/>
              <a:t>„</a:t>
            </a:r>
            <a:r>
              <a:rPr lang="cs-CZ" b="1" dirty="0" err="1"/>
              <a:t>bironovština</a:t>
            </a:r>
            <a:r>
              <a:rPr lang="cs-CZ" dirty="0"/>
              <a:t>“</a:t>
            </a:r>
          </a:p>
          <a:p>
            <a:endParaRPr lang="cs-CZ" dirty="0"/>
          </a:p>
        </p:txBody>
      </p:sp>
    </p:spTree>
    <p:extLst>
      <p:ext uri="{BB962C8B-B14F-4D97-AF65-F5344CB8AC3E}">
        <p14:creationId xmlns:p14="http://schemas.microsoft.com/office/powerpoint/2010/main" val="3146413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ANNA IVANOVNA</a:t>
            </a:r>
            <a:br>
              <a:rPr lang="cs-CZ" b="1" dirty="0" smtClean="0"/>
            </a:br>
            <a:r>
              <a:rPr lang="cs-CZ" b="1" dirty="0" smtClean="0"/>
              <a:t>Zahraniční politika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Zahraniční politice byly podřízeny zájmy Ruska;</a:t>
            </a:r>
          </a:p>
          <a:p>
            <a:r>
              <a:rPr lang="cs-CZ" dirty="0" smtClean="0"/>
              <a:t>Po švédské válce bylo Rusko velmi vysíleno, proto byla snaha o udržení příměří;</a:t>
            </a:r>
          </a:p>
          <a:p>
            <a:r>
              <a:rPr lang="cs-CZ" dirty="0" smtClean="0"/>
              <a:t>počátky boje o přístup k Černému moři – Rusko se spojilo s Rakouskem, které se ovšem nakonec ukázalo jako nespolehlivý spojenec (uzavřelo mír s Turky), Rusko zůstalo v boji Turkům osamoceno. Z toho důvodu carevna obnovila </a:t>
            </a:r>
            <a:r>
              <a:rPr lang="cs-CZ" dirty="0"/>
              <a:t>přátelské vztahy s Persií </a:t>
            </a:r>
            <a:r>
              <a:rPr lang="cs-CZ" dirty="0" smtClean="0"/>
              <a:t>v boji proti Turecku;</a:t>
            </a:r>
          </a:p>
          <a:p>
            <a:r>
              <a:rPr lang="cs-CZ" dirty="0"/>
              <a:t>o</a:t>
            </a:r>
            <a:r>
              <a:rPr lang="cs-CZ" dirty="0" smtClean="0"/>
              <a:t>bnovila </a:t>
            </a:r>
            <a:r>
              <a:rPr lang="cs-CZ" dirty="0"/>
              <a:t>výstavbu loďstva a vytvořila nové gardové </a:t>
            </a:r>
            <a:r>
              <a:rPr lang="cs-CZ" dirty="0" smtClean="0"/>
              <a:t>pluky;</a:t>
            </a:r>
            <a:endParaRPr lang="cs-CZ" dirty="0"/>
          </a:p>
          <a:p>
            <a:r>
              <a:rPr lang="cs-CZ" dirty="0" smtClean="0"/>
              <a:t>Rusko dosáhlo vlivu na volbu polského krále (r. 1733 král August III.)</a:t>
            </a:r>
            <a:endParaRPr lang="cs-CZ" dirty="0"/>
          </a:p>
          <a:p>
            <a:r>
              <a:rPr lang="cs-CZ" dirty="0" smtClean="0"/>
              <a:t>carevna náhle umírá </a:t>
            </a:r>
            <a:r>
              <a:rPr lang="cs-CZ" dirty="0"/>
              <a:t>v 48 letech, dědicem jmenovala maličkého Ivana VI., syna své neteře</a:t>
            </a:r>
          </a:p>
          <a:p>
            <a:endParaRPr lang="cs-CZ" dirty="0"/>
          </a:p>
        </p:txBody>
      </p:sp>
    </p:spTree>
    <p:extLst>
      <p:ext uri="{BB962C8B-B14F-4D97-AF65-F5344CB8AC3E}">
        <p14:creationId xmlns:p14="http://schemas.microsoft.com/office/powerpoint/2010/main" val="586284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IVAN VI. (1740 – 1741)</a:t>
            </a:r>
            <a:r>
              <a:rPr lang="cs-CZ" dirty="0" smtClean="0"/>
              <a:t/>
            </a:r>
            <a:br>
              <a:rPr lang="cs-CZ" dirty="0" smtClean="0"/>
            </a:br>
            <a:r>
              <a:rPr lang="cs-CZ" dirty="0" smtClean="0"/>
              <a:t>„</a:t>
            </a:r>
            <a:r>
              <a:rPr lang="cs-CZ" b="1" dirty="0" smtClean="0"/>
              <a:t>Bezejmenný vězeň</a:t>
            </a:r>
            <a:r>
              <a:rPr lang="cs-CZ" dirty="0" smtClean="0"/>
              <a:t>“</a:t>
            </a:r>
            <a:endParaRPr lang="cs-CZ" dirty="0"/>
          </a:p>
        </p:txBody>
      </p:sp>
      <p:sp>
        <p:nvSpPr>
          <p:cNvPr id="3" name="Zástupný symbol pro obsah 2"/>
          <p:cNvSpPr>
            <a:spLocks noGrp="1"/>
          </p:cNvSpPr>
          <p:nvPr>
            <p:ph idx="1"/>
          </p:nvPr>
        </p:nvSpPr>
        <p:spPr/>
        <p:txBody>
          <a:bodyPr>
            <a:normAutofit fontScale="92500"/>
          </a:bodyPr>
          <a:lstStyle/>
          <a:p>
            <a:r>
              <a:rPr lang="cs-CZ" dirty="0" smtClean="0"/>
              <a:t>Pravnuk Ivana V. a prasynovec  Anny I., v době jmenování carem měl 2 měsíce, nikdy nebyl korunován;</a:t>
            </a:r>
          </a:p>
          <a:p>
            <a:r>
              <a:rPr lang="cs-CZ" dirty="0" smtClean="0"/>
              <a:t>prvním regentem jmenován </a:t>
            </a:r>
            <a:r>
              <a:rPr lang="cs-CZ" dirty="0" err="1" smtClean="0"/>
              <a:t>Biron</a:t>
            </a:r>
            <a:r>
              <a:rPr lang="cs-CZ" dirty="0" smtClean="0"/>
              <a:t>, poté jeho matka Anna </a:t>
            </a:r>
            <a:r>
              <a:rPr lang="cs-CZ" dirty="0" err="1" smtClean="0"/>
              <a:t>Leopoldovna</a:t>
            </a:r>
            <a:r>
              <a:rPr lang="cs-CZ" dirty="0" smtClean="0"/>
              <a:t>;</a:t>
            </a:r>
          </a:p>
          <a:p>
            <a:r>
              <a:rPr lang="cs-CZ" dirty="0" smtClean="0"/>
              <a:t>1741 proběhl převrat a Ivan VI. </a:t>
            </a:r>
            <a:r>
              <a:rPr lang="cs-CZ" dirty="0"/>
              <a:t>b</a:t>
            </a:r>
            <a:r>
              <a:rPr lang="cs-CZ" dirty="0" smtClean="0"/>
              <a:t>yl sesazen Alžbětou I. </a:t>
            </a:r>
            <a:r>
              <a:rPr lang="cs-CZ" dirty="0" err="1" smtClean="0"/>
              <a:t>Petrovnou</a:t>
            </a:r>
            <a:r>
              <a:rPr lang="cs-CZ" dirty="0" smtClean="0"/>
              <a:t>, dcerou Petra I.;</a:t>
            </a:r>
          </a:p>
          <a:p>
            <a:r>
              <a:rPr lang="cs-CZ" dirty="0" smtClean="0"/>
              <a:t>celá rodina byla uvězněna, malý Ivan izolován a přejmenován na Grigorije. Byl držen na samotce jako „bezejmenný vězeň“, postupně psychicky strádal. Proběhlo několik pokusů o jeho osvobození, všechny neúspěšné;</a:t>
            </a:r>
          </a:p>
          <a:p>
            <a:r>
              <a:rPr lang="cs-CZ" dirty="0"/>
              <a:t>z</a:t>
            </a:r>
            <a:r>
              <a:rPr lang="cs-CZ" dirty="0" smtClean="0"/>
              <a:t>a života Alžběty mu nebylo ublíženo, to až za vlády Kateřiny II. Ve 23 letech byl zavražděn při pokusu o jeho osvobození </a:t>
            </a:r>
            <a:endParaRPr lang="cs-CZ" dirty="0"/>
          </a:p>
        </p:txBody>
      </p:sp>
    </p:spTree>
    <p:extLst>
      <p:ext uri="{BB962C8B-B14F-4D97-AF65-F5344CB8AC3E}">
        <p14:creationId xmlns:p14="http://schemas.microsoft.com/office/powerpoint/2010/main" val="983789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ALŽBĚTA I. (1741 – 1761)</a:t>
            </a:r>
            <a:endParaRPr lang="cs-CZ" b="1" dirty="0"/>
          </a:p>
        </p:txBody>
      </p:sp>
      <p:sp>
        <p:nvSpPr>
          <p:cNvPr id="3" name="Zástupný symbol pro obsah 2"/>
          <p:cNvSpPr>
            <a:spLocks noGrp="1"/>
          </p:cNvSpPr>
          <p:nvPr>
            <p:ph idx="1"/>
          </p:nvPr>
        </p:nvSpPr>
        <p:spPr/>
        <p:txBody>
          <a:bodyPr>
            <a:normAutofit/>
          </a:bodyPr>
          <a:lstStyle/>
          <a:p>
            <a:r>
              <a:rPr lang="cs-CZ" dirty="0" smtClean="0"/>
              <a:t>Dcera Petra I., </a:t>
            </a:r>
            <a:r>
              <a:rPr lang="cs-CZ" dirty="0"/>
              <a:t>Byla pokládána za krasavici, měla jenom povrchní vzdělání, uměla dobře francouzsky (měla být nevěstou Ludvíka XV</a:t>
            </a:r>
            <a:r>
              <a:rPr lang="cs-CZ" dirty="0" smtClean="0"/>
              <a:t>.);</a:t>
            </a:r>
          </a:p>
          <a:p>
            <a:r>
              <a:rPr lang="cs-CZ" dirty="0" smtClean="0"/>
              <a:t>dalším </a:t>
            </a:r>
            <a:r>
              <a:rPr lang="cs-CZ" dirty="0"/>
              <a:t>ženichem byl </a:t>
            </a:r>
            <a:r>
              <a:rPr lang="cs-CZ" dirty="0" smtClean="0"/>
              <a:t>vybrán </a:t>
            </a:r>
            <a:r>
              <a:rPr lang="cs-CZ" dirty="0"/>
              <a:t>Karel Augustus Holštýnský, který </a:t>
            </a:r>
            <a:r>
              <a:rPr lang="cs-CZ" dirty="0" smtClean="0"/>
              <a:t>ale </a:t>
            </a:r>
            <a:r>
              <a:rPr lang="cs-CZ" dirty="0"/>
              <a:t>zemřel během svatebního obřadu. Alžběta se poté již neprovdala a zůstala oficiálně bezdětná (tajné děti s milenci), měla </a:t>
            </a:r>
            <a:r>
              <a:rPr lang="cs-CZ" dirty="0" smtClean="0"/>
              <a:t>hodně favoritů. Nejvýznamnějším byl Alexej </a:t>
            </a:r>
            <a:r>
              <a:rPr lang="cs-CZ" dirty="0" err="1" smtClean="0"/>
              <a:t>Bestužev-Rjumin</a:t>
            </a:r>
            <a:r>
              <a:rPr lang="cs-CZ" dirty="0" smtClean="0"/>
              <a:t>, který se stal </a:t>
            </a:r>
            <a:r>
              <a:rPr lang="cs-CZ" dirty="0" err="1" smtClean="0"/>
              <a:t>vícekancléřem</a:t>
            </a:r>
            <a:r>
              <a:rPr lang="cs-CZ" dirty="0" smtClean="0"/>
              <a:t>;</a:t>
            </a:r>
          </a:p>
          <a:p>
            <a:r>
              <a:rPr lang="cs-CZ" dirty="0"/>
              <a:t>n</a:t>
            </a:r>
            <a:r>
              <a:rPr lang="cs-CZ" dirty="0" smtClean="0"/>
              <a:t>a carský trůn se dostala díky tomu, že p</a:t>
            </a:r>
            <a:r>
              <a:rPr lang="cs-CZ" dirty="0"/>
              <a:t>rovedla za podpory </a:t>
            </a:r>
            <a:r>
              <a:rPr lang="cs-CZ" dirty="0" smtClean="0"/>
              <a:t>gardy palácový převrat. </a:t>
            </a:r>
          </a:p>
          <a:p>
            <a:endParaRPr lang="cs-CZ" dirty="0"/>
          </a:p>
        </p:txBody>
      </p:sp>
    </p:spTree>
    <p:extLst>
      <p:ext uri="{BB962C8B-B14F-4D97-AF65-F5344CB8AC3E}">
        <p14:creationId xmlns:p14="http://schemas.microsoft.com/office/powerpoint/2010/main" val="3539502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ALŽBĚTA I.</a:t>
            </a:r>
            <a:br>
              <a:rPr lang="cs-CZ" b="1" dirty="0" smtClean="0"/>
            </a:br>
            <a:r>
              <a:rPr lang="cs-CZ" b="1" dirty="0" smtClean="0"/>
              <a:t>Vnitřní politika</a:t>
            </a:r>
            <a:endParaRPr lang="cs-CZ" b="1" dirty="0"/>
          </a:p>
        </p:txBody>
      </p:sp>
      <p:sp>
        <p:nvSpPr>
          <p:cNvPr id="3" name="Zástupný symbol pro obsah 2"/>
          <p:cNvSpPr>
            <a:spLocks noGrp="1"/>
          </p:cNvSpPr>
          <p:nvPr>
            <p:ph idx="1"/>
          </p:nvPr>
        </p:nvSpPr>
        <p:spPr/>
        <p:txBody>
          <a:bodyPr/>
          <a:lstStyle/>
          <a:p>
            <a:r>
              <a:rPr lang="cs-CZ" dirty="0" smtClean="0"/>
              <a:t>V rámci vnitřní politiky není považována za významnou a velkou panovnici, neměla velké státnické ambice;</a:t>
            </a:r>
          </a:p>
          <a:p>
            <a:r>
              <a:rPr lang="cs-CZ" dirty="0" smtClean="0"/>
              <a:t>snažila </a:t>
            </a:r>
            <a:r>
              <a:rPr lang="cs-CZ" dirty="0"/>
              <a:t>se pokračovat v reformách svého otce Petra I</a:t>
            </a:r>
            <a:r>
              <a:rPr lang="cs-CZ" dirty="0" smtClean="0"/>
              <a:t>.;</a:t>
            </a:r>
          </a:p>
          <a:p>
            <a:r>
              <a:rPr lang="cs-CZ" dirty="0"/>
              <a:t>b</a:t>
            </a:r>
            <a:r>
              <a:rPr lang="cs-CZ" dirty="0" smtClean="0"/>
              <a:t>yl </a:t>
            </a:r>
            <a:r>
              <a:rPr lang="cs-CZ" dirty="0"/>
              <a:t>obnoven Senát, omezena činnost Tajné </a:t>
            </a:r>
            <a:r>
              <a:rPr lang="cs-CZ" dirty="0" smtClean="0"/>
              <a:t>kanceláře;</a:t>
            </a:r>
            <a:endParaRPr lang="cs-CZ" dirty="0"/>
          </a:p>
          <a:p>
            <a:r>
              <a:rPr lang="cs-CZ" dirty="0" smtClean="0"/>
              <a:t>zrušila </a:t>
            </a:r>
            <a:r>
              <a:rPr lang="cs-CZ" dirty="0"/>
              <a:t>vnitřní cla </a:t>
            </a:r>
            <a:r>
              <a:rPr lang="cs-CZ" dirty="0" smtClean="0"/>
              <a:t>a podporovala </a:t>
            </a:r>
            <a:r>
              <a:rPr lang="cs-CZ" dirty="0"/>
              <a:t>obchod, </a:t>
            </a:r>
            <a:r>
              <a:rPr lang="cs-CZ" dirty="0" smtClean="0"/>
              <a:t>byly založeny </a:t>
            </a:r>
            <a:r>
              <a:rPr lang="cs-CZ" dirty="0"/>
              <a:t>první ruské </a:t>
            </a:r>
            <a:r>
              <a:rPr lang="cs-CZ" dirty="0" smtClean="0"/>
              <a:t>banky;</a:t>
            </a:r>
            <a:endParaRPr lang="cs-CZ" dirty="0"/>
          </a:p>
          <a:p>
            <a:r>
              <a:rPr lang="cs-CZ" dirty="0" smtClean="0"/>
              <a:t>rozšířila </a:t>
            </a:r>
            <a:r>
              <a:rPr lang="cs-CZ" dirty="0"/>
              <a:t>pravomoci </a:t>
            </a:r>
            <a:r>
              <a:rPr lang="cs-CZ" dirty="0" smtClean="0"/>
              <a:t>šlechty, </a:t>
            </a:r>
            <a:r>
              <a:rPr lang="cs-CZ" dirty="0"/>
              <a:t>mohli vlastnit půdu a </a:t>
            </a:r>
            <a:r>
              <a:rPr lang="cs-CZ" dirty="0" smtClean="0"/>
              <a:t>rolníky;</a:t>
            </a:r>
            <a:endParaRPr lang="cs-CZ" dirty="0"/>
          </a:p>
          <a:p>
            <a:r>
              <a:rPr lang="cs-CZ" dirty="0" smtClean="0"/>
              <a:t>byla </a:t>
            </a:r>
            <a:r>
              <a:rPr lang="cs-CZ" dirty="0"/>
              <a:t>provedena daňová reforma, zvýšily se odvody ze zahraničních obchodů, zvýšeny daně na sůl a </a:t>
            </a:r>
            <a:r>
              <a:rPr lang="cs-CZ" dirty="0" smtClean="0"/>
              <a:t>víno.</a:t>
            </a:r>
            <a:endParaRPr lang="cs-CZ" dirty="0"/>
          </a:p>
          <a:p>
            <a:endParaRPr lang="cs-CZ" dirty="0"/>
          </a:p>
        </p:txBody>
      </p:sp>
    </p:spTree>
    <p:extLst>
      <p:ext uri="{BB962C8B-B14F-4D97-AF65-F5344CB8AC3E}">
        <p14:creationId xmlns:p14="http://schemas.microsoft.com/office/powerpoint/2010/main" val="2915935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773084"/>
            <a:ext cx="10515600" cy="5403879"/>
          </a:xfrm>
        </p:spPr>
        <p:txBody>
          <a:bodyPr/>
          <a:lstStyle/>
          <a:p>
            <a:r>
              <a:rPr lang="cs-CZ" dirty="0" smtClean="0"/>
              <a:t>Podporovala vzdělanost, vybudovány školy, gymnázia v Moskvě a v Kazani</a:t>
            </a:r>
          </a:p>
          <a:p>
            <a:r>
              <a:rPr lang="cs-CZ" dirty="0" smtClean="0"/>
              <a:t>1755 otevřena Moskevská univerzita, později i Akademie umění, podporovala vědce (</a:t>
            </a:r>
            <a:r>
              <a:rPr lang="cs-CZ" dirty="0" err="1" smtClean="0"/>
              <a:t>Lomonosov</a:t>
            </a:r>
            <a:r>
              <a:rPr lang="cs-CZ" dirty="0" smtClean="0"/>
              <a:t>)</a:t>
            </a:r>
          </a:p>
          <a:p>
            <a:r>
              <a:rPr lang="cs-CZ" dirty="0" smtClean="0"/>
              <a:t>Výstavba nových paláců – italský architekt </a:t>
            </a:r>
            <a:r>
              <a:rPr lang="cs-CZ" dirty="0" err="1" smtClean="0"/>
              <a:t>Rastrelli</a:t>
            </a:r>
            <a:r>
              <a:rPr lang="cs-CZ" dirty="0" smtClean="0"/>
              <a:t>, přebudování Zimního paláce, </a:t>
            </a:r>
            <a:r>
              <a:rPr lang="cs-CZ" dirty="0" err="1" smtClean="0"/>
              <a:t>Jekatěrinského</a:t>
            </a:r>
            <a:r>
              <a:rPr lang="cs-CZ" dirty="0" smtClean="0"/>
              <a:t> paláce v Carském Selu, </a:t>
            </a:r>
            <a:r>
              <a:rPr lang="cs-CZ" dirty="0" err="1" smtClean="0"/>
              <a:t>Petergofu</a:t>
            </a:r>
            <a:r>
              <a:rPr lang="cs-CZ" dirty="0" smtClean="0"/>
              <a:t> a </a:t>
            </a:r>
            <a:r>
              <a:rPr lang="cs-CZ" dirty="0" err="1" smtClean="0"/>
              <a:t>Strelni</a:t>
            </a:r>
            <a:r>
              <a:rPr lang="cs-CZ" dirty="0" smtClean="0"/>
              <a:t> → „alžbětinské baroko“</a:t>
            </a:r>
          </a:p>
          <a:p>
            <a:r>
              <a:rPr lang="cs-CZ" dirty="0" smtClean="0"/>
              <a:t>Měla ráda zábavy, plesy, divadlo</a:t>
            </a:r>
            <a:endParaRPr lang="cs-CZ" dirty="0"/>
          </a:p>
        </p:txBody>
      </p:sp>
    </p:spTree>
    <p:extLst>
      <p:ext uri="{BB962C8B-B14F-4D97-AF65-F5344CB8AC3E}">
        <p14:creationId xmlns:p14="http://schemas.microsoft.com/office/powerpoint/2010/main" val="1133919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ALŽBĚTA I.</a:t>
            </a:r>
            <a:br>
              <a:rPr lang="cs-CZ" b="1" dirty="0" smtClean="0"/>
            </a:br>
            <a:r>
              <a:rPr lang="cs-CZ" b="1" dirty="0"/>
              <a:t>V</a:t>
            </a:r>
            <a:r>
              <a:rPr lang="cs-CZ" b="1" dirty="0" smtClean="0"/>
              <a:t>nější politika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a:t>O</a:t>
            </a:r>
            <a:r>
              <a:rPr lang="cs-CZ" dirty="0" smtClean="0"/>
              <a:t> spojenectví s Ruskem soupeřilo Rakousko s Francií, výsledkem je obnovení spojenectví s Rakouskem a Saskem;</a:t>
            </a:r>
          </a:p>
          <a:p>
            <a:r>
              <a:rPr lang="cs-CZ" dirty="0" smtClean="0"/>
              <a:t>1741-1743 Prusko vyprovokovalo válku mezi Ruskem a Švédskem o území Finska → ukončena smírem, švédským králem se na popud Ruska stal příbuzný Alžběty I., Alfréd Frederik Holštýnský;</a:t>
            </a:r>
          </a:p>
          <a:p>
            <a:r>
              <a:rPr lang="cs-CZ" dirty="0" smtClean="0"/>
              <a:t>Během její vlády vypukl evropský válečný konflikt - Sedmiletá válka (1756-1763). Rusko v koalici s Rakouskem a Francií bojovalo proti Anglii a Prusku;</a:t>
            </a:r>
          </a:p>
          <a:p>
            <a:r>
              <a:rPr lang="cs-CZ" dirty="0"/>
              <a:t>j</a:t>
            </a:r>
            <a:r>
              <a:rPr lang="cs-CZ" dirty="0" smtClean="0"/>
              <a:t>iž v roce 1742 ustanovila svým nástupcem svého synovce Karla Petra Ulricha Holštýnského = Petr III. a vybrala mu za manželku </a:t>
            </a:r>
            <a:r>
              <a:rPr lang="cs-CZ" dirty="0" err="1" smtClean="0"/>
              <a:t>anhaltsko-zerbskou</a:t>
            </a:r>
            <a:r>
              <a:rPr lang="cs-CZ" dirty="0" smtClean="0"/>
              <a:t> princeznu</a:t>
            </a:r>
            <a:r>
              <a:rPr lang="cs-CZ" dirty="0"/>
              <a:t> </a:t>
            </a:r>
            <a:r>
              <a:rPr lang="cs-CZ" dirty="0" smtClean="0"/>
              <a:t>Sofii.</a:t>
            </a:r>
          </a:p>
          <a:p>
            <a:r>
              <a:rPr lang="cs-CZ" dirty="0" smtClean="0"/>
              <a:t>25. 12. 1761 – Alžběta umírá</a:t>
            </a:r>
          </a:p>
          <a:p>
            <a:endParaRPr lang="cs-CZ" dirty="0"/>
          </a:p>
        </p:txBody>
      </p:sp>
    </p:spTree>
    <p:extLst>
      <p:ext uri="{BB962C8B-B14F-4D97-AF65-F5344CB8AC3E}">
        <p14:creationId xmlns:p14="http://schemas.microsoft.com/office/powerpoint/2010/main" val="2414231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Alžběta I.</a:t>
            </a:r>
            <a:endParaRPr lang="cs-CZ" dirty="0"/>
          </a:p>
        </p:txBody>
      </p:sp>
      <p:pic>
        <p:nvPicPr>
          <p:cNvPr id="8194" name="Picture 2" descr="https://upload.wikimedia.org/wikipedia/commons/thumb/6/62/Portrait_of_Empress_Elizaveta_Petrovna_by_Ivan_Vishnyakov.jpg/640px-Portrait_of_Empress_Elizaveta_Petrovna_by_Ivan_Vishnyak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32449" y="365125"/>
            <a:ext cx="3633216" cy="5167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4/44/Carle_Vanloo%2C_Portrait_de_l%E2%80%99imp%C3%A9ratrice_%C3%89lisabeth_Petrovna_%28176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147" y="1690688"/>
            <a:ext cx="35814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61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PETR III.</a:t>
            </a:r>
            <a:br>
              <a:rPr lang="cs-CZ" b="1" dirty="0" smtClean="0"/>
            </a:br>
            <a:r>
              <a:rPr lang="cs-CZ" b="1" dirty="0" smtClean="0"/>
              <a:t>(prosinec 1761 – červen 1762)</a:t>
            </a:r>
            <a:endParaRPr lang="cs-CZ" b="1" dirty="0"/>
          </a:p>
        </p:txBody>
      </p:sp>
      <p:sp>
        <p:nvSpPr>
          <p:cNvPr id="3" name="Zástupný symbol pro obsah 2"/>
          <p:cNvSpPr>
            <a:spLocks noGrp="1"/>
          </p:cNvSpPr>
          <p:nvPr>
            <p:ph idx="1"/>
          </p:nvPr>
        </p:nvSpPr>
        <p:spPr/>
        <p:txBody>
          <a:bodyPr>
            <a:normAutofit fontScale="92500"/>
          </a:bodyPr>
          <a:lstStyle/>
          <a:p>
            <a:r>
              <a:rPr lang="cs-CZ" dirty="0" smtClean="0"/>
              <a:t>Vnuk Petra I., pocházel z dynastie Holštýnsko – </a:t>
            </a:r>
            <a:r>
              <a:rPr lang="cs-CZ" dirty="0" err="1" smtClean="0"/>
              <a:t>Gottorpsko</a:t>
            </a:r>
            <a:r>
              <a:rPr lang="cs-CZ" dirty="0" smtClean="0"/>
              <a:t> – Romanovské;</a:t>
            </a:r>
          </a:p>
          <a:p>
            <a:r>
              <a:rPr lang="cs-CZ" dirty="0"/>
              <a:t>p</a:t>
            </a:r>
            <a:r>
              <a:rPr lang="cs-CZ" dirty="0" smtClean="0"/>
              <a:t>oprvé od smrti Petra I. Se vlády ujímá panovník, který byl určen již před smrtí předchozího cara/carevny;</a:t>
            </a:r>
          </a:p>
          <a:p>
            <a:r>
              <a:rPr lang="cs-CZ" dirty="0"/>
              <a:t>m</a:t>
            </a:r>
            <a:r>
              <a:rPr lang="cs-CZ" dirty="0" smtClean="0"/>
              <a:t>ěl velmi tvrdou výchovu, byl často bit a trestán hladem → nervní, často nemocný, později krutý, agresivní;</a:t>
            </a:r>
          </a:p>
          <a:p>
            <a:r>
              <a:rPr lang="cs-CZ" dirty="0"/>
              <a:t>v</a:t>
            </a:r>
            <a:r>
              <a:rPr lang="cs-CZ" dirty="0" smtClean="0"/>
              <a:t>e 13 letech tajně odvezen do Ruska, aby z něj byl vychován následník trůnu – přestoupil na pravoslavnou víru, učil se rusky a ruským zvykům, ale měl odpor ke všemu ruskému;</a:t>
            </a:r>
          </a:p>
          <a:p>
            <a:r>
              <a:rPr lang="cs-CZ" dirty="0"/>
              <a:t>o</a:t>
            </a:r>
            <a:r>
              <a:rPr lang="cs-CZ" dirty="0" smtClean="0"/>
              <a:t>bdivoval Prusko, jediný zájem měl o armádu a vojenský výcvik, měl rád lovy a vojenské přehlídky.</a:t>
            </a:r>
            <a:endParaRPr lang="cs-CZ" dirty="0"/>
          </a:p>
        </p:txBody>
      </p:sp>
    </p:spTree>
    <p:extLst>
      <p:ext uri="{BB962C8B-B14F-4D97-AF65-F5344CB8AC3E}">
        <p14:creationId xmlns:p14="http://schemas.microsoft.com/office/powerpoint/2010/main" val="561246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Palácové převraty</a:t>
            </a:r>
            <a:endParaRPr lang="cs-CZ" b="1" dirty="0"/>
          </a:p>
        </p:txBody>
      </p:sp>
      <p:sp>
        <p:nvSpPr>
          <p:cNvPr id="3" name="Zástupný symbol pro obsah 2"/>
          <p:cNvSpPr>
            <a:spLocks noGrp="1"/>
          </p:cNvSpPr>
          <p:nvPr>
            <p:ph idx="1"/>
          </p:nvPr>
        </p:nvSpPr>
        <p:spPr/>
        <p:txBody>
          <a:bodyPr/>
          <a:lstStyle/>
          <a:p>
            <a:r>
              <a:rPr lang="cs-CZ" dirty="0" smtClean="0"/>
              <a:t> Hovoříme o </a:t>
            </a:r>
            <a:r>
              <a:rPr lang="cs-CZ" dirty="0"/>
              <a:t>o</a:t>
            </a:r>
            <a:r>
              <a:rPr lang="cs-CZ" dirty="0" smtClean="0"/>
              <a:t>bdobí mezi roky 1725 (smrt Petra I. bez právoplatného dědice) a 1762 (nástup Kateřiny II. </a:t>
            </a:r>
            <a:r>
              <a:rPr lang="cs-CZ" dirty="0"/>
              <a:t>n</a:t>
            </a:r>
            <a:r>
              <a:rPr lang="cs-CZ" dirty="0" smtClean="0"/>
              <a:t>a trůn);</a:t>
            </a:r>
          </a:p>
          <a:p>
            <a:r>
              <a:rPr lang="cs-CZ" dirty="0" smtClean="0"/>
              <a:t>Petr I. v r. 1722 vydal nařízení „</a:t>
            </a:r>
            <a:r>
              <a:rPr lang="cs-CZ" i="1" dirty="0" smtClean="0"/>
              <a:t>O nástupnictví na trůn</a:t>
            </a:r>
            <a:r>
              <a:rPr lang="cs-CZ" dirty="0" smtClean="0"/>
              <a:t>“, nástupnictví vymezil velmi široce a nástupcem se mohl stát téměř kdokoliv, koho jmenuje sám panovník;</a:t>
            </a:r>
          </a:p>
          <a:p>
            <a:r>
              <a:rPr lang="cs-CZ" dirty="0" smtClean="0"/>
              <a:t>Panovník nestihl v závěti nikoho jmenovat (</a:t>
            </a:r>
            <a:r>
              <a:rPr lang="cs-CZ" i="1" dirty="0" err="1" smtClean="0"/>
              <a:t>Otdajtě</a:t>
            </a:r>
            <a:r>
              <a:rPr lang="cs-CZ" i="1" dirty="0" smtClean="0"/>
              <a:t> </a:t>
            </a:r>
            <a:r>
              <a:rPr lang="cs-CZ" i="1" dirty="0" err="1" smtClean="0"/>
              <a:t>vsjo</a:t>
            </a:r>
            <a:r>
              <a:rPr lang="cs-CZ" i="1" dirty="0" smtClean="0"/>
              <a:t>…). </a:t>
            </a:r>
            <a:r>
              <a:rPr lang="cs-CZ" dirty="0" smtClean="0"/>
              <a:t>Otázka tedy zůstala otevřenou a to s sebou přineslo spory o trůn;</a:t>
            </a:r>
          </a:p>
          <a:p>
            <a:r>
              <a:rPr lang="cs-CZ" dirty="0" smtClean="0"/>
              <a:t>Bylo to fakticky období vlády žen, dětí a favoritů.</a:t>
            </a:r>
            <a:endParaRPr lang="cs-CZ" dirty="0"/>
          </a:p>
        </p:txBody>
      </p:sp>
    </p:spTree>
    <p:extLst>
      <p:ext uri="{BB962C8B-B14F-4D97-AF65-F5344CB8AC3E}">
        <p14:creationId xmlns:p14="http://schemas.microsoft.com/office/powerpoint/2010/main" val="224757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822960"/>
            <a:ext cx="10515600" cy="5354003"/>
          </a:xfrm>
        </p:spPr>
        <p:txBody>
          <a:bodyPr>
            <a:normAutofit fontScale="77500" lnSpcReduction="20000"/>
          </a:bodyPr>
          <a:lstStyle/>
          <a:p>
            <a:r>
              <a:rPr lang="cs-CZ" dirty="0" smtClean="0"/>
              <a:t>1745 sňatek s Sofií </a:t>
            </a:r>
            <a:r>
              <a:rPr lang="cs-CZ" dirty="0" err="1" smtClean="0"/>
              <a:t>Frederikou</a:t>
            </a:r>
            <a:r>
              <a:rPr lang="cs-CZ" dirty="0" smtClean="0"/>
              <a:t> z </a:t>
            </a:r>
            <a:r>
              <a:rPr lang="cs-CZ" dirty="0" err="1" smtClean="0"/>
              <a:t>Anhalt-Zerbstu</a:t>
            </a:r>
            <a:r>
              <a:rPr lang="cs-CZ" dirty="0"/>
              <a:t> </a:t>
            </a:r>
            <a:r>
              <a:rPr lang="cs-CZ" dirty="0" smtClean="0"/>
              <a:t>(Kateřina Alexejevna), kterou mu vybrala teta Alžběta I.;</a:t>
            </a:r>
          </a:p>
          <a:p>
            <a:r>
              <a:rPr lang="cs-CZ" dirty="0"/>
              <a:t>z</a:t>
            </a:r>
            <a:r>
              <a:rPr lang="cs-CZ" dirty="0" smtClean="0"/>
              <a:t>počátku bylo manželství poměrně šťastné, ale měli úplně rozdílné povahy. Kateřina byla veselá, chytrá, ráda se učila rusky a přijala vše ruské. Poté, co Petr onemocněl neštovicemi, tak se odcizili a žili odděleně;</a:t>
            </a:r>
          </a:p>
          <a:p>
            <a:r>
              <a:rPr lang="cs-CZ" dirty="0"/>
              <a:t>j</a:t>
            </a:r>
            <a:r>
              <a:rPr lang="cs-CZ" dirty="0" smtClean="0"/>
              <a:t>edno dítě Kateřina Alexejevna potratila, po 9 letech se jim narodil syn Pavel, později dcera Anna (existují spekulace, že obě děti nebyly Petrovy;</a:t>
            </a:r>
          </a:p>
          <a:p>
            <a:r>
              <a:rPr lang="cs-CZ" dirty="0"/>
              <a:t>c</a:t>
            </a:r>
            <a:r>
              <a:rPr lang="cs-CZ" dirty="0" smtClean="0"/>
              <a:t>ar zrušil daň ze soli, zakázal tělesné tresty;</a:t>
            </a:r>
          </a:p>
          <a:p>
            <a:r>
              <a:rPr lang="cs-CZ" dirty="0" smtClean="0"/>
              <a:t>1762 – </a:t>
            </a:r>
            <a:r>
              <a:rPr lang="cs-CZ" b="1" dirty="0" smtClean="0"/>
              <a:t>Manifest „O svobodě šlechty“ </a:t>
            </a:r>
            <a:r>
              <a:rPr lang="cs-CZ" dirty="0" smtClean="0"/>
              <a:t>– významný dokument, který rušil jeden ze základních pilířů samoděržaví. Byla zrušena povinnost šlechty sloužit caru 25 let. Do této doby byl </a:t>
            </a:r>
            <a:r>
              <a:rPr lang="cs-CZ" dirty="0" err="1" smtClean="0"/>
              <a:t>poměščik</a:t>
            </a:r>
            <a:r>
              <a:rPr lang="cs-CZ" dirty="0" smtClean="0"/>
              <a:t> pouze správcem svého majetku. Ten mu mohl být odňat, když neplnil své povinnosti vůči státu. Tyto povinnosti nyní byly zrušeny a nahrazeny pouze morálním závazkem;</a:t>
            </a:r>
          </a:p>
          <a:p>
            <a:r>
              <a:rPr lang="cs-CZ" dirty="0"/>
              <a:t>p</a:t>
            </a:r>
            <a:r>
              <a:rPr lang="cs-CZ" dirty="0" smtClean="0"/>
              <a:t>ovolil svobodu náboženství → nenávist pravoslavné církve;</a:t>
            </a:r>
          </a:p>
          <a:p>
            <a:r>
              <a:rPr lang="cs-CZ" dirty="0"/>
              <a:t>u</a:t>
            </a:r>
            <a:r>
              <a:rPr lang="cs-CZ" dirty="0" smtClean="0"/>
              <a:t>zavřel spojenectví s Pruskem → nenávist celé společnosti;</a:t>
            </a:r>
          </a:p>
          <a:p>
            <a:r>
              <a:rPr lang="cs-CZ" dirty="0" smtClean="0"/>
              <a:t>28. června  1762  proběhla tzv. </a:t>
            </a:r>
            <a:r>
              <a:rPr lang="cs-CZ" b="1" dirty="0" smtClean="0"/>
              <a:t>„dámská revoluce“ </a:t>
            </a:r>
            <a:r>
              <a:rPr lang="cs-CZ" dirty="0" smtClean="0"/>
              <a:t>. Za podpory gardy ho svrhla jeho manželka Kateřina. Car nekladl odpor, podepsal abdikaci → uvězněn, později zabit (oficiálně zemřel na hemoroidy).</a:t>
            </a:r>
            <a:endParaRPr lang="cs-CZ" dirty="0"/>
          </a:p>
        </p:txBody>
      </p:sp>
    </p:spTree>
    <p:extLst>
      <p:ext uri="{BB962C8B-B14F-4D97-AF65-F5344CB8AC3E}">
        <p14:creationId xmlns:p14="http://schemas.microsoft.com/office/powerpoint/2010/main" val="4266218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5136" y="250825"/>
            <a:ext cx="10515600" cy="1325563"/>
          </a:xfrm>
        </p:spPr>
        <p:txBody>
          <a:bodyPr/>
          <a:lstStyle/>
          <a:p>
            <a:r>
              <a:rPr lang="cs-CZ" dirty="0" smtClean="0"/>
              <a:t>Petr III.</a:t>
            </a:r>
            <a:endParaRPr lang="cs-CZ" dirty="0"/>
          </a:p>
        </p:txBody>
      </p:sp>
      <p:pic>
        <p:nvPicPr>
          <p:cNvPr id="11266" name="Picture 2" descr="Coronation portrait of Peter III of Russia -17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6316" y="426027"/>
            <a:ext cx="5702660" cy="631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50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KATEŘINA II.</a:t>
            </a:r>
            <a:br>
              <a:rPr lang="cs-CZ" b="1" dirty="0" smtClean="0"/>
            </a:br>
            <a:r>
              <a:rPr lang="cs-CZ" b="1" dirty="0" smtClean="0"/>
              <a:t>(1762 – 1796)</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Sofie Frederika </a:t>
            </a:r>
            <a:r>
              <a:rPr lang="cs-CZ" dirty="0"/>
              <a:t>z </a:t>
            </a:r>
            <a:r>
              <a:rPr lang="cs-CZ" dirty="0" err="1"/>
              <a:t>Anhalt-Zerbstu</a:t>
            </a:r>
            <a:r>
              <a:rPr lang="cs-CZ" dirty="0"/>
              <a:t> (Kateřina </a:t>
            </a:r>
            <a:r>
              <a:rPr lang="cs-CZ" dirty="0" smtClean="0"/>
              <a:t>Alexejevna);</a:t>
            </a:r>
            <a:endParaRPr lang="cs-CZ" dirty="0"/>
          </a:p>
          <a:p>
            <a:r>
              <a:rPr lang="cs-CZ" dirty="0"/>
              <a:t>v</a:t>
            </a:r>
            <a:r>
              <a:rPr lang="cs-CZ" dirty="0" smtClean="0"/>
              <a:t>elmi ctižádostivá, inteligentní a schopná, milovala vše ruské – 1744 přijala pravoslaví;</a:t>
            </a:r>
          </a:p>
          <a:p>
            <a:r>
              <a:rPr lang="cs-CZ" dirty="0" smtClean="0"/>
              <a:t>28. 6. 1762 – „dámská revoluce“ – Petr III. </a:t>
            </a:r>
            <a:r>
              <a:rPr lang="cs-CZ" dirty="0"/>
              <a:t>p</a:t>
            </a:r>
            <a:r>
              <a:rPr lang="cs-CZ" dirty="0" smtClean="0"/>
              <a:t>odepsal abdikační prohlášení, dal se zatknout. Byl převezen do pevnosti </a:t>
            </a:r>
            <a:r>
              <a:rPr lang="cs-CZ" dirty="0" err="1" smtClean="0"/>
              <a:t>Rapša</a:t>
            </a:r>
            <a:r>
              <a:rPr lang="cs-CZ" dirty="0" smtClean="0"/>
              <a:t>, kde 6. 7., za „záhadných okolností umírá“;</a:t>
            </a:r>
          </a:p>
          <a:p>
            <a:r>
              <a:rPr lang="cs-CZ" dirty="0"/>
              <a:t>n</a:t>
            </a:r>
            <a:r>
              <a:rPr lang="cs-CZ" dirty="0" smtClean="0"/>
              <a:t>ástup na trůn byl podpořen gardou a zejména účastí favorita Kateřiny, knížete Grigorije Orlova;</a:t>
            </a:r>
          </a:p>
          <a:p>
            <a:r>
              <a:rPr lang="cs-CZ" dirty="0"/>
              <a:t>s</a:t>
            </a:r>
            <a:r>
              <a:rPr lang="cs-CZ" dirty="0" smtClean="0"/>
              <a:t>nažila se působit jako osvícená panovnice, dopisovala si s francouzskými osvícenci (</a:t>
            </a:r>
            <a:r>
              <a:rPr lang="fr-FR" dirty="0" smtClean="0">
                <a:hlinkClick r:id="rId2" tooltip="Voltaire"/>
              </a:rPr>
              <a:t>Voltaire</a:t>
            </a:r>
            <a:r>
              <a:rPr lang="fr-FR" dirty="0" smtClean="0"/>
              <a:t>, </a:t>
            </a:r>
            <a:r>
              <a:rPr lang="fr-FR" dirty="0" smtClean="0">
                <a:hlinkClick r:id="rId3" tooltip="Charles Louis Montesquieu"/>
              </a:rPr>
              <a:t>Charles Louis Montesquieu</a:t>
            </a:r>
            <a:r>
              <a:rPr lang="fr-FR" dirty="0" smtClean="0"/>
              <a:t>, </a:t>
            </a:r>
            <a:r>
              <a:rPr lang="fr-FR" dirty="0" smtClean="0">
                <a:hlinkClick r:id="rId4" tooltip="Denis Diderot"/>
              </a:rPr>
              <a:t>Denis Diderot</a:t>
            </a:r>
            <a:r>
              <a:rPr lang="fr-FR" dirty="0" smtClean="0"/>
              <a:t> nebo </a:t>
            </a:r>
            <a:r>
              <a:rPr lang="fr-FR" dirty="0" smtClean="0">
                <a:hlinkClick r:id="rId5" tooltip="Jean le Rond d'Alembert"/>
              </a:rPr>
              <a:t>Jean le Rond d'Alembert</a:t>
            </a:r>
            <a:r>
              <a:rPr lang="cs-CZ" dirty="0"/>
              <a:t>) →</a:t>
            </a:r>
            <a:endParaRPr lang="cs-CZ" dirty="0" smtClean="0"/>
          </a:p>
          <a:p>
            <a:r>
              <a:rPr lang="cs-CZ" dirty="0"/>
              <a:t>z</a:t>
            </a:r>
            <a:r>
              <a:rPr lang="cs-CZ" dirty="0" smtClean="0"/>
              <a:t>aložila Zákonodárnou komisi, která měla připravit nový zákoník, podle kterého mělo být Rusko nejsvobodomyslnější zemí, šlo pouze o pózu, bylo to v rozporu s její skutečnou politikou, kterou bylo </a:t>
            </a:r>
            <a:r>
              <a:rPr lang="cs-CZ" b="1" dirty="0" smtClean="0"/>
              <a:t>upevňování a prohlubování samoděržaví</a:t>
            </a:r>
          </a:p>
          <a:p>
            <a:endParaRPr lang="cs-CZ" dirty="0"/>
          </a:p>
        </p:txBody>
      </p:sp>
    </p:spTree>
    <p:extLst>
      <p:ext uri="{BB962C8B-B14F-4D97-AF65-F5344CB8AC3E}">
        <p14:creationId xmlns:p14="http://schemas.microsoft.com/office/powerpoint/2010/main" val="2234339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Mladá Kateřina</a:t>
            </a:r>
            <a:endParaRPr lang="cs-CZ" dirty="0"/>
          </a:p>
        </p:txBody>
      </p:sp>
      <p:pic>
        <p:nvPicPr>
          <p:cNvPr id="12290" name="Picture 2" descr="https://upload.wikimedia.org/wikipedia/commons/thumb/b/b2/Grand_Duchess_Catherine_Alexeevna_by_G.C.Grooth_%281745%2C_Hermitage%29.jpg/640px-Grand_Duchess_Catherine_Alexeevna_by_G.C.Grooth_%281745%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07126" y="365125"/>
            <a:ext cx="6173591" cy="635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09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a Petr</a:t>
            </a:r>
            <a:endParaRPr lang="cs-CZ" dirty="0"/>
          </a:p>
        </p:txBody>
      </p:sp>
      <p:pic>
        <p:nvPicPr>
          <p:cNvPr id="14338" name="Picture 2" descr="https://upload.wikimedia.org/wikipedia/commons/thumb/4/49/Anna_Rosina_de_Gasc%2C_Le_grand-duc_Pierre_Fiodorovitch%2C_la_grande-duchesse_Catherine_Alexe%C3%AFevna_et_un_page_%281756%29.jpg/220px-Anna_Rosina_de_Gasc%2C_Le_grand-duc_Pierre_Fiodorovitch%2C_la_grande-duchesse_Catherine_Alexe%C3%AFevna_et_un_page_%281756%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00672" y="103909"/>
            <a:ext cx="5291328" cy="67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0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pPr algn="ctr"/>
            <a:r>
              <a:rPr lang="cs-CZ" dirty="0" smtClean="0">
                <a:hlinkClick r:id="rId3"/>
              </a:rPr>
              <a:t>Vnější politika Kateřiny II.</a:t>
            </a:r>
            <a:endParaRPr lang="cs-CZ" dirty="0"/>
          </a:p>
        </p:txBody>
      </p:sp>
      <p:pic>
        <p:nvPicPr>
          <p:cNvPr id="4" name="etDpWlIzEsU"/>
          <p:cNvPicPr>
            <a:picLocks noGrp="1" noRot="1" noChangeAspect="1"/>
          </p:cNvPicPr>
          <p:nvPr>
            <p:ph idx="1"/>
            <a:videoFile r:link="rId1"/>
          </p:nvPr>
        </p:nvPicPr>
        <p:blipFill>
          <a:blip r:embed="rId4"/>
          <a:stretch>
            <a:fillRect/>
          </a:stretch>
        </p:blipFill>
        <p:spPr>
          <a:xfrm>
            <a:off x="719328" y="1027906"/>
            <a:ext cx="10753344" cy="6048756"/>
          </a:xfrm>
          <a:prstGeom prst="rect">
            <a:avLst/>
          </a:prstGeom>
        </p:spPr>
      </p:pic>
    </p:spTree>
    <p:extLst>
      <p:ext uri="{BB962C8B-B14F-4D97-AF65-F5344CB8AC3E}">
        <p14:creationId xmlns:p14="http://schemas.microsoft.com/office/powerpoint/2010/main" val="334226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1690688"/>
          </a:xfrm>
        </p:spPr>
        <p:txBody>
          <a:bodyPr>
            <a:normAutofit fontScale="90000"/>
          </a:bodyPr>
          <a:lstStyle/>
          <a:p>
            <a:pPr algn="ctr"/>
            <a:r>
              <a:rPr lang="cs-CZ" b="1" dirty="0" smtClean="0"/>
              <a:t>KATEŘINA II.</a:t>
            </a:r>
            <a:br>
              <a:rPr lang="cs-CZ" b="1" dirty="0" smtClean="0"/>
            </a:br>
            <a:r>
              <a:rPr lang="cs-CZ" b="1" dirty="0" smtClean="0"/>
              <a:t>Vnější politika -Války s Tureckem (1787 – 1791)</a:t>
            </a:r>
            <a:br>
              <a:rPr lang="cs-CZ" b="1" dirty="0" smtClean="0"/>
            </a:b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a:t>p</a:t>
            </a:r>
            <a:r>
              <a:rPr lang="cs-CZ" dirty="0" smtClean="0"/>
              <a:t>orážka Turecka v námořní bitvě u </a:t>
            </a:r>
            <a:r>
              <a:rPr lang="cs-CZ" dirty="0" err="1" smtClean="0"/>
              <a:t>Česmenského</a:t>
            </a:r>
            <a:r>
              <a:rPr lang="cs-CZ" dirty="0" smtClean="0"/>
              <a:t> zálivu;</a:t>
            </a:r>
          </a:p>
          <a:p>
            <a:r>
              <a:rPr lang="cs-CZ" dirty="0"/>
              <a:t>a</a:t>
            </a:r>
            <a:r>
              <a:rPr lang="cs-CZ" dirty="0" smtClean="0"/>
              <a:t>bsolutní vítězství Ruska → získalo Azov a kontrolu nad Krymem, který získal nezávislost na Turecku;</a:t>
            </a:r>
          </a:p>
          <a:p>
            <a:r>
              <a:rPr lang="cs-CZ" dirty="0"/>
              <a:t>r</a:t>
            </a:r>
            <a:r>
              <a:rPr lang="cs-CZ" dirty="0" smtClean="0"/>
              <a:t>uské lodě mohly svobodně proplouvat Bosporem a Dardanelami → Černé moře přestalo být doménou Turecka;</a:t>
            </a:r>
          </a:p>
          <a:p>
            <a:r>
              <a:rPr lang="cs-CZ" dirty="0"/>
              <a:t>v</a:t>
            </a:r>
            <a:r>
              <a:rPr lang="cs-CZ" dirty="0" smtClean="0"/>
              <a:t> roce 1783 anektovalo Rusko Krym, což vyvolalo druhou válku s Tureckem, ruským spojencem byl rakouský císař Josef II.;</a:t>
            </a:r>
          </a:p>
          <a:p>
            <a:r>
              <a:rPr lang="cs-CZ" dirty="0"/>
              <a:t>1792 </a:t>
            </a:r>
            <a:r>
              <a:rPr lang="cs-CZ" dirty="0" smtClean="0"/>
              <a:t>- Rusko opět zvítězilo na moři (admirál </a:t>
            </a:r>
            <a:r>
              <a:rPr lang="cs-CZ" dirty="0" err="1" smtClean="0"/>
              <a:t>Ušakov</a:t>
            </a:r>
            <a:r>
              <a:rPr lang="cs-CZ" dirty="0" smtClean="0"/>
              <a:t>) i na souši (maršál </a:t>
            </a:r>
            <a:r>
              <a:rPr lang="cs-CZ" dirty="0" err="1" smtClean="0"/>
              <a:t>Suvorov</a:t>
            </a:r>
            <a:r>
              <a:rPr lang="cs-CZ" dirty="0" smtClean="0"/>
              <a:t>), získalo trvale Krym, zde byl ustanoven správcem kníže </a:t>
            </a:r>
            <a:r>
              <a:rPr lang="cs-CZ" dirty="0" err="1" smtClean="0"/>
              <a:t>Potemkin</a:t>
            </a:r>
            <a:r>
              <a:rPr lang="cs-CZ" dirty="0" smtClean="0"/>
              <a:t>, favorit carevny; </a:t>
            </a:r>
          </a:p>
          <a:p>
            <a:r>
              <a:rPr lang="cs-CZ" dirty="0"/>
              <a:t>z</a:t>
            </a:r>
            <a:r>
              <a:rPr lang="cs-CZ" dirty="0" smtClean="0"/>
              <a:t>ískala rozsáhlá území (Moldavsko, Besarábii), kterých se záhy musela vzdát;</a:t>
            </a:r>
          </a:p>
          <a:p>
            <a:r>
              <a:rPr lang="cs-CZ" dirty="0" smtClean="0"/>
              <a:t>Kateřina chtěla ovládnout celý Balkán, dobýt Istanbul a obnovit Byzantskou říši (císařem měl být její vnuk Konstantin) → pro odpor evropských velmocí se musela tohoto plánu vzdát</a:t>
            </a:r>
          </a:p>
          <a:p>
            <a:endParaRPr lang="cs-CZ" dirty="0"/>
          </a:p>
        </p:txBody>
      </p:sp>
    </p:spTree>
    <p:extLst>
      <p:ext uri="{BB962C8B-B14F-4D97-AF65-F5344CB8AC3E}">
        <p14:creationId xmlns:p14="http://schemas.microsoft.com/office/powerpoint/2010/main" val="3474329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KATEŘINA II.</a:t>
            </a:r>
            <a:br>
              <a:rPr lang="cs-CZ" b="1" dirty="0" smtClean="0"/>
            </a:br>
            <a:r>
              <a:rPr lang="cs-CZ" b="1" dirty="0" smtClean="0"/>
              <a:t>Vnější politika</a:t>
            </a:r>
            <a:endParaRPr lang="cs-CZ" b="1" dirty="0"/>
          </a:p>
        </p:txBody>
      </p:sp>
      <p:sp>
        <p:nvSpPr>
          <p:cNvPr id="3" name="Zástupný symbol pro obsah 2"/>
          <p:cNvSpPr>
            <a:spLocks noGrp="1"/>
          </p:cNvSpPr>
          <p:nvPr>
            <p:ph idx="1"/>
          </p:nvPr>
        </p:nvSpPr>
        <p:spPr/>
        <p:txBody>
          <a:bodyPr/>
          <a:lstStyle/>
          <a:p>
            <a:r>
              <a:rPr lang="cs-CZ" dirty="0"/>
              <a:t>Ukončila účast Ruska v </a:t>
            </a:r>
            <a:r>
              <a:rPr lang="cs-CZ" b="1" dirty="0"/>
              <a:t>Sedmileté </a:t>
            </a:r>
            <a:r>
              <a:rPr lang="cs-CZ" b="1" dirty="0" smtClean="0"/>
              <a:t>válce</a:t>
            </a:r>
            <a:r>
              <a:rPr lang="cs-CZ" dirty="0" smtClean="0"/>
              <a:t>;</a:t>
            </a:r>
          </a:p>
          <a:p>
            <a:r>
              <a:rPr lang="cs-CZ" dirty="0" smtClean="0"/>
              <a:t>odmítla </a:t>
            </a:r>
            <a:r>
              <a:rPr lang="cs-CZ" dirty="0"/>
              <a:t>podporovat Prusko, ale </a:t>
            </a:r>
            <a:r>
              <a:rPr lang="cs-CZ" dirty="0" smtClean="0"/>
              <a:t>využila </a:t>
            </a:r>
            <a:r>
              <a:rPr lang="cs-CZ" dirty="0"/>
              <a:t>jeho podpory k dosazení </a:t>
            </a:r>
            <a:r>
              <a:rPr lang="cs-CZ" dirty="0" smtClean="0"/>
              <a:t>svého favorita, Stanislava </a:t>
            </a:r>
            <a:r>
              <a:rPr lang="cs-CZ" dirty="0" err="1"/>
              <a:t>Poniatowského</a:t>
            </a:r>
            <a:r>
              <a:rPr lang="cs-CZ" dirty="0"/>
              <a:t>, na polský </a:t>
            </a:r>
            <a:r>
              <a:rPr lang="cs-CZ" dirty="0" smtClean="0"/>
              <a:t>trůn. Tohoto později </a:t>
            </a:r>
            <a:r>
              <a:rPr lang="cs-CZ" dirty="0"/>
              <a:t>využila a účastnila se </a:t>
            </a:r>
            <a:r>
              <a:rPr lang="cs-CZ" dirty="0" smtClean="0"/>
              <a:t>trojího dělení </a:t>
            </a:r>
            <a:r>
              <a:rPr lang="cs-CZ" dirty="0"/>
              <a:t>Polska mezi Rusko, Prusko a </a:t>
            </a:r>
            <a:r>
              <a:rPr lang="cs-CZ" dirty="0" smtClean="0"/>
              <a:t>Rakousko.</a:t>
            </a:r>
            <a:endParaRPr lang="cs-CZ" dirty="0"/>
          </a:p>
          <a:p>
            <a:endParaRPr lang="cs-CZ" dirty="0"/>
          </a:p>
        </p:txBody>
      </p:sp>
    </p:spTree>
    <p:extLst>
      <p:ext uri="{BB962C8B-B14F-4D97-AF65-F5344CB8AC3E}">
        <p14:creationId xmlns:p14="http://schemas.microsoft.com/office/powerpoint/2010/main" val="3456455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Vnitřní politika Kateřiny II.</a:t>
            </a:r>
            <a:endParaRPr lang="cs-CZ" dirty="0"/>
          </a:p>
        </p:txBody>
      </p:sp>
      <p:pic>
        <p:nvPicPr>
          <p:cNvPr id="4" name="4PouMYKFD7o"/>
          <p:cNvPicPr>
            <a:picLocks noGrp="1" noRot="1" noChangeAspect="1"/>
          </p:cNvPicPr>
          <p:nvPr>
            <p:ph idx="1"/>
            <a:videoFile r:link="rId1"/>
          </p:nvPr>
        </p:nvPicPr>
        <p:blipFill>
          <a:blip r:embed="rId4"/>
          <a:stretch>
            <a:fillRect/>
          </a:stretch>
        </p:blipFill>
        <p:spPr>
          <a:xfrm>
            <a:off x="1170432" y="1898142"/>
            <a:ext cx="8516112" cy="4790313"/>
          </a:xfrm>
          <a:prstGeom prst="rect">
            <a:avLst/>
          </a:prstGeom>
        </p:spPr>
      </p:pic>
    </p:spTree>
    <p:extLst>
      <p:ext uri="{BB962C8B-B14F-4D97-AF65-F5344CB8AC3E}">
        <p14:creationId xmlns:p14="http://schemas.microsoft.com/office/powerpoint/2010/main" val="3932342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8145" y="178131"/>
            <a:ext cx="10652167" cy="1512558"/>
          </a:xfrm>
        </p:spPr>
        <p:txBody>
          <a:bodyPr>
            <a:normAutofit fontScale="90000"/>
          </a:bodyPr>
          <a:lstStyle/>
          <a:p>
            <a:pPr algn="ct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b="1" dirty="0" smtClean="0"/>
              <a:t>KATEŘINA II.</a:t>
            </a:r>
            <a:br>
              <a:rPr lang="cs-CZ" b="1" dirty="0" smtClean="0"/>
            </a:br>
            <a:r>
              <a:rPr lang="cs-CZ" b="1" dirty="0" smtClean="0"/>
              <a:t>Vnitřní politika - </a:t>
            </a:r>
            <a:r>
              <a:rPr lang="cs-CZ" b="1" dirty="0" err="1" smtClean="0"/>
              <a:t>Pugačovovo</a:t>
            </a:r>
            <a:r>
              <a:rPr lang="cs-CZ" b="1" dirty="0" smtClean="0"/>
              <a:t> povstání</a:t>
            </a:r>
            <a:br>
              <a:rPr lang="cs-CZ" b="1" dirty="0" smtClean="0"/>
            </a:br>
            <a:r>
              <a:rPr lang="cs-CZ" dirty="0" smtClean="0"/>
              <a:t/>
            </a:r>
            <a:br>
              <a:rPr lang="cs-CZ" dirty="0" smtClean="0"/>
            </a:br>
            <a:r>
              <a:rPr lang="cs-CZ" dirty="0"/>
              <a:t/>
            </a:r>
            <a:br>
              <a:rPr lang="cs-CZ" dirty="0"/>
            </a:br>
            <a:r>
              <a:rPr lang="cs-CZ" sz="4000" dirty="0" smtClean="0"/>
              <a:t>V letech </a:t>
            </a:r>
            <a:r>
              <a:rPr lang="cs-CZ" sz="4000" dirty="0" smtClean="0">
                <a:hlinkClick r:id="rId2" tooltip="1773"/>
              </a:rPr>
              <a:t>1773</a:t>
            </a:r>
            <a:r>
              <a:rPr lang="cs-CZ" sz="4000" dirty="0" smtClean="0"/>
              <a:t>–</a:t>
            </a:r>
            <a:r>
              <a:rPr lang="cs-CZ" sz="4000" dirty="0" smtClean="0">
                <a:hlinkClick r:id="rId3" tooltip="1775"/>
              </a:rPr>
              <a:t>1775</a:t>
            </a:r>
            <a:r>
              <a:rPr lang="cs-CZ" sz="4000" dirty="0" smtClean="0"/>
              <a:t> propuklo ve východním a jihovýchodním Rusku rozsáhlé </a:t>
            </a:r>
            <a:r>
              <a:rPr lang="cs-CZ" sz="4000" dirty="0" smtClean="0">
                <a:hlinkClick r:id="rId4" tooltip="Pugačovovo povstání"/>
              </a:rPr>
              <a:t>povstání kozáků</a:t>
            </a:r>
            <a:r>
              <a:rPr lang="cs-CZ" sz="4000" dirty="0" smtClean="0"/>
              <a:t> pod vedením </a:t>
            </a:r>
            <a:r>
              <a:rPr lang="cs-CZ" sz="4000" dirty="0" err="1" smtClean="0">
                <a:hlinkClick r:id="rId5" tooltip="Jemeljan Pugačov"/>
              </a:rPr>
              <a:t>Jemeljana</a:t>
            </a:r>
            <a:r>
              <a:rPr lang="cs-CZ" sz="4000" dirty="0" smtClean="0">
                <a:hlinkClick r:id="rId5" tooltip="Jemeljan Pugačov"/>
              </a:rPr>
              <a:t> </a:t>
            </a:r>
            <a:r>
              <a:rPr lang="cs-CZ" sz="4000" dirty="0" err="1" smtClean="0">
                <a:hlinkClick r:id="rId5" tooltip="Jemeljan Pugačov"/>
              </a:rPr>
              <a:t>Pugačova</a:t>
            </a:r>
            <a:r>
              <a:rPr lang="cs-CZ" sz="4000" dirty="0" smtClean="0"/>
              <a:t> („mužický car“), který se vydával za údajně zachráněného Petra III. Po velkých počátečních úspěších se podařilo schopnému generálu </a:t>
            </a:r>
            <a:r>
              <a:rPr lang="cs-CZ" sz="4000" dirty="0" smtClean="0">
                <a:hlinkClick r:id="rId6" tooltip="Alexandr Vasiljevič Suvorov"/>
              </a:rPr>
              <a:t>Alexandru </a:t>
            </a:r>
            <a:r>
              <a:rPr lang="cs-CZ" sz="4000" dirty="0" err="1" smtClean="0">
                <a:hlinkClick r:id="rId6" tooltip="Alexandr Vasiljevič Suvorov"/>
              </a:rPr>
              <a:t>Vasiljeviči</a:t>
            </a:r>
            <a:r>
              <a:rPr lang="cs-CZ" sz="4000" dirty="0" smtClean="0">
                <a:hlinkClick r:id="rId6" tooltip="Alexandr Vasiljevič Suvorov"/>
              </a:rPr>
              <a:t> Suvorovovi</a:t>
            </a:r>
            <a:r>
              <a:rPr lang="cs-CZ" sz="4000" dirty="0" smtClean="0"/>
              <a:t> povstání potlačit. </a:t>
            </a:r>
            <a:r>
              <a:rPr lang="cs-CZ" sz="4000" dirty="0" err="1" smtClean="0"/>
              <a:t>Pugačov</a:t>
            </a:r>
            <a:r>
              <a:rPr lang="cs-CZ" sz="4000" dirty="0" smtClean="0"/>
              <a:t> byl popraven a Kateřinina vláda se tak znovu upevnila.</a:t>
            </a:r>
            <a:br>
              <a:rPr lang="cs-CZ" sz="4000" dirty="0" smtClean="0"/>
            </a:br>
            <a:endParaRPr lang="cs-CZ" sz="4000" dirty="0"/>
          </a:p>
        </p:txBody>
      </p:sp>
    </p:spTree>
    <p:extLst>
      <p:ext uri="{BB962C8B-B14F-4D97-AF65-F5344CB8AC3E}">
        <p14:creationId xmlns:p14="http://schemas.microsoft.com/office/powerpoint/2010/main" val="6224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Nástup Kateřiny 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1725 po smrti Petra I. vypukly spory o trůn mezi vlivnými skupinami šlechticů;</a:t>
            </a:r>
          </a:p>
          <a:p>
            <a:r>
              <a:rPr lang="cs-CZ" dirty="0" smtClean="0"/>
              <a:t>Skupina kolem ministra </a:t>
            </a:r>
            <a:r>
              <a:rPr lang="cs-CZ" dirty="0" err="1" smtClean="0"/>
              <a:t>Golicyna</a:t>
            </a:r>
            <a:r>
              <a:rPr lang="cs-CZ" dirty="0" smtClean="0"/>
              <a:t> a knížete </a:t>
            </a:r>
            <a:r>
              <a:rPr lang="cs-CZ" dirty="0" err="1" smtClean="0"/>
              <a:t>Dolgorukého</a:t>
            </a:r>
            <a:r>
              <a:rPr lang="cs-CZ" dirty="0" smtClean="0"/>
              <a:t> se snažila  prosadit na trůn nezletilého Petra II. (vnuk Petra I., syn popraveného careviče Alexeje). Regentkou se měla stát Kateřina I., manželka Petra I.;</a:t>
            </a:r>
          </a:p>
          <a:p>
            <a:r>
              <a:rPr lang="cs-CZ" dirty="0" smtClean="0"/>
              <a:t>Skupina kolem knížete </a:t>
            </a:r>
            <a:r>
              <a:rPr lang="cs-CZ" dirty="0" err="1" smtClean="0"/>
              <a:t>Menšikova</a:t>
            </a:r>
            <a:r>
              <a:rPr lang="cs-CZ" dirty="0" smtClean="0"/>
              <a:t> podporovala samostatnou vládu Kateřiny I. → s podporou gardy (</a:t>
            </a:r>
            <a:r>
              <a:rPr lang="cs-CZ" dirty="0" err="1" smtClean="0"/>
              <a:t>Seměnovský</a:t>
            </a:r>
            <a:r>
              <a:rPr lang="cs-CZ" dirty="0" smtClean="0"/>
              <a:t> a </a:t>
            </a:r>
            <a:r>
              <a:rPr lang="cs-CZ" dirty="0" err="1" smtClean="0"/>
              <a:t>Preobraženský</a:t>
            </a:r>
            <a:r>
              <a:rPr lang="cs-CZ" dirty="0" smtClean="0"/>
              <a:t> pluky) se jim podařilo svůj názor prosadit;</a:t>
            </a:r>
          </a:p>
          <a:p>
            <a:r>
              <a:rPr lang="cs-CZ" dirty="0" smtClean="0"/>
              <a:t>Až do roku 1796 vládly Rusku postupně 4 carevny → „</a:t>
            </a:r>
            <a:r>
              <a:rPr lang="cs-CZ" i="1" dirty="0" smtClean="0"/>
              <a:t>ženské období</a:t>
            </a:r>
            <a:r>
              <a:rPr lang="cs-CZ" dirty="0" smtClean="0"/>
              <a:t>“ ruských dějin;</a:t>
            </a:r>
          </a:p>
          <a:p>
            <a:r>
              <a:rPr lang="cs-CZ" dirty="0" smtClean="0"/>
              <a:t>Do nástupu Kateřiny II. (1762) to bylo období násilí a zmatků.</a:t>
            </a:r>
            <a:endParaRPr lang="cs-CZ" dirty="0"/>
          </a:p>
        </p:txBody>
      </p:sp>
    </p:spTree>
    <p:extLst>
      <p:ext uri="{BB962C8B-B14F-4D97-AF65-F5344CB8AC3E}">
        <p14:creationId xmlns:p14="http://schemas.microsoft.com/office/powerpoint/2010/main" val="170039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Jemeljan</a:t>
            </a:r>
            <a:r>
              <a:rPr lang="cs-CZ" dirty="0" smtClean="0"/>
              <a:t> </a:t>
            </a:r>
            <a:r>
              <a:rPr lang="cs-CZ" dirty="0" err="1" smtClean="0"/>
              <a:t>Pugačov</a:t>
            </a:r>
            <a:endParaRPr lang="cs-CZ" dirty="0"/>
          </a:p>
        </p:txBody>
      </p:sp>
      <p:pic>
        <p:nvPicPr>
          <p:cNvPr id="13314" name="Picture 2" descr="https://upload.wikimedia.org/wikipedia/commons/b/bf/Pugachy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3737" y="1474715"/>
            <a:ext cx="4824845" cy="53832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6/65/Pugachev_v_klet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762" y="800100"/>
            <a:ext cx="4347152"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2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KATEŘINA II.</a:t>
            </a:r>
            <a:br>
              <a:rPr lang="cs-CZ" b="1" dirty="0" smtClean="0"/>
            </a:br>
            <a:r>
              <a:rPr lang="cs-CZ" b="1" dirty="0" smtClean="0"/>
              <a:t>Reformy</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a:t>s</a:t>
            </a:r>
            <a:r>
              <a:rPr lang="cs-CZ" dirty="0" smtClean="0"/>
              <a:t>nažila se vládnout jako osvícená panovnice, ovšem to byla jen póza navenek → faktem bylo, že v podmínkách Ruska pokládala za jedině správné uspořádání samoděržaví;</a:t>
            </a:r>
          </a:p>
          <a:p>
            <a:r>
              <a:rPr lang="cs-CZ" dirty="0"/>
              <a:t>r</a:t>
            </a:r>
            <a:r>
              <a:rPr lang="cs-CZ" dirty="0" smtClean="0"/>
              <a:t>eformovala Senát, rozdělila jej na 6 departamentů v čele s nejvyšším prokurátorem, odebrala mu zákonodárnou moc a změnila ho na kontrolní orgán nad soudní mocí;</a:t>
            </a:r>
          </a:p>
          <a:p>
            <a:r>
              <a:rPr lang="cs-CZ" dirty="0"/>
              <a:t>r</a:t>
            </a:r>
            <a:r>
              <a:rPr lang="cs-CZ" dirty="0" smtClean="0"/>
              <a:t>ozdělila Rusko na gubernie (celkem 23), pozdější reformou změněny na </a:t>
            </a:r>
            <a:r>
              <a:rPr lang="cs-CZ" dirty="0" err="1" smtClean="0"/>
              <a:t>Naměstničestva</a:t>
            </a:r>
            <a:r>
              <a:rPr lang="cs-CZ" dirty="0" smtClean="0"/>
              <a:t>, v čele s </a:t>
            </a:r>
            <a:r>
              <a:rPr lang="cs-CZ" dirty="0" err="1" smtClean="0"/>
              <a:t>general</a:t>
            </a:r>
            <a:r>
              <a:rPr lang="cs-CZ" dirty="0" smtClean="0"/>
              <a:t>-gubernátorem, ty se pak dělily na </a:t>
            </a:r>
            <a:r>
              <a:rPr lang="cs-CZ" dirty="0" err="1" smtClean="0"/>
              <a:t>ujezdy</a:t>
            </a:r>
            <a:r>
              <a:rPr lang="cs-CZ" dirty="0" smtClean="0"/>
              <a:t>; města byla samostatnými jednotkami v čele s </a:t>
            </a:r>
            <a:r>
              <a:rPr lang="cs-CZ" dirty="0" err="1" smtClean="0"/>
              <a:t>gorodničim</a:t>
            </a:r>
            <a:r>
              <a:rPr lang="cs-CZ" dirty="0" smtClean="0"/>
              <a:t>, byl ustanoven přísný policejní dozor;</a:t>
            </a:r>
          </a:p>
          <a:p>
            <a:r>
              <a:rPr lang="cs-CZ" dirty="0"/>
              <a:t>v</a:t>
            </a:r>
            <a:r>
              <a:rPr lang="cs-CZ" dirty="0" smtClean="0"/>
              <a:t>zrostla byrokracie i výdaje na státní správu</a:t>
            </a:r>
          </a:p>
          <a:p>
            <a:r>
              <a:rPr lang="cs-CZ" dirty="0"/>
              <a:t>z</a:t>
            </a:r>
            <a:r>
              <a:rPr lang="cs-CZ" dirty="0" smtClean="0"/>
              <a:t>avedeny papírové peníze „</a:t>
            </a:r>
            <a:r>
              <a:rPr lang="cs-CZ" dirty="0" err="1" smtClean="0"/>
              <a:t>abligacii</a:t>
            </a:r>
            <a:r>
              <a:rPr lang="cs-CZ" dirty="0" smtClean="0"/>
              <a:t>“, což vedlo k inflaci a zdražování</a:t>
            </a:r>
          </a:p>
          <a:p>
            <a:r>
              <a:rPr lang="cs-CZ" dirty="0"/>
              <a:t>p</a:t>
            </a:r>
            <a:r>
              <a:rPr lang="cs-CZ" dirty="0" smtClean="0"/>
              <a:t>odporovala volný obchod a vývoz zboží (litina, plátno, obilí)</a:t>
            </a:r>
          </a:p>
        </p:txBody>
      </p:sp>
    </p:spTree>
    <p:extLst>
      <p:ext uri="{BB962C8B-B14F-4D97-AF65-F5344CB8AC3E}">
        <p14:creationId xmlns:p14="http://schemas.microsoft.com/office/powerpoint/2010/main" val="1339793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KATEŘINA II.</a:t>
            </a:r>
            <a:br>
              <a:rPr lang="cs-CZ" b="1" dirty="0" smtClean="0"/>
            </a:br>
            <a:r>
              <a:rPr lang="cs-CZ" b="1" dirty="0" smtClean="0"/>
              <a:t>„Velká instrukce“ (</a:t>
            </a:r>
            <a:r>
              <a:rPr lang="ru-RU" b="1" dirty="0" smtClean="0"/>
              <a:t>Большой наказ)</a:t>
            </a:r>
            <a:r>
              <a:rPr lang="cs-CZ" b="1" dirty="0" smtClean="0"/>
              <a:t> </a:t>
            </a:r>
            <a:endParaRPr lang="cs-CZ" b="1"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161" y="2086150"/>
            <a:ext cx="3238500" cy="4305300"/>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050" y="2835605"/>
            <a:ext cx="4876800" cy="3371850"/>
          </a:xfrm>
          <a:prstGeom prst="rect">
            <a:avLst/>
          </a:prstGeom>
        </p:spPr>
      </p:pic>
    </p:spTree>
    <p:extLst>
      <p:ext uri="{BB962C8B-B14F-4D97-AF65-F5344CB8AC3E}">
        <p14:creationId xmlns:p14="http://schemas.microsoft.com/office/powerpoint/2010/main" val="2158942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KATEŘINA II.</a:t>
            </a:r>
            <a:br>
              <a:rPr lang="cs-CZ" b="1" dirty="0" smtClean="0"/>
            </a:br>
            <a:r>
              <a:rPr lang="cs-CZ" b="1" dirty="0" smtClean="0"/>
              <a:t>Reformy</a:t>
            </a:r>
            <a:endParaRPr lang="cs-CZ" b="1" dirty="0"/>
          </a:p>
        </p:txBody>
      </p:sp>
      <p:sp>
        <p:nvSpPr>
          <p:cNvPr id="3" name="Zástupný symbol pro obsah 2"/>
          <p:cNvSpPr>
            <a:spLocks noGrp="1"/>
          </p:cNvSpPr>
          <p:nvPr>
            <p:ph idx="1"/>
          </p:nvPr>
        </p:nvSpPr>
        <p:spPr/>
        <p:txBody>
          <a:bodyPr/>
          <a:lstStyle/>
          <a:p>
            <a:r>
              <a:rPr lang="cs-CZ" dirty="0"/>
              <a:t>Úplná svoboda šlechty, mohla si volit státní službu nebo službu ve vojsku, mohla svobodně cestovat i do </a:t>
            </a:r>
            <a:r>
              <a:rPr lang="cs-CZ" dirty="0" smtClean="0"/>
              <a:t>ciziny;</a:t>
            </a:r>
            <a:endParaRPr lang="cs-CZ" dirty="0"/>
          </a:p>
          <a:p>
            <a:r>
              <a:rPr lang="cs-CZ" dirty="0" smtClean="0"/>
              <a:t>ještě </a:t>
            </a:r>
            <a:r>
              <a:rPr lang="cs-CZ" dirty="0"/>
              <a:t>větší znevolňování poddaných, i když slibovala nevolnictví </a:t>
            </a:r>
            <a:r>
              <a:rPr lang="cs-CZ" dirty="0" smtClean="0"/>
              <a:t>zrušit;</a:t>
            </a:r>
          </a:p>
          <a:p>
            <a:r>
              <a:rPr lang="cs-CZ" dirty="0" smtClean="0"/>
              <a:t>1763 – rozhodla se vrátit církvi majetek, ale nakonec si to rozmyslela → 1764 – dochází k sekularizaci církve. Církev je včleněna do státního aparátu – ruská pravoslavná církev se stává jednou z částí státní správy (má své vlastní ministerstvo) → nejvyšší autoritou ruské pravoslavné církve se stává carská vláda.</a:t>
            </a:r>
            <a:endParaRPr lang="cs-CZ" dirty="0"/>
          </a:p>
          <a:p>
            <a:endParaRPr lang="cs-CZ" dirty="0"/>
          </a:p>
        </p:txBody>
      </p:sp>
    </p:spTree>
    <p:extLst>
      <p:ext uri="{BB962C8B-B14F-4D97-AF65-F5344CB8AC3E}">
        <p14:creationId xmlns:p14="http://schemas.microsoft.com/office/powerpoint/2010/main" val="3405807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KATEŘINA </a:t>
            </a:r>
            <a:r>
              <a:rPr lang="cs-CZ" b="1" dirty="0" smtClean="0"/>
              <a:t>II.</a:t>
            </a:r>
            <a:br>
              <a:rPr lang="cs-CZ" b="1" dirty="0" smtClean="0"/>
            </a:br>
            <a:r>
              <a:rPr lang="cs-CZ" b="1" dirty="0"/>
              <a:t>f</a:t>
            </a:r>
            <a:r>
              <a:rPr lang="cs-CZ" b="1" dirty="0" smtClean="0"/>
              <a:t>avorité</a:t>
            </a:r>
            <a:endParaRPr lang="cs-CZ" b="1" dirty="0"/>
          </a:p>
        </p:txBody>
      </p:sp>
      <p:sp>
        <p:nvSpPr>
          <p:cNvPr id="3" name="Zástupný symbol pro obsah 2"/>
          <p:cNvSpPr>
            <a:spLocks noGrp="1"/>
          </p:cNvSpPr>
          <p:nvPr>
            <p:ph idx="1"/>
          </p:nvPr>
        </p:nvSpPr>
        <p:spPr/>
        <p:txBody>
          <a:bodyPr/>
          <a:lstStyle/>
          <a:p>
            <a:r>
              <a:rPr lang="cs-CZ" dirty="0" smtClean="0"/>
              <a:t>Kateřina měla velmi mnoho </a:t>
            </a:r>
            <a:r>
              <a:rPr lang="cs-CZ" dirty="0" smtClean="0"/>
              <a:t>milenců (udává se </a:t>
            </a:r>
            <a:r>
              <a:rPr lang="cs-CZ" dirty="0" smtClean="0"/>
              <a:t>počet </a:t>
            </a:r>
            <a:r>
              <a:rPr lang="cs-CZ" dirty="0" smtClean="0"/>
              <a:t>23), které </a:t>
            </a:r>
            <a:r>
              <a:rPr lang="cs-CZ" dirty="0" smtClean="0"/>
              <a:t>povyšovala na své pobočníky a rádce </a:t>
            </a:r>
            <a:r>
              <a:rPr lang="cs-CZ" dirty="0" smtClean="0"/>
              <a:t>→ tzv</a:t>
            </a:r>
            <a:r>
              <a:rPr lang="cs-CZ" dirty="0" smtClean="0"/>
              <a:t>. „</a:t>
            </a:r>
            <a:r>
              <a:rPr lang="cs-CZ" b="1" dirty="0" err="1" smtClean="0"/>
              <a:t>favoritismus</a:t>
            </a:r>
            <a:r>
              <a:rPr lang="cs-CZ" dirty="0" smtClean="0"/>
              <a:t>“;</a:t>
            </a:r>
            <a:endParaRPr lang="cs-CZ" dirty="0" smtClean="0"/>
          </a:p>
          <a:p>
            <a:r>
              <a:rPr lang="cs-CZ" dirty="0"/>
              <a:t>m</a:t>
            </a:r>
            <a:r>
              <a:rPr lang="cs-CZ" dirty="0" smtClean="0"/>
              <a:t>ezi </a:t>
            </a:r>
            <a:r>
              <a:rPr lang="cs-CZ" dirty="0" smtClean="0"/>
              <a:t>nejznámější patří </a:t>
            </a:r>
            <a:r>
              <a:rPr lang="cs-CZ" b="1" dirty="0" smtClean="0"/>
              <a:t>Grigorij </a:t>
            </a:r>
            <a:r>
              <a:rPr lang="cs-CZ" b="1" dirty="0" err="1" smtClean="0"/>
              <a:t>Orlov</a:t>
            </a:r>
            <a:r>
              <a:rPr lang="cs-CZ" b="1" dirty="0" smtClean="0"/>
              <a:t> </a:t>
            </a:r>
            <a:r>
              <a:rPr lang="cs-CZ" dirty="0" smtClean="0"/>
              <a:t>(s </a:t>
            </a:r>
            <a:r>
              <a:rPr lang="cs-CZ" dirty="0" smtClean="0"/>
              <a:t>ním měla syna </a:t>
            </a:r>
            <a:r>
              <a:rPr lang="cs-CZ" dirty="0" smtClean="0"/>
              <a:t>Alexeje); </a:t>
            </a:r>
            <a:r>
              <a:rPr lang="cs-CZ" b="1" dirty="0" smtClean="0"/>
              <a:t>Stanislav </a:t>
            </a:r>
            <a:r>
              <a:rPr lang="cs-CZ" b="1" dirty="0" err="1" smtClean="0"/>
              <a:t>Poniatowski</a:t>
            </a:r>
            <a:r>
              <a:rPr lang="cs-CZ" b="1" dirty="0" smtClean="0"/>
              <a:t> </a:t>
            </a:r>
            <a:r>
              <a:rPr lang="cs-CZ" dirty="0" smtClean="0"/>
              <a:t>(údajný otec </a:t>
            </a:r>
            <a:r>
              <a:rPr lang="cs-CZ" dirty="0" smtClean="0"/>
              <a:t>její dcery </a:t>
            </a:r>
            <a:r>
              <a:rPr lang="cs-CZ" dirty="0" smtClean="0"/>
              <a:t>Anny), kterému pomohla dosáhnout titulu polského krále; kníže </a:t>
            </a:r>
            <a:r>
              <a:rPr lang="cs-CZ" b="1" dirty="0" smtClean="0"/>
              <a:t>Potěmkin</a:t>
            </a:r>
            <a:r>
              <a:rPr lang="cs-CZ" dirty="0" smtClean="0"/>
              <a:t>, </a:t>
            </a:r>
            <a:r>
              <a:rPr lang="cs-CZ" b="1" dirty="0" err="1" smtClean="0"/>
              <a:t>Lanskoj</a:t>
            </a:r>
            <a:r>
              <a:rPr lang="cs-CZ" dirty="0" smtClean="0"/>
              <a:t>, který zemřel mladý kvůli užívání „podpůrných“ prostředků na úplné </a:t>
            </a:r>
            <a:r>
              <a:rPr lang="cs-CZ" dirty="0" smtClean="0"/>
              <a:t>vyčerpání; </a:t>
            </a:r>
            <a:r>
              <a:rPr lang="cs-CZ" b="1" dirty="0" smtClean="0"/>
              <a:t>Platon </a:t>
            </a:r>
            <a:r>
              <a:rPr lang="cs-CZ" b="1" dirty="0" err="1" smtClean="0"/>
              <a:t>Zubov</a:t>
            </a:r>
            <a:r>
              <a:rPr lang="cs-CZ" b="1" dirty="0" smtClean="0"/>
              <a:t> </a:t>
            </a:r>
            <a:r>
              <a:rPr lang="cs-CZ" dirty="0" smtClean="0"/>
              <a:t>(věkový nepoměr – jemu </a:t>
            </a:r>
            <a:r>
              <a:rPr lang="cs-CZ" dirty="0" smtClean="0"/>
              <a:t>bylo </a:t>
            </a:r>
            <a:r>
              <a:rPr lang="cs-CZ" dirty="0" smtClean="0"/>
              <a:t>20 let, </a:t>
            </a:r>
            <a:r>
              <a:rPr lang="cs-CZ" dirty="0" smtClean="0"/>
              <a:t>carevně </a:t>
            </a:r>
            <a:r>
              <a:rPr lang="cs-CZ" dirty="0" smtClean="0"/>
              <a:t>přes 60 let);</a:t>
            </a:r>
            <a:endParaRPr lang="cs-CZ" dirty="0" smtClean="0"/>
          </a:p>
          <a:p>
            <a:r>
              <a:rPr lang="cs-CZ" dirty="0"/>
              <a:t>j</a:t>
            </a:r>
            <a:r>
              <a:rPr lang="cs-CZ" dirty="0" smtClean="0"/>
              <a:t>ejí </a:t>
            </a:r>
            <a:r>
              <a:rPr lang="cs-CZ" dirty="0" smtClean="0"/>
              <a:t>favorité </a:t>
            </a:r>
            <a:r>
              <a:rPr lang="cs-CZ" dirty="0" smtClean="0"/>
              <a:t>získávali </a:t>
            </a:r>
            <a:r>
              <a:rPr lang="cs-CZ" dirty="0" smtClean="0"/>
              <a:t>za </a:t>
            </a:r>
            <a:r>
              <a:rPr lang="cs-CZ" dirty="0" smtClean="0"/>
              <a:t>své služby moc, bohatství i </a:t>
            </a:r>
            <a:r>
              <a:rPr lang="cs-CZ" dirty="0" smtClean="0"/>
              <a:t>slávu.</a:t>
            </a:r>
            <a:endParaRPr lang="cs-CZ" dirty="0"/>
          </a:p>
        </p:txBody>
      </p:sp>
    </p:spTree>
    <p:extLst>
      <p:ext uri="{BB962C8B-B14F-4D97-AF65-F5344CB8AC3E}">
        <p14:creationId xmlns:p14="http://schemas.microsoft.com/office/powerpoint/2010/main" val="3297873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664" y="94961"/>
            <a:ext cx="10515600" cy="1325563"/>
          </a:xfrm>
        </p:spPr>
        <p:txBody>
          <a:bodyPr/>
          <a:lstStyle/>
          <a:p>
            <a:r>
              <a:rPr lang="cs-CZ" dirty="0" smtClean="0"/>
              <a:t>Na carském dvoře</a:t>
            </a:r>
            <a:endParaRPr lang="cs-CZ" dirty="0"/>
          </a:p>
        </p:txBody>
      </p:sp>
      <p:pic>
        <p:nvPicPr>
          <p:cNvPr id="15362" name="Picture 2" descr="https://upload.wikimedia.org/wikipedia/commons/b/b8/Appearance_of_Catherine_II_by_Benoi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4536" y="1059873"/>
            <a:ext cx="8724899" cy="579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a/ad/Catherine_II_by_J.B.Lampi_%281793%2C_Hermitage%29.jpg/640px-Catherine_II_by_J.B.Lampi_%281793%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58644"/>
            <a:ext cx="4566412" cy="628505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rofile portrait of Catherine II by Fedor Rokotov (1763, Tretyakov 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138" y="458644"/>
            <a:ext cx="5136861" cy="6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7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Grigorij </a:t>
            </a:r>
            <a:r>
              <a:rPr lang="cs-CZ" dirty="0" err="1" smtClean="0"/>
              <a:t>Orlov</a:t>
            </a:r>
            <a:r>
              <a:rPr lang="cs-CZ" dirty="0" smtClean="0"/>
              <a:t>                    kníže </a:t>
            </a:r>
            <a:r>
              <a:rPr lang="cs-CZ" dirty="0" smtClean="0"/>
              <a:t>Potěmkin</a:t>
            </a:r>
            <a:endParaRPr lang="cs-CZ" dirty="0"/>
          </a:p>
        </p:txBody>
      </p:sp>
      <p:pic>
        <p:nvPicPr>
          <p:cNvPr id="17410" name="Picture 2" descr="https://upload.wikimedia.org/wikipedia/commons/thumb/0/0a/Orlov_greg.jpeg/220px-Orlov_gre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17" y="1773815"/>
            <a:ext cx="3938156" cy="493871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1/1c/Princepotemkin.jpg/200px-Princepotemk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473" y="1433945"/>
            <a:ext cx="426193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20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Potěmkinovy </a:t>
            </a:r>
            <a:r>
              <a:rPr lang="cs-CZ" b="1" dirty="0" smtClean="0"/>
              <a:t>vesnice</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a:t>v</a:t>
            </a:r>
            <a:r>
              <a:rPr lang="cs-CZ" dirty="0" smtClean="0"/>
              <a:t> </a:t>
            </a:r>
            <a:r>
              <a:rPr lang="cs-CZ" dirty="0" smtClean="0"/>
              <a:t>roce 1787 podnikla Kateřina </a:t>
            </a:r>
            <a:r>
              <a:rPr lang="cs-CZ" dirty="0" err="1" smtClean="0"/>
              <a:t>II.,v</a:t>
            </a:r>
            <a:r>
              <a:rPr lang="cs-CZ" dirty="0" smtClean="0"/>
              <a:t> </a:t>
            </a:r>
            <a:r>
              <a:rPr lang="cs-CZ" dirty="0" smtClean="0"/>
              <a:t>doprovodu rakouského císaře Josefa </a:t>
            </a:r>
            <a:r>
              <a:rPr lang="cs-CZ" dirty="0" smtClean="0"/>
              <a:t>II., inspekční </a:t>
            </a:r>
            <a:r>
              <a:rPr lang="cs-CZ" dirty="0" smtClean="0"/>
              <a:t>cestu na </a:t>
            </a:r>
            <a:r>
              <a:rPr lang="cs-CZ" dirty="0" smtClean="0"/>
              <a:t>Krym. Ruský venkov byl v zoufalém stavu;</a:t>
            </a:r>
            <a:endParaRPr lang="cs-CZ" dirty="0" smtClean="0"/>
          </a:p>
          <a:p>
            <a:r>
              <a:rPr lang="cs-CZ" dirty="0"/>
              <a:t>l</a:t>
            </a:r>
            <a:r>
              <a:rPr lang="cs-CZ" dirty="0" smtClean="0"/>
              <a:t>egenda říká, že kníže </a:t>
            </a:r>
            <a:r>
              <a:rPr lang="cs-CZ" dirty="0" smtClean="0"/>
              <a:t>Potěmkin jel jako předvoj a nechal stavět kulisy </a:t>
            </a:r>
            <a:r>
              <a:rPr lang="cs-CZ" dirty="0" smtClean="0"/>
              <a:t>bohatých vesnic a vojáci měli představovat blahobytné sedláky, stádo dobytka přesouvali kolem </a:t>
            </a:r>
            <a:r>
              <a:rPr lang="cs-CZ" dirty="0" smtClean="0"/>
              <a:t>cesty;</a:t>
            </a:r>
          </a:p>
          <a:p>
            <a:r>
              <a:rPr lang="cs-CZ" dirty="0" smtClean="0"/>
              <a:t>ve </a:t>
            </a:r>
            <a:r>
              <a:rPr lang="cs-CZ" dirty="0" smtClean="0"/>
              <a:t>skutečnosti </a:t>
            </a:r>
            <a:r>
              <a:rPr lang="cs-CZ" dirty="0" smtClean="0"/>
              <a:t>však mohla </a:t>
            </a:r>
            <a:r>
              <a:rPr lang="cs-CZ" dirty="0" smtClean="0"/>
              <a:t>Kateřina obdivovat nová města – Cherson a Sevastopol a černomořské </a:t>
            </a:r>
            <a:r>
              <a:rPr lang="cs-CZ" dirty="0" smtClean="0"/>
              <a:t>loďstvo;</a:t>
            </a:r>
            <a:endParaRPr lang="cs-CZ" dirty="0" smtClean="0"/>
          </a:p>
          <a:p>
            <a:r>
              <a:rPr lang="cs-CZ" dirty="0"/>
              <a:t>z</a:t>
            </a:r>
            <a:r>
              <a:rPr lang="cs-CZ" dirty="0" smtClean="0"/>
              <a:t>a </a:t>
            </a:r>
            <a:r>
              <a:rPr lang="cs-CZ" dirty="0" smtClean="0"/>
              <a:t>své zásluhy získal </a:t>
            </a:r>
            <a:r>
              <a:rPr lang="cs-CZ" dirty="0" smtClean="0"/>
              <a:t>Potěmkin </a:t>
            </a:r>
            <a:r>
              <a:rPr lang="cs-CZ" dirty="0" smtClean="0"/>
              <a:t>titul </a:t>
            </a:r>
            <a:r>
              <a:rPr lang="cs-CZ" dirty="0" err="1" smtClean="0"/>
              <a:t>Taurický</a:t>
            </a:r>
            <a:r>
              <a:rPr lang="cs-CZ" dirty="0"/>
              <a:t> </a:t>
            </a:r>
            <a:r>
              <a:rPr lang="cs-CZ" dirty="0" smtClean="0"/>
              <a:t>a stal se neoficiálním spoluvládcem až do své smrti (1791 na choleru).</a:t>
            </a:r>
            <a:endParaRPr lang="cs-CZ" dirty="0"/>
          </a:p>
        </p:txBody>
      </p:sp>
    </p:spTree>
    <p:extLst>
      <p:ext uri="{BB962C8B-B14F-4D97-AF65-F5344CB8AC3E}">
        <p14:creationId xmlns:p14="http://schemas.microsoft.com/office/powerpoint/2010/main" val="1936101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KATEŘINA </a:t>
            </a:r>
            <a:r>
              <a:rPr lang="cs-CZ" b="1" dirty="0" smtClean="0"/>
              <a:t>II.</a:t>
            </a:r>
            <a:r>
              <a:rPr lang="cs-CZ" dirty="0" smtClean="0"/>
              <a:t/>
            </a:r>
            <a:br>
              <a:rPr lang="cs-CZ" dirty="0" smtClean="0"/>
            </a:br>
            <a:r>
              <a:rPr lang="cs-CZ" b="1" dirty="0"/>
              <a:t>Kulturní přínos</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Carevna provedla</a:t>
            </a:r>
            <a:r>
              <a:rPr lang="cs-CZ" dirty="0" smtClean="0"/>
              <a:t> reformu </a:t>
            </a:r>
            <a:r>
              <a:rPr lang="cs-CZ" dirty="0" smtClean="0"/>
              <a:t>školství, byla vytvořena síť městských škol a první </a:t>
            </a:r>
            <a:r>
              <a:rPr lang="cs-CZ" dirty="0" smtClean="0"/>
              <a:t>učiliště;</a:t>
            </a:r>
            <a:endParaRPr lang="cs-CZ" dirty="0" smtClean="0"/>
          </a:p>
          <a:p>
            <a:r>
              <a:rPr lang="cs-CZ" dirty="0"/>
              <a:t>z</a:t>
            </a:r>
            <a:r>
              <a:rPr lang="cs-CZ" dirty="0" smtClean="0"/>
              <a:t>vláštní </a:t>
            </a:r>
            <a:r>
              <a:rPr lang="cs-CZ" dirty="0" smtClean="0"/>
              <a:t>pozornost věnovala vzdělávání dívek, byl založen </a:t>
            </a:r>
            <a:r>
              <a:rPr lang="cs-CZ" dirty="0" err="1" smtClean="0"/>
              <a:t>Smolnyj</a:t>
            </a:r>
            <a:r>
              <a:rPr lang="cs-CZ" dirty="0" smtClean="0"/>
              <a:t> institut blahorodných </a:t>
            </a:r>
            <a:r>
              <a:rPr lang="cs-CZ" dirty="0" smtClean="0"/>
              <a:t>dívek;</a:t>
            </a:r>
            <a:endParaRPr lang="cs-CZ" dirty="0" smtClean="0"/>
          </a:p>
          <a:p>
            <a:r>
              <a:rPr lang="cs-CZ" dirty="0"/>
              <a:t>b</a:t>
            </a:r>
            <a:r>
              <a:rPr lang="cs-CZ" dirty="0" smtClean="0"/>
              <a:t>yly založeny: </a:t>
            </a:r>
            <a:r>
              <a:rPr lang="cs-CZ" dirty="0" smtClean="0"/>
              <a:t>Ruská akademie, observatoř, anatomické divadlo, botanická zahrada, </a:t>
            </a:r>
            <a:r>
              <a:rPr lang="cs-CZ" dirty="0" smtClean="0"/>
              <a:t>knihovna;</a:t>
            </a:r>
            <a:endParaRPr lang="cs-CZ" dirty="0" smtClean="0"/>
          </a:p>
          <a:p>
            <a:r>
              <a:rPr lang="cs-CZ" dirty="0" smtClean="0"/>
              <a:t>Kateřina II. </a:t>
            </a:r>
            <a:r>
              <a:rPr lang="cs-CZ" dirty="0"/>
              <a:t>b</a:t>
            </a:r>
            <a:r>
              <a:rPr lang="cs-CZ" dirty="0" smtClean="0"/>
              <a:t>yla velkou milovnicí umění, sbírala obrazy, sochy, nádobí  i šperky a jiné cenné </a:t>
            </a:r>
            <a:r>
              <a:rPr lang="cs-CZ" dirty="0"/>
              <a:t>předměty → její </a:t>
            </a:r>
            <a:r>
              <a:rPr lang="cs-CZ" dirty="0" smtClean="0"/>
              <a:t>sbírka se stala základem muzea Ermitáž, které otevřela pro šlechtickou </a:t>
            </a:r>
            <a:r>
              <a:rPr lang="cs-CZ" dirty="0" smtClean="0"/>
              <a:t>veřejnost;</a:t>
            </a:r>
            <a:endParaRPr lang="cs-CZ" dirty="0" smtClean="0"/>
          </a:p>
          <a:p>
            <a:r>
              <a:rPr lang="cs-CZ" dirty="0"/>
              <a:t>z</a:t>
            </a:r>
            <a:r>
              <a:rPr lang="cs-CZ" dirty="0" smtClean="0"/>
              <a:t>akládala </a:t>
            </a:r>
            <a:r>
              <a:rPr lang="cs-CZ" dirty="0" smtClean="0"/>
              <a:t>nemocnice a sirotčince, podporovala očkování např. proti </a:t>
            </a:r>
            <a:r>
              <a:rPr lang="cs-CZ" dirty="0" smtClean="0"/>
              <a:t>neštovicím;</a:t>
            </a:r>
            <a:endParaRPr lang="cs-CZ" dirty="0" smtClean="0"/>
          </a:p>
          <a:p>
            <a:r>
              <a:rPr lang="cs-CZ" dirty="0"/>
              <a:t>p</a:t>
            </a:r>
            <a:r>
              <a:rPr lang="cs-CZ" dirty="0" smtClean="0"/>
              <a:t>okládala </a:t>
            </a:r>
            <a:r>
              <a:rPr lang="cs-CZ" dirty="0" smtClean="0"/>
              <a:t>se za spisovatelku, psala a překládala komedie, bajky, pohádky, libreta k operám, články do satirického časopisu </a:t>
            </a:r>
            <a:r>
              <a:rPr lang="cs-CZ" dirty="0" err="1" smtClean="0"/>
              <a:t>Vsjakaja</a:t>
            </a:r>
            <a:r>
              <a:rPr lang="cs-CZ" dirty="0" smtClean="0"/>
              <a:t> </a:t>
            </a:r>
            <a:r>
              <a:rPr lang="cs-CZ" dirty="0" err="1" smtClean="0"/>
              <a:t>vsjačina</a:t>
            </a:r>
            <a:r>
              <a:rPr lang="cs-CZ" dirty="0" smtClean="0"/>
              <a:t> (ne vždy ale byla skutečnou autorkou, někdy se za ni pouze vydávala</a:t>
            </a:r>
            <a:r>
              <a:rPr lang="cs-CZ" dirty="0" smtClean="0"/>
              <a:t>);</a:t>
            </a:r>
            <a:endParaRPr lang="cs-CZ" dirty="0" smtClean="0"/>
          </a:p>
          <a:p>
            <a:r>
              <a:rPr lang="cs-CZ" dirty="0"/>
              <a:t>p</a:t>
            </a:r>
            <a:r>
              <a:rPr lang="cs-CZ" dirty="0" smtClean="0"/>
              <a:t>odporovala </a:t>
            </a:r>
            <a:r>
              <a:rPr lang="cs-CZ" dirty="0" smtClean="0"/>
              <a:t>oficiální literáty, jako byli </a:t>
            </a:r>
            <a:r>
              <a:rPr lang="cs-CZ" dirty="0" err="1" smtClean="0"/>
              <a:t>Gribojedov</a:t>
            </a:r>
            <a:r>
              <a:rPr lang="cs-CZ" dirty="0" smtClean="0"/>
              <a:t> nebo </a:t>
            </a:r>
            <a:r>
              <a:rPr lang="cs-CZ" dirty="0" err="1" smtClean="0"/>
              <a:t>Fonvizin</a:t>
            </a:r>
            <a:r>
              <a:rPr lang="cs-CZ" dirty="0" smtClean="0"/>
              <a:t>, naopak přísné represe zavedla proti  svým kritikům </a:t>
            </a:r>
            <a:r>
              <a:rPr lang="cs-CZ" dirty="0" err="1" smtClean="0"/>
              <a:t>Radiščevovi</a:t>
            </a:r>
            <a:r>
              <a:rPr lang="cs-CZ" dirty="0" smtClean="0"/>
              <a:t>, </a:t>
            </a:r>
            <a:r>
              <a:rPr lang="cs-CZ" dirty="0" err="1" smtClean="0"/>
              <a:t>Novikovovi</a:t>
            </a:r>
            <a:r>
              <a:rPr lang="cs-CZ" dirty="0" smtClean="0"/>
              <a:t> a dalším</a:t>
            </a:r>
            <a:endParaRPr lang="cs-CZ" dirty="0"/>
          </a:p>
        </p:txBody>
      </p:sp>
    </p:spTree>
    <p:extLst>
      <p:ext uri="{BB962C8B-B14F-4D97-AF65-F5344CB8AC3E}">
        <p14:creationId xmlns:p14="http://schemas.microsoft.com/office/powerpoint/2010/main" val="414468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KATEŘINA I. (1725 </a:t>
            </a:r>
            <a:r>
              <a:rPr lang="cs-CZ" b="1" dirty="0"/>
              <a:t>-1727)</a:t>
            </a:r>
            <a:endParaRPr lang="cs-CZ"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637" y="2305621"/>
            <a:ext cx="2662871" cy="3455815"/>
          </a:xfrm>
        </p:spPr>
      </p:pic>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408" y="2035504"/>
            <a:ext cx="2314575" cy="3143250"/>
          </a:xfrm>
          <a:prstGeom prst="rect">
            <a:avLst/>
          </a:prstGeom>
        </p:spPr>
      </p:pic>
    </p:spTree>
    <p:extLst>
      <p:ext uri="{BB962C8B-B14F-4D97-AF65-F5344CB8AC3E}">
        <p14:creationId xmlns:p14="http://schemas.microsoft.com/office/powerpoint/2010/main" val="1540257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PAVEL </a:t>
            </a:r>
            <a:r>
              <a:rPr lang="cs-CZ" b="1" dirty="0" smtClean="0"/>
              <a:t>I. </a:t>
            </a:r>
            <a:r>
              <a:rPr lang="cs-CZ" b="1" dirty="0" smtClean="0"/>
              <a:t/>
            </a:r>
            <a:br>
              <a:rPr lang="cs-CZ" b="1" dirty="0" smtClean="0"/>
            </a:br>
            <a:r>
              <a:rPr lang="cs-CZ" b="1" dirty="0" smtClean="0"/>
              <a:t>(</a:t>
            </a:r>
            <a:r>
              <a:rPr lang="cs-CZ" b="1" dirty="0" smtClean="0"/>
              <a:t>1796 – 1801)</a:t>
            </a:r>
            <a:endParaRPr lang="cs-CZ" b="1" dirty="0"/>
          </a:p>
        </p:txBody>
      </p:sp>
      <p:sp>
        <p:nvSpPr>
          <p:cNvPr id="3" name="Zástupný symbol pro obsah 2"/>
          <p:cNvSpPr>
            <a:spLocks noGrp="1"/>
          </p:cNvSpPr>
          <p:nvPr>
            <p:ph idx="1"/>
          </p:nvPr>
        </p:nvSpPr>
        <p:spPr/>
        <p:txBody>
          <a:bodyPr>
            <a:normAutofit fontScale="62500" lnSpcReduction="20000"/>
          </a:bodyPr>
          <a:lstStyle/>
          <a:p>
            <a:r>
              <a:rPr lang="cs-CZ" dirty="0" smtClean="0"/>
              <a:t>Kateřina II. </a:t>
            </a:r>
            <a:r>
              <a:rPr lang="cs-CZ" dirty="0"/>
              <a:t>z</a:t>
            </a:r>
            <a:r>
              <a:rPr lang="cs-CZ" dirty="0" smtClean="0"/>
              <a:t>emřela v listopadu 1796 v 67 </a:t>
            </a:r>
            <a:r>
              <a:rPr lang="cs-CZ" dirty="0" smtClean="0"/>
              <a:t>letech;</a:t>
            </a:r>
            <a:endParaRPr lang="cs-CZ" dirty="0" smtClean="0"/>
          </a:p>
          <a:p>
            <a:r>
              <a:rPr lang="cs-CZ" dirty="0"/>
              <a:t>j</a:t>
            </a:r>
            <a:r>
              <a:rPr lang="cs-CZ" dirty="0" smtClean="0"/>
              <a:t>ejím </a:t>
            </a:r>
            <a:r>
              <a:rPr lang="cs-CZ" dirty="0" smtClean="0"/>
              <a:t>nástupcem se stal syn Pavel I</a:t>
            </a:r>
            <a:r>
              <a:rPr lang="cs-CZ" dirty="0" smtClean="0"/>
              <a:t>.;</a:t>
            </a:r>
            <a:endParaRPr lang="cs-CZ" dirty="0" smtClean="0"/>
          </a:p>
          <a:p>
            <a:r>
              <a:rPr lang="cs-CZ" dirty="0" smtClean="0"/>
              <a:t>m</a:t>
            </a:r>
            <a:r>
              <a:rPr lang="cs-CZ" dirty="0" smtClean="0"/>
              <a:t>atku </a:t>
            </a:r>
            <a:r>
              <a:rPr lang="cs-CZ" dirty="0" smtClean="0"/>
              <a:t>nenáviděl a snažil se zrušit nebo omezit vše, co </a:t>
            </a:r>
            <a:r>
              <a:rPr lang="cs-CZ" dirty="0" smtClean="0"/>
              <a:t>vybudovala;</a:t>
            </a:r>
            <a:endParaRPr lang="cs-CZ" dirty="0" smtClean="0"/>
          </a:p>
          <a:p>
            <a:r>
              <a:rPr lang="cs-CZ" dirty="0"/>
              <a:t>o</a:t>
            </a:r>
            <a:r>
              <a:rPr lang="cs-CZ" dirty="0" smtClean="0"/>
              <a:t>mezil </a:t>
            </a:r>
            <a:r>
              <a:rPr lang="cs-CZ" dirty="0" smtClean="0"/>
              <a:t>práva šlechty, o něco </a:t>
            </a:r>
            <a:r>
              <a:rPr lang="cs-CZ" dirty="0" smtClean="0"/>
              <a:t>málo zlepšil </a:t>
            </a:r>
            <a:r>
              <a:rPr lang="cs-CZ" dirty="0" smtClean="0"/>
              <a:t>postavení nevolníků (patent o třídenní robotě</a:t>
            </a:r>
            <a:r>
              <a:rPr lang="cs-CZ" dirty="0" smtClean="0"/>
              <a:t>);</a:t>
            </a:r>
            <a:endParaRPr lang="cs-CZ" dirty="0" smtClean="0"/>
          </a:p>
          <a:p>
            <a:r>
              <a:rPr lang="cs-CZ" dirty="0"/>
              <a:t>o</a:t>
            </a:r>
            <a:r>
              <a:rPr lang="cs-CZ" dirty="0" smtClean="0"/>
              <a:t>mezil </a:t>
            </a:r>
            <a:r>
              <a:rPr lang="cs-CZ" dirty="0" smtClean="0"/>
              <a:t>moc gardy, </a:t>
            </a:r>
            <a:r>
              <a:rPr lang="cs-CZ" dirty="0" err="1" smtClean="0"/>
              <a:t>rekrutství</a:t>
            </a:r>
            <a:r>
              <a:rPr lang="cs-CZ" dirty="0" smtClean="0"/>
              <a:t>  trvalo max. 25 let, </a:t>
            </a:r>
            <a:r>
              <a:rPr lang="cs-CZ" b="1" dirty="0" smtClean="0"/>
              <a:t>nový nástupnický řád vyloučil z nástupnictví </a:t>
            </a:r>
            <a:r>
              <a:rPr lang="cs-CZ" b="1" dirty="0" smtClean="0"/>
              <a:t>ženy;</a:t>
            </a:r>
            <a:endParaRPr lang="cs-CZ" b="1" dirty="0" smtClean="0"/>
          </a:p>
          <a:p>
            <a:r>
              <a:rPr lang="cs-CZ" dirty="0"/>
              <a:t>b</a:t>
            </a:r>
            <a:r>
              <a:rPr lang="cs-CZ" dirty="0" smtClean="0"/>
              <a:t>ál </a:t>
            </a:r>
            <a:r>
              <a:rPr lang="cs-CZ" dirty="0" smtClean="0"/>
              <a:t>se revoluce, uvítal nástup Napoleona k moci, chtěl s ním podniknout tažení proti </a:t>
            </a:r>
            <a:r>
              <a:rPr lang="cs-CZ" dirty="0" smtClean="0"/>
              <a:t>Indii;</a:t>
            </a:r>
            <a:endParaRPr lang="cs-CZ" dirty="0" smtClean="0"/>
          </a:p>
          <a:p>
            <a:r>
              <a:rPr lang="cs-CZ" dirty="0"/>
              <a:t>z</a:t>
            </a:r>
            <a:r>
              <a:rPr lang="cs-CZ" dirty="0" smtClean="0"/>
              <a:t>avedl </a:t>
            </a:r>
            <a:r>
              <a:rPr lang="cs-CZ" dirty="0" smtClean="0"/>
              <a:t>přísnou cenzuru, zákaz dovozu cizí </a:t>
            </a:r>
            <a:r>
              <a:rPr lang="cs-CZ" dirty="0" smtClean="0"/>
              <a:t>literatury;</a:t>
            </a:r>
            <a:endParaRPr lang="cs-CZ" dirty="0" smtClean="0"/>
          </a:p>
          <a:p>
            <a:r>
              <a:rPr lang="cs-CZ" dirty="0"/>
              <a:t>o</a:t>
            </a:r>
            <a:r>
              <a:rPr lang="cs-CZ" dirty="0" smtClean="0"/>
              <a:t>bdivoval </a:t>
            </a:r>
            <a:r>
              <a:rPr lang="cs-CZ" dirty="0" smtClean="0"/>
              <a:t>rytířskost, sám se stal rytířem maltézského řádu, připravoval se na válku </a:t>
            </a:r>
            <a:r>
              <a:rPr lang="cs-CZ" dirty="0" smtClean="0"/>
              <a:t>proti </a:t>
            </a:r>
            <a:r>
              <a:rPr lang="cs-CZ" dirty="0" smtClean="0"/>
              <a:t>Anglií o Maltu. V </a:t>
            </a:r>
            <a:r>
              <a:rPr lang="cs-CZ" dirty="0" err="1" smtClean="0"/>
              <a:t>Gatčině</a:t>
            </a:r>
            <a:r>
              <a:rPr lang="cs-CZ" dirty="0" smtClean="0"/>
              <a:t>, kde žil v době vlády své matky, cvičil své vojsko, zavedl přísný vojenský řád, také nové uniformy (</a:t>
            </a:r>
            <a:r>
              <a:rPr lang="cs-CZ" dirty="0" err="1" smtClean="0"/>
              <a:t>šiněľ</a:t>
            </a:r>
            <a:r>
              <a:rPr lang="cs-CZ" dirty="0" smtClean="0"/>
              <a:t>);</a:t>
            </a:r>
            <a:endParaRPr lang="cs-CZ" dirty="0" smtClean="0"/>
          </a:p>
          <a:p>
            <a:r>
              <a:rPr lang="cs-CZ" dirty="0"/>
              <a:t>b</a:t>
            </a:r>
            <a:r>
              <a:rPr lang="cs-CZ" dirty="0" smtClean="0"/>
              <a:t>yl </a:t>
            </a:r>
            <a:r>
              <a:rPr lang="cs-CZ" dirty="0" smtClean="0"/>
              <a:t>nábožensky tolerantní, povolil katolické vyznání </a:t>
            </a:r>
            <a:r>
              <a:rPr lang="cs-CZ" dirty="0" smtClean="0"/>
              <a:t>Polákům;</a:t>
            </a:r>
            <a:endParaRPr lang="cs-CZ" dirty="0" smtClean="0"/>
          </a:p>
          <a:p>
            <a:r>
              <a:rPr lang="cs-CZ" dirty="0"/>
              <a:t>m</a:t>
            </a:r>
            <a:r>
              <a:rPr lang="cs-CZ" dirty="0" smtClean="0"/>
              <a:t>ěl </a:t>
            </a:r>
            <a:r>
              <a:rPr lang="cs-CZ" dirty="0" smtClean="0"/>
              <a:t>2 manželky a 10 dětí, synové Alexandr a Mikuláš se stali </a:t>
            </a:r>
            <a:r>
              <a:rPr lang="cs-CZ" dirty="0" smtClean="0"/>
              <a:t>cary;</a:t>
            </a:r>
            <a:endParaRPr lang="cs-CZ" dirty="0" smtClean="0"/>
          </a:p>
          <a:p>
            <a:r>
              <a:rPr lang="cs-CZ" dirty="0"/>
              <a:t>b</a:t>
            </a:r>
            <a:r>
              <a:rPr lang="cs-CZ" dirty="0" smtClean="0"/>
              <a:t>yl </a:t>
            </a:r>
            <a:r>
              <a:rPr lang="cs-CZ" dirty="0" smtClean="0"/>
              <a:t>zavražděn během spiknutí  vojáků ve své </a:t>
            </a:r>
            <a:r>
              <a:rPr lang="cs-CZ" dirty="0" smtClean="0"/>
              <a:t>posteli, </a:t>
            </a:r>
            <a:r>
              <a:rPr lang="cs-CZ" dirty="0" smtClean="0"/>
              <a:t>v </a:t>
            </a:r>
            <a:r>
              <a:rPr lang="cs-CZ" dirty="0" err="1" smtClean="0"/>
              <a:t>Michajlovském</a:t>
            </a:r>
            <a:r>
              <a:rPr lang="cs-CZ" dirty="0" smtClean="0"/>
              <a:t> paláci, který si nechal postavit</a:t>
            </a:r>
            <a:endParaRPr lang="cs-CZ" dirty="0"/>
          </a:p>
        </p:txBody>
      </p:sp>
    </p:spTree>
    <p:extLst>
      <p:ext uri="{BB962C8B-B14F-4D97-AF65-F5344CB8AC3E}">
        <p14:creationId xmlns:p14="http://schemas.microsoft.com/office/powerpoint/2010/main" val="1167039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a:t>
            </a:r>
            <a:endParaRPr lang="cs-CZ" b="1" dirty="0"/>
          </a:p>
        </p:txBody>
      </p:sp>
      <p:pic>
        <p:nvPicPr>
          <p:cNvPr id="19458" name="Picture 2" descr="Borovikovsky Pavel 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55064" y="365125"/>
            <a:ext cx="5115144" cy="634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59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Kultura Ruska v 18. století </a:t>
            </a:r>
            <a:endParaRPr lang="cs-CZ" dirty="0"/>
          </a:p>
        </p:txBody>
      </p:sp>
      <p:pic>
        <p:nvPicPr>
          <p:cNvPr id="4" name="-DtmQBYlh_Q"/>
          <p:cNvPicPr>
            <a:picLocks noGrp="1" noRot="1" noChangeAspect="1"/>
          </p:cNvPicPr>
          <p:nvPr>
            <p:ph idx="1"/>
            <a:videoFile r:link="rId1"/>
          </p:nvPr>
        </p:nvPicPr>
        <p:blipFill>
          <a:blip r:embed="rId4"/>
          <a:stretch>
            <a:fillRect/>
          </a:stretch>
        </p:blipFill>
        <p:spPr>
          <a:xfrm>
            <a:off x="1682496" y="1517904"/>
            <a:ext cx="8919125" cy="5017008"/>
          </a:xfrm>
          <a:prstGeom prst="rect">
            <a:avLst/>
          </a:prstGeom>
        </p:spPr>
      </p:pic>
    </p:spTree>
    <p:extLst>
      <p:ext uri="{BB962C8B-B14F-4D97-AF65-F5344CB8AC3E}">
        <p14:creationId xmlns:p14="http://schemas.microsoft.com/office/powerpoint/2010/main" val="219847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Zimní palác</a:t>
            </a:r>
            <a:endParaRPr lang="cs-CZ" dirty="0"/>
          </a:p>
        </p:txBody>
      </p:sp>
      <p:pic>
        <p:nvPicPr>
          <p:cNvPr id="20482" name="Picture 2" descr="https://upload.wikimedia.org/wikipedia/commons/thumb/8/85/Winter_Palace_SPB_from_Palace_Square.jpg/1920px-Winter_Palace_SPB_from_Palace_Squar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9418" y="1278081"/>
            <a:ext cx="10515600" cy="5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63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408" y="340741"/>
            <a:ext cx="10515600" cy="1325563"/>
          </a:xfrm>
        </p:spPr>
        <p:txBody>
          <a:bodyPr/>
          <a:lstStyle/>
          <a:p>
            <a:r>
              <a:rPr lang="ru-RU" dirty="0" smtClean="0"/>
              <a:t>Эрмитаж</a:t>
            </a:r>
            <a:endParaRPr lang="cs-CZ" dirty="0"/>
          </a:p>
        </p:txBody>
      </p:sp>
      <p:pic>
        <p:nvPicPr>
          <p:cNvPr id="4098" name="Picture 2" descr="http://www.hellopiter.ru/image/guyjyjykuykr5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8694" y="0"/>
            <a:ext cx="8753306" cy="716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85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Kateřinský palác v Carském Selu</a:t>
            </a:r>
            <a:endParaRPr lang="cs-CZ" dirty="0"/>
          </a:p>
        </p:txBody>
      </p:sp>
      <p:pic>
        <p:nvPicPr>
          <p:cNvPr id="21506" name="Picture 2" descr="Catherine Palace in Tsarskoe Sel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4991" y="1918261"/>
            <a:ext cx="6920346" cy="457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76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640" y="377317"/>
            <a:ext cx="10515600" cy="1325563"/>
          </a:xfrm>
        </p:spPr>
        <p:txBody>
          <a:bodyPr/>
          <a:lstStyle/>
          <a:p>
            <a:r>
              <a:rPr lang="cs-CZ" dirty="0" err="1" smtClean="0"/>
              <a:t>Peterhof</a:t>
            </a:r>
            <a:endParaRPr lang="cs-CZ" dirty="0"/>
          </a:p>
        </p:txBody>
      </p:sp>
      <p:pic>
        <p:nvPicPr>
          <p:cNvPr id="1026" name="Picture 2" descr="http://review-planet.ru/wp-content/uploads/2013/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430" y="0"/>
            <a:ext cx="9927209" cy="70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98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2050" name="Picture 2" descr="https://img3.goodfon.ru/wallpaper/big/6/e7/petergof-petrodvor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88" y="1331096"/>
            <a:ext cx="8668512" cy="55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15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3074" name="Picture 2" descr="http://globustur.spb.ru/resources/catalog/images/c28259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9193"/>
            <a:ext cx="12192000" cy="80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16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4" name="Rectangle 1"/>
          <p:cNvSpPr>
            <a:spLocks noGrp="1" noChangeArrowheads="1"/>
          </p:cNvSpPr>
          <p:nvPr>
            <p:ph idx="1"/>
          </p:nvPr>
        </p:nvSpPr>
        <p:spPr bwMode="auto">
          <a:xfrm>
            <a:off x="713509" y="375696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p>
        </p:txBody>
      </p:sp>
      <p:sp>
        <p:nvSpPr>
          <p:cNvPr id="5" name="Rectangle 2"/>
          <p:cNvSpPr>
            <a:spLocks noChangeArrowheads="1"/>
          </p:cNvSpPr>
          <p:nvPr/>
        </p:nvSpPr>
        <p:spPr bwMode="auto">
          <a:xfrm>
            <a:off x="0" y="1653413"/>
            <a:ext cx="119253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eaLnBrk="0" fontAlgn="base" hangingPunct="0">
              <a:spcBef>
                <a:spcPct val="0"/>
              </a:spcBef>
              <a:spcAft>
                <a:spcPct val="0"/>
              </a:spcAft>
              <a:buFontTx/>
              <a:buChar char="•"/>
            </a:pPr>
            <a:endParaRPr lang="cs-CZ" altLang="cs-CZ"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cs-CZ" sz="1600" dirty="0" smtClean="0">
                <a:latin typeface="Arial" panose="020B0604020202020204" pitchFamily="34" charset="0"/>
                <a:cs typeface="Arial" panose="020B0604020202020204" pitchFamily="34" charset="0"/>
              </a:rPr>
              <a:t>Gina </a:t>
            </a:r>
            <a:r>
              <a:rPr lang="cs-CZ" sz="1600" dirty="0" err="1" smtClean="0">
                <a:latin typeface="Arial" panose="020B0604020202020204" pitchFamily="34" charset="0"/>
                <a:cs typeface="Arial" panose="020B0604020202020204" pitchFamily="34" charset="0"/>
              </a:rPr>
              <a:t>Kausová</a:t>
            </a:r>
            <a:r>
              <a:rPr lang="cs-CZ" sz="1600" dirty="0" smtClean="0">
                <a:latin typeface="Arial" panose="020B0604020202020204" pitchFamily="34" charset="0"/>
                <a:cs typeface="Arial" panose="020B0604020202020204" pitchFamily="34" charset="0"/>
              </a:rPr>
              <a:t>: Kateřina Veliká, nakladatelství </a:t>
            </a:r>
            <a:r>
              <a:rPr lang="cs-CZ" sz="1600" dirty="0" err="1" smtClean="0">
                <a:latin typeface="Arial" panose="020B0604020202020204" pitchFamily="34" charset="0"/>
                <a:cs typeface="Arial" panose="020B0604020202020204" pitchFamily="34" charset="0"/>
              </a:rPr>
              <a:t>Ikar</a:t>
            </a:r>
            <a:r>
              <a:rPr lang="cs-CZ" sz="1600" dirty="0" smtClean="0">
                <a:latin typeface="Arial" panose="020B0604020202020204" pitchFamily="34" charset="0"/>
                <a:cs typeface="Arial" panose="020B0604020202020204" pitchFamily="34" charset="0"/>
              </a:rPr>
              <a:t> 1998</a:t>
            </a:r>
            <a:endParaRPr kumimoji="0" lang="cs-CZ" altLang="cs-CZ"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8" eaLnBrk="0" fontAlgn="base" hangingPunct="0">
              <a:spcBef>
                <a:spcPct val="0"/>
              </a:spcBef>
              <a:spcAft>
                <a:spcPct val="0"/>
              </a:spcAf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sz="1600" i="0" u="none" strike="noStrike" cap="none" normalizeH="0" baseline="0" dirty="0" smtClean="0">
                <a:ln>
                  <a:noFill/>
                </a:ln>
                <a:solidFill>
                  <a:schemeClr val="tx1"/>
                </a:solidFill>
                <a:effectLst/>
                <a:latin typeface="Arial" panose="020B0604020202020204" pitchFamily="34" charset="0"/>
                <a:hlinkClick r:id="rId2" tooltip="Milan Švankmajer"/>
              </a:rPr>
              <a:t>ŠVANKMAJER, Milan</a:t>
            </a:r>
            <a:r>
              <a:rPr kumimoji="0" lang="cs-CZ" altLang="cs-CZ" sz="1600" i="0" u="none" strike="noStrike" cap="none" normalizeH="0" baseline="0" dirty="0" smtClean="0">
                <a:ln>
                  <a:noFill/>
                </a:ln>
                <a:solidFill>
                  <a:schemeClr val="tx1"/>
                </a:solidFill>
                <a:effectLst/>
                <a:latin typeface="Arial" panose="020B0604020202020204" pitchFamily="34" charset="0"/>
              </a:rPr>
              <a:t>. </a:t>
            </a:r>
            <a:r>
              <a:rPr kumimoji="0" lang="cs-CZ" altLang="cs-CZ" sz="1600" i="1" u="none" strike="noStrike" cap="none" normalizeH="0" baseline="0" dirty="0" smtClean="0">
                <a:ln>
                  <a:noFill/>
                </a:ln>
                <a:solidFill>
                  <a:schemeClr val="tx1"/>
                </a:solidFill>
                <a:effectLst/>
                <a:latin typeface="Arial" panose="020B0604020202020204" pitchFamily="34" charset="0"/>
              </a:rPr>
              <a:t>Kateřina II. Lesk a bída impéria</a:t>
            </a:r>
            <a:r>
              <a:rPr kumimoji="0" lang="cs-CZ" altLang="cs-CZ" sz="1600" i="0" u="none" strike="noStrike" cap="none" normalizeH="0" baseline="0" dirty="0" smtClean="0">
                <a:ln>
                  <a:noFill/>
                </a:ln>
                <a:solidFill>
                  <a:schemeClr val="tx1"/>
                </a:solidFill>
                <a:effectLst/>
                <a:latin typeface="Arial" panose="020B0604020202020204" pitchFamily="34" charset="0"/>
              </a:rPr>
              <a:t>. Praha : Nakladatelství Lidové noviny, 2001. 268 s. ISBN 80-7106-299-5</a:t>
            </a:r>
          </a:p>
          <a:p>
            <a:pPr marL="0" marR="0" lvl="0" indent="0" algn="l" defTabSz="914400" rtl="0" eaLnBrk="0" fontAlgn="base" latinLnBrk="0" hangingPunct="0">
              <a:lnSpc>
                <a:spcPct val="100000"/>
              </a:lnSpc>
              <a:spcBef>
                <a:spcPct val="0"/>
              </a:spcBef>
              <a:spcAft>
                <a:spcPct val="0"/>
              </a:spcAft>
              <a:buClrTx/>
              <a:buSzTx/>
              <a:tabLs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cs-CZ" altLang="cs-CZ" sz="1600" b="0" i="0" u="none" strike="noStrike" cap="none" normalizeH="0" baseline="0" dirty="0" smtClean="0">
                <a:ln>
                  <a:noFill/>
                </a:ln>
                <a:solidFill>
                  <a:schemeClr val="tx1"/>
                </a:solidFill>
                <a:effectLst/>
                <a:latin typeface="Arial" panose="020B0604020202020204" pitchFamily="34" charset="0"/>
              </a:rPr>
              <a:t>AMELOVÁ, Věra; HRACH, Pavel; ŠVANKMAJER, </a:t>
            </a:r>
            <a:r>
              <a:rPr kumimoji="0" lang="cs-CZ" altLang="cs-CZ" sz="1600" b="0" i="0" u="none" strike="noStrike" cap="none" normalizeH="0" baseline="0" dirty="0" smtClean="0">
                <a:ln>
                  <a:noFill/>
                </a:ln>
                <a:solidFill>
                  <a:schemeClr val="tx1"/>
                </a:solidFill>
                <a:effectLst/>
                <a:latin typeface="Arial" panose="020B0604020202020204" pitchFamily="34" charset="0"/>
              </a:rPr>
              <a:t>Milan.</a:t>
            </a:r>
            <a:r>
              <a:rPr kumimoji="0" lang="cs-CZ" altLang="cs-CZ" sz="1600" b="0" i="0" u="none" strike="noStrike" cap="none" normalizeH="0" dirty="0" smtClean="0">
                <a:ln>
                  <a:noFill/>
                </a:ln>
                <a:solidFill>
                  <a:schemeClr val="tx1"/>
                </a:solidFill>
                <a:effectLst/>
                <a:latin typeface="Arial" panose="020B0604020202020204" pitchFamily="34" charset="0"/>
              </a:rPr>
              <a:t> </a:t>
            </a:r>
            <a:r>
              <a:rPr lang="cs-CZ" altLang="cs-CZ" sz="1600" i="1" dirty="0">
                <a:latin typeface="Arial" panose="020B0604020202020204" pitchFamily="34" charset="0"/>
              </a:rPr>
              <a:t>R</a:t>
            </a:r>
            <a:r>
              <a:rPr kumimoji="0" lang="cs-CZ" altLang="cs-CZ" sz="1600" b="0" i="1" u="none" strike="noStrike" cap="none" normalizeH="0" baseline="0" dirty="0" smtClean="0">
                <a:ln>
                  <a:noFill/>
                </a:ln>
                <a:solidFill>
                  <a:schemeClr val="tx1"/>
                </a:solidFill>
                <a:effectLst/>
                <a:latin typeface="Arial" panose="020B0604020202020204" pitchFamily="34" charset="0"/>
              </a:rPr>
              <a:t>uská </a:t>
            </a:r>
            <a:r>
              <a:rPr kumimoji="0" lang="cs-CZ" altLang="cs-CZ" sz="1600" b="0" i="1" u="none" strike="noStrike" cap="none" normalizeH="0" baseline="0" dirty="0" smtClean="0">
                <a:ln>
                  <a:noFill/>
                </a:ln>
                <a:solidFill>
                  <a:schemeClr val="tx1"/>
                </a:solidFill>
                <a:effectLst/>
                <a:latin typeface="Arial" panose="020B0604020202020204" pitchFamily="34" charset="0"/>
              </a:rPr>
              <a:t>carevna Kateřina; Paměti carevny Kateřiny II.</a:t>
            </a:r>
            <a:r>
              <a:rPr kumimoji="0" lang="cs-CZ" altLang="cs-CZ" sz="1600" b="0" i="0" u="none" strike="noStrike" cap="none" normalizeH="0" baseline="0" dirty="0" smtClean="0">
                <a:ln>
                  <a:noFill/>
                </a:ln>
                <a:solidFill>
                  <a:schemeClr val="tx1"/>
                </a:solidFill>
                <a:effectLst/>
                <a:latin typeface="Arial" panose="020B0604020202020204" pitchFamily="34" charset="0"/>
              </a:rPr>
              <a:t>. Praha : Mladá fronta, 1993. ISBN 8020403973</a:t>
            </a:r>
            <a:r>
              <a:rPr kumimoji="0" lang="cs-CZ" altLang="cs-CZ" sz="1200" b="0" i="0" u="none" strike="noStrike" cap="none" normalizeH="0" baseline="0" dirty="0" smtClean="0">
                <a:ln>
                  <a:noFill/>
                </a:ln>
                <a:solidFill>
                  <a:schemeClr val="tx1"/>
                </a:solidFill>
                <a:effectLst/>
                <a:latin typeface="Arial" panose="020B0604020202020204" pitchFamily="34" charset="0"/>
              </a:rPr>
              <a:t>. </a:t>
            </a:r>
          </a:p>
        </p:txBody>
      </p:sp>
      <p:sp>
        <p:nvSpPr>
          <p:cNvPr id="6" name="Obdélník 5"/>
          <p:cNvSpPr/>
          <p:nvPr/>
        </p:nvSpPr>
        <p:spPr>
          <a:xfrm>
            <a:off x="0" y="3664626"/>
            <a:ext cx="11054443" cy="338554"/>
          </a:xfrm>
          <a:prstGeom prst="rect">
            <a:avLst/>
          </a:prstGeom>
        </p:spPr>
        <p:txBody>
          <a:bodyPr wrap="square">
            <a:spAutoFit/>
          </a:bodyPr>
          <a:lstStyle/>
          <a:p>
            <a:r>
              <a:rPr kumimoji="0" lang="cs-CZ" altLang="cs-CZ" sz="1600" b="0" i="0" u="none" strike="noStrike" cap="none" normalizeH="0" baseline="0" dirty="0" smtClean="0">
                <a:ln>
                  <a:noFill/>
                </a:ln>
                <a:solidFill>
                  <a:schemeClr val="tx1"/>
                </a:solidFill>
                <a:effectLst/>
                <a:latin typeface="Arial" panose="020B0604020202020204" pitchFamily="34" charset="0"/>
              </a:rPr>
              <a:t>OBOLENSKIJ, Gennadij </a:t>
            </a:r>
            <a:r>
              <a:rPr kumimoji="0" lang="cs-CZ" altLang="cs-CZ" sz="1600" b="0" i="0" u="none" strike="noStrike" cap="none" normalizeH="0" baseline="0" dirty="0" err="1" smtClean="0">
                <a:ln>
                  <a:noFill/>
                </a:ln>
                <a:solidFill>
                  <a:schemeClr val="tx1"/>
                </a:solidFill>
                <a:effectLst/>
                <a:latin typeface="Arial" panose="020B0604020202020204" pitchFamily="34" charset="0"/>
              </a:rPr>
              <a:t>L'vovič</a:t>
            </a:r>
            <a:r>
              <a:rPr kumimoji="0" lang="cs-CZ" altLang="cs-CZ" sz="1600" b="0" i="0" u="none" strike="noStrike" cap="none" normalizeH="0" baseline="0" dirty="0" smtClean="0">
                <a:ln>
                  <a:noFill/>
                </a:ln>
                <a:solidFill>
                  <a:schemeClr val="tx1"/>
                </a:solidFill>
                <a:effectLst/>
                <a:latin typeface="Arial" panose="020B0604020202020204" pitchFamily="34" charset="0"/>
              </a:rPr>
              <a:t>. </a:t>
            </a:r>
            <a:r>
              <a:rPr kumimoji="0" lang="cs-CZ" altLang="cs-CZ" sz="1600" b="0" i="1" u="none" strike="noStrike" cap="none" normalizeH="0" baseline="0" dirty="0" err="1" smtClean="0">
                <a:ln>
                  <a:noFill/>
                </a:ln>
                <a:solidFill>
                  <a:schemeClr val="tx1"/>
                </a:solidFill>
                <a:effectLst/>
                <a:latin typeface="Arial" panose="020B0604020202020204" pitchFamily="34" charset="0"/>
              </a:rPr>
              <a:t>Imperator</a:t>
            </a:r>
            <a:r>
              <a:rPr kumimoji="0" lang="cs-CZ" altLang="cs-CZ" sz="1600" b="0" i="1" u="none" strike="noStrike" cap="none" normalizeH="0" baseline="0" dirty="0" smtClean="0">
                <a:ln>
                  <a:noFill/>
                </a:ln>
                <a:solidFill>
                  <a:schemeClr val="tx1"/>
                </a:solidFill>
                <a:effectLst/>
                <a:latin typeface="Arial" panose="020B0604020202020204" pitchFamily="34" charset="0"/>
              </a:rPr>
              <a:t> Pavel I</a:t>
            </a:r>
            <a:r>
              <a:rPr kumimoji="0" lang="cs-CZ" altLang="cs-CZ" sz="1600" b="0" i="0" u="none" strike="noStrike" cap="none" normalizeH="0" baseline="0" dirty="0" smtClean="0">
                <a:ln>
                  <a:noFill/>
                </a:ln>
                <a:solidFill>
                  <a:schemeClr val="tx1"/>
                </a:solidFill>
                <a:effectLst/>
                <a:latin typeface="Arial" panose="020B0604020202020204" pitchFamily="34" charset="0"/>
              </a:rPr>
              <a:t>. Moskva : </a:t>
            </a:r>
            <a:r>
              <a:rPr kumimoji="0" lang="cs-CZ" altLang="cs-CZ" sz="1600" b="0" i="0" u="none" strike="noStrike" cap="none" normalizeH="0" baseline="0" dirty="0" err="1" smtClean="0">
                <a:ln>
                  <a:noFill/>
                </a:ln>
                <a:solidFill>
                  <a:schemeClr val="tx1"/>
                </a:solidFill>
                <a:effectLst/>
                <a:latin typeface="Arial" panose="020B0604020202020204" pitchFamily="34" charset="0"/>
              </a:rPr>
              <a:t>Russkoje</a:t>
            </a:r>
            <a:r>
              <a:rPr kumimoji="0" lang="cs-CZ" altLang="cs-CZ" sz="1600" b="0" i="0" u="none" strike="noStrike" cap="none" normalizeH="0" baseline="0" dirty="0" smtClean="0">
                <a:ln>
                  <a:noFill/>
                </a:ln>
                <a:solidFill>
                  <a:schemeClr val="tx1"/>
                </a:solidFill>
                <a:effectLst/>
                <a:latin typeface="Arial" panose="020B0604020202020204" pitchFamily="34" charset="0"/>
              </a:rPr>
              <a:t> slovo, 2000. 381 s. ISBN 5-8253-0003-1</a:t>
            </a:r>
            <a:endParaRPr lang="cs-CZ" sz="1600" dirty="0"/>
          </a:p>
        </p:txBody>
      </p:sp>
      <p:sp>
        <p:nvSpPr>
          <p:cNvPr id="8" name="Obdélník 7"/>
          <p:cNvSpPr/>
          <p:nvPr/>
        </p:nvSpPr>
        <p:spPr>
          <a:xfrm>
            <a:off x="-1" y="4397976"/>
            <a:ext cx="9405257" cy="338554"/>
          </a:xfrm>
          <a:prstGeom prst="rect">
            <a:avLst/>
          </a:prstGeom>
        </p:spPr>
        <p:txBody>
          <a:bodyPr wrap="square">
            <a:spAutoFit/>
          </a:bodyPr>
          <a:lstStyle/>
          <a:p>
            <a:r>
              <a:rPr lang="cs-CZ" sz="1600" dirty="0" smtClean="0">
                <a:latin typeface="Arial" panose="020B0604020202020204" pitchFamily="34" charset="0"/>
                <a:cs typeface="Arial" panose="020B0604020202020204" pitchFamily="34" charset="0"/>
              </a:rPr>
              <a:t>TEREŠČUK, Andrej. </a:t>
            </a:r>
            <a:r>
              <a:rPr lang="cs-CZ" sz="1600" i="1" dirty="0" smtClean="0">
                <a:latin typeface="Arial" panose="020B0604020202020204" pitchFamily="34" charset="0"/>
                <a:cs typeface="Arial" panose="020B0604020202020204" pitchFamily="34" charset="0"/>
              </a:rPr>
              <a:t>Panovníci </a:t>
            </a:r>
            <a:r>
              <a:rPr lang="cs-CZ" sz="1600" i="1" dirty="0" smtClean="0">
                <a:latin typeface="Arial" panose="020B0604020202020204" pitchFamily="34" charset="0"/>
                <a:cs typeface="Arial" panose="020B0604020202020204" pitchFamily="34" charset="0"/>
              </a:rPr>
              <a:t>Ruska</a:t>
            </a:r>
            <a:r>
              <a:rPr lang="cs-CZ" sz="1600" dirty="0" smtClean="0">
                <a:latin typeface="Arial" panose="020B0604020202020204" pitchFamily="34" charset="0"/>
                <a:cs typeface="Arial" panose="020B0604020202020204" pitchFamily="34" charset="0"/>
              </a:rPr>
              <a:t> (český překlad: </a:t>
            </a:r>
            <a:r>
              <a:rPr lang="cs-CZ" sz="1600" dirty="0" err="1" smtClean="0">
                <a:latin typeface="Arial" panose="020B0604020202020204" pitchFamily="34" charset="0"/>
                <a:cs typeface="Arial" panose="020B0604020202020204" pitchFamily="34" charset="0"/>
              </a:rPr>
              <a:t>Eislerová</a:t>
            </a:r>
            <a:r>
              <a:rPr lang="cs-CZ" sz="1600" dirty="0" smtClean="0">
                <a:latin typeface="Arial" panose="020B0604020202020204" pitchFamily="34" charset="0"/>
                <a:cs typeface="Arial" panose="020B0604020202020204" pitchFamily="34" charset="0"/>
              </a:rPr>
              <a:t>, Jana) ISBN 978-80-253-0469-3</a:t>
            </a:r>
            <a:endParaRPr lang="cs-CZ" sz="1600" dirty="0">
              <a:latin typeface="Arial" panose="020B0604020202020204" pitchFamily="34" charset="0"/>
              <a:cs typeface="Arial" panose="020B0604020202020204" pitchFamily="34" charset="0"/>
            </a:endParaRPr>
          </a:p>
        </p:txBody>
      </p:sp>
      <p:sp>
        <p:nvSpPr>
          <p:cNvPr id="10" name="Obdélník 9"/>
          <p:cNvSpPr/>
          <p:nvPr/>
        </p:nvSpPr>
        <p:spPr>
          <a:xfrm>
            <a:off x="0" y="5208814"/>
            <a:ext cx="11103429" cy="1077218"/>
          </a:xfrm>
          <a:prstGeom prst="rect">
            <a:avLst/>
          </a:prstGeom>
        </p:spPr>
        <p:txBody>
          <a:bodyPr wrap="square">
            <a:spAutoFit/>
          </a:bodyPr>
          <a:lstStyle/>
          <a:p>
            <a:r>
              <a:rPr lang="cs-CZ" sz="1600" i="0" dirty="0" smtClean="0">
                <a:effectLst/>
                <a:hlinkClick r:id="rId2" tooltip="Milan Švankmajer"/>
              </a:rPr>
              <a:t>ŠVANKMAJER, Milan</a:t>
            </a:r>
            <a:r>
              <a:rPr lang="cs-CZ" sz="1600" i="0" dirty="0" smtClean="0">
                <a:effectLst/>
              </a:rPr>
              <a:t>, a kol. </a:t>
            </a:r>
            <a:r>
              <a:rPr lang="cs-CZ" sz="1600" i="1" dirty="0" smtClean="0">
                <a:effectLst/>
              </a:rPr>
              <a:t>Dějiny Ruska</a:t>
            </a:r>
            <a:r>
              <a:rPr lang="cs-CZ" sz="1600" i="0" dirty="0" smtClean="0">
                <a:effectLst/>
              </a:rPr>
              <a:t>. 2. dopl. vyd. </a:t>
            </a:r>
            <a:r>
              <a:rPr lang="cs-CZ" sz="1600" i="0" smtClean="0">
                <a:effectLst/>
              </a:rPr>
              <a:t>Praha: </a:t>
            </a:r>
            <a:r>
              <a:rPr lang="cs-CZ" sz="1600" i="0" dirty="0" smtClean="0">
                <a:effectLst/>
              </a:rPr>
              <a:t>Nakladatelství Lidové noviny, 1996. 558 s. ISBN 80-7106-216-2.</a:t>
            </a:r>
          </a:p>
          <a:p>
            <a:endParaRPr lang="cs-CZ" sz="1600" dirty="0" smtClean="0"/>
          </a:p>
          <a:p>
            <a:r>
              <a:rPr lang="cs-CZ" sz="1600" dirty="0" smtClean="0"/>
              <a:t>Dějiny Ruska. </a:t>
            </a:r>
            <a:r>
              <a:rPr lang="cs-CZ" sz="1600" dirty="0"/>
              <a:t>Prezentace. </a:t>
            </a:r>
            <a:r>
              <a:rPr lang="cs-CZ" sz="1600" dirty="0">
                <a:hlinkClick r:id="rId3"/>
              </a:rPr>
              <a:t>https://</a:t>
            </a:r>
            <a:r>
              <a:rPr lang="cs-CZ" sz="1600" dirty="0" smtClean="0">
                <a:hlinkClick r:id="rId3"/>
              </a:rPr>
              <a:t>www.youtube.com/playlist?list=PLd5wpXgGfqK951wWCpoH2lKWrmonQM6Of</a:t>
            </a:r>
            <a:r>
              <a:rPr lang="cs-CZ" sz="1600" dirty="0" smtClean="0"/>
              <a:t> </a:t>
            </a:r>
          </a:p>
          <a:p>
            <a:endParaRPr lang="cs-CZ" sz="1600" dirty="0"/>
          </a:p>
        </p:txBody>
      </p:sp>
    </p:spTree>
    <p:extLst>
      <p:ext uri="{BB962C8B-B14F-4D97-AF65-F5344CB8AC3E}">
        <p14:creationId xmlns:p14="http://schemas.microsoft.com/office/powerpoint/2010/main" val="2048195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KATEŘINA I. </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a:t>V</a:t>
            </a:r>
            <a:r>
              <a:rPr lang="cs-CZ" dirty="0" smtClean="0"/>
              <a:t>lastním </a:t>
            </a:r>
            <a:r>
              <a:rPr lang="cs-CZ" dirty="0"/>
              <a:t>jménem Marta Helena </a:t>
            </a:r>
            <a:r>
              <a:rPr lang="cs-CZ" dirty="0" err="1" smtClean="0"/>
              <a:t>Skowrońska</a:t>
            </a:r>
            <a:r>
              <a:rPr lang="cs-CZ" dirty="0" smtClean="0"/>
              <a:t>/</a:t>
            </a:r>
            <a:r>
              <a:rPr lang="cs-CZ" dirty="0" err="1" smtClean="0"/>
              <a:t>Skavronská</a:t>
            </a:r>
            <a:r>
              <a:rPr lang="cs-CZ" dirty="0" smtClean="0"/>
              <a:t>;</a:t>
            </a:r>
          </a:p>
          <a:p>
            <a:r>
              <a:rPr lang="cs-CZ" dirty="0"/>
              <a:t>b</a:t>
            </a:r>
            <a:r>
              <a:rPr lang="cs-CZ" dirty="0" smtClean="0"/>
              <a:t>ývalá </a:t>
            </a:r>
            <a:r>
              <a:rPr lang="cs-CZ" dirty="0" err="1" smtClean="0"/>
              <a:t>Livoňská</a:t>
            </a:r>
            <a:r>
              <a:rPr lang="cs-CZ" dirty="0" smtClean="0"/>
              <a:t> otrokyně </a:t>
            </a:r>
            <a:r>
              <a:rPr lang="cs-CZ" dirty="0"/>
              <a:t>a pradlena, oblíbená mezi gardou a lidem, ale šlechta jí opovrhovala pro její nízký </a:t>
            </a:r>
            <a:r>
              <a:rPr lang="cs-CZ" dirty="0" smtClean="0"/>
              <a:t>původ;</a:t>
            </a:r>
          </a:p>
          <a:p>
            <a:r>
              <a:rPr lang="cs-CZ" dirty="0"/>
              <a:t>s</a:t>
            </a:r>
            <a:r>
              <a:rPr lang="cs-CZ" dirty="0" smtClean="0"/>
              <a:t>kutečnou moc měl kníže  Alexandr </a:t>
            </a:r>
            <a:r>
              <a:rPr lang="cs-CZ" dirty="0" err="1" smtClean="0"/>
              <a:t>Menšikov</a:t>
            </a:r>
            <a:r>
              <a:rPr lang="cs-CZ" dirty="0" smtClean="0"/>
              <a:t> a Nejvyšší tajná rada (tzv. </a:t>
            </a:r>
            <a:r>
              <a:rPr lang="cs-CZ" dirty="0" err="1" smtClean="0"/>
              <a:t>verchovnici</a:t>
            </a:r>
            <a:r>
              <a:rPr lang="cs-CZ" dirty="0" smtClean="0"/>
              <a:t>);</a:t>
            </a:r>
          </a:p>
          <a:p>
            <a:r>
              <a:rPr lang="cs-CZ" dirty="0"/>
              <a:t>v</a:t>
            </a:r>
            <a:r>
              <a:rPr lang="cs-CZ" dirty="0" smtClean="0"/>
              <a:t> roce 1725 zakládá Akademii věd (v </a:t>
            </a:r>
            <a:r>
              <a:rPr lang="cs-CZ" dirty="0" err="1" smtClean="0"/>
              <a:t>ukazu</a:t>
            </a:r>
            <a:r>
              <a:rPr lang="cs-CZ" dirty="0" smtClean="0"/>
              <a:t> z roku 1724 její vznik již ale předjímal Petr I.);</a:t>
            </a:r>
          </a:p>
          <a:p>
            <a:r>
              <a:rPr lang="cs-CZ" dirty="0"/>
              <a:t>p</a:t>
            </a:r>
            <a:r>
              <a:rPr lang="cs-CZ" dirty="0" smtClean="0"/>
              <a:t>oprvé uděluje řád Alexandra Něvského;</a:t>
            </a:r>
          </a:p>
          <a:p>
            <a:r>
              <a:rPr lang="cs-CZ" dirty="0"/>
              <a:t>u</a:t>
            </a:r>
            <a:r>
              <a:rPr lang="cs-CZ" dirty="0" smtClean="0"/>
              <a:t>zavírá spojenectví s Rakouskem proti Turecku;</a:t>
            </a:r>
          </a:p>
          <a:p>
            <a:r>
              <a:rPr lang="cs-CZ" dirty="0" smtClean="0"/>
              <a:t>1725 – 1732 Válka s Persií – boje na Kavkazu, v době jejího panování dochází ke ztrátě území jižního a západního pobřeží Kaspického moře;</a:t>
            </a:r>
          </a:p>
          <a:p>
            <a:r>
              <a:rPr lang="cs-CZ" dirty="0"/>
              <a:t>v</a:t>
            </a:r>
            <a:r>
              <a:rPr lang="cs-CZ" dirty="0" smtClean="0"/>
              <a:t>elmi rozmařilá – plesy, hostiny. O vládu se příliš nezajímá, zajímá ji pouze loďstvo, v Rusku bují korupce;</a:t>
            </a:r>
          </a:p>
          <a:p>
            <a:r>
              <a:rPr lang="cs-CZ" dirty="0"/>
              <a:t>u</a:t>
            </a:r>
            <a:r>
              <a:rPr lang="cs-CZ" dirty="0" smtClean="0"/>
              <a:t>mírá na zánět plic. </a:t>
            </a:r>
            <a:endParaRPr lang="cs-CZ" dirty="0"/>
          </a:p>
        </p:txBody>
      </p:sp>
    </p:spTree>
    <p:extLst>
      <p:ext uri="{BB962C8B-B14F-4D97-AF65-F5344CB8AC3E}">
        <p14:creationId xmlns:p14="http://schemas.microsoft.com/office/powerpoint/2010/main" val="353465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 (1715 – 1730)</a:t>
            </a:r>
            <a:endParaRPr lang="cs-CZ" b="1" dirty="0"/>
          </a:p>
        </p:txBody>
      </p:sp>
      <p:pic>
        <p:nvPicPr>
          <p:cNvPr id="5122" name="Picture 2" descr="https://upload.wikimedia.org/wikipedia/commons/2/26/Peter_II_miniature_Hermit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699" y="1729221"/>
            <a:ext cx="3719945" cy="4304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4/42/Peter_II_by_unknown.jpg/640px-Peter_II_by_unkn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71393"/>
            <a:ext cx="5457825" cy="598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4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Nástup Petra II. (1727 – 1730)</a:t>
            </a:r>
            <a:endParaRPr lang="cs-CZ" b="1" dirty="0"/>
          </a:p>
        </p:txBody>
      </p:sp>
      <p:sp>
        <p:nvSpPr>
          <p:cNvPr id="3" name="Zástupný symbol pro obsah 2"/>
          <p:cNvSpPr>
            <a:spLocks noGrp="1"/>
          </p:cNvSpPr>
          <p:nvPr>
            <p:ph idx="1"/>
          </p:nvPr>
        </p:nvSpPr>
        <p:spPr/>
        <p:txBody>
          <a:bodyPr>
            <a:normAutofit/>
          </a:bodyPr>
          <a:lstStyle/>
          <a:p>
            <a:r>
              <a:rPr lang="cs-CZ" dirty="0" smtClean="0"/>
              <a:t>V roce 1727 kníže </a:t>
            </a:r>
            <a:r>
              <a:rPr lang="cs-CZ" dirty="0" err="1" smtClean="0"/>
              <a:t>Menšikov</a:t>
            </a:r>
            <a:r>
              <a:rPr lang="cs-CZ" dirty="0" smtClean="0"/>
              <a:t> dosadí na trůn vnuka Petra I.,  dvanáctiletého Petra II. Byl dohodnut sňatek a dcerou </a:t>
            </a:r>
            <a:r>
              <a:rPr lang="cs-CZ" dirty="0" err="1" smtClean="0"/>
              <a:t>Menšikova</a:t>
            </a:r>
            <a:r>
              <a:rPr lang="cs-CZ" dirty="0" smtClean="0"/>
              <a:t>, Marií („porcelánová panenka“);</a:t>
            </a:r>
          </a:p>
          <a:p>
            <a:r>
              <a:rPr lang="cs-CZ" dirty="0" smtClean="0"/>
              <a:t> </a:t>
            </a:r>
            <a:r>
              <a:rPr lang="cs-CZ" dirty="0"/>
              <a:t>v</a:t>
            </a:r>
            <a:r>
              <a:rPr lang="cs-CZ" dirty="0" smtClean="0"/>
              <a:t> prvním období byl pod silným vlivem knížete </a:t>
            </a:r>
            <a:r>
              <a:rPr lang="cs-CZ" dirty="0" err="1" smtClean="0"/>
              <a:t>Menšikova</a:t>
            </a:r>
            <a:r>
              <a:rPr lang="cs-CZ" dirty="0" smtClean="0"/>
              <a:t>, který vládl jeho </a:t>
            </a:r>
            <a:r>
              <a:rPr lang="cs-CZ" dirty="0"/>
              <a:t>jménem </a:t>
            </a:r>
            <a:r>
              <a:rPr lang="cs-CZ" dirty="0" smtClean="0"/>
              <a:t>→ vlna odporů opozice pro </a:t>
            </a:r>
            <a:r>
              <a:rPr lang="cs-CZ" dirty="0" err="1" smtClean="0"/>
              <a:t>Menšikuv</a:t>
            </a:r>
            <a:r>
              <a:rPr lang="cs-CZ" dirty="0" smtClean="0"/>
              <a:t> nízký původ. V roce 1727 byl kníže sesazen, zbaven všech funkcí a v roce 1729 umírá ve vyhnanství u polárního kruhu;</a:t>
            </a:r>
          </a:p>
          <a:p>
            <a:r>
              <a:rPr lang="cs-CZ" dirty="0" smtClean="0"/>
              <a:t>1728 byl Petr II. korunován imperátorem v </a:t>
            </a:r>
            <a:r>
              <a:rPr lang="cs-CZ" dirty="0" err="1" smtClean="0"/>
              <a:t>Uspenském</a:t>
            </a:r>
            <a:r>
              <a:rPr lang="cs-CZ" dirty="0" smtClean="0"/>
              <a:t> chrámu;</a:t>
            </a:r>
          </a:p>
          <a:p>
            <a:r>
              <a:rPr lang="cs-CZ" dirty="0" smtClean="0"/>
              <a:t>Petr II. Se postupně dostává pod vliv své mladé tety Alžběty (</a:t>
            </a:r>
            <a:r>
              <a:rPr lang="cs-CZ" dirty="0" err="1" smtClean="0"/>
              <a:t>Jelizavěta</a:t>
            </a:r>
            <a:r>
              <a:rPr lang="cs-CZ" dirty="0" smtClean="0"/>
              <a:t> </a:t>
            </a:r>
            <a:r>
              <a:rPr lang="cs-CZ" dirty="0" err="1" smtClean="0"/>
              <a:t>Petrovna</a:t>
            </a:r>
            <a:r>
              <a:rPr lang="cs-CZ" dirty="0" smtClean="0"/>
              <a:t>) a knížecího rodu </a:t>
            </a:r>
            <a:r>
              <a:rPr lang="cs-CZ" dirty="0" err="1" smtClean="0"/>
              <a:t>Dolgorukých</a:t>
            </a:r>
            <a:r>
              <a:rPr lang="cs-CZ" dirty="0" smtClean="0"/>
              <a:t>.</a:t>
            </a:r>
            <a:endParaRPr lang="cs-CZ" dirty="0"/>
          </a:p>
        </p:txBody>
      </p:sp>
    </p:spTree>
    <p:extLst>
      <p:ext uri="{BB962C8B-B14F-4D97-AF65-F5344CB8AC3E}">
        <p14:creationId xmlns:p14="http://schemas.microsoft.com/office/powerpoint/2010/main" val="456882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76894"/>
            <a:ext cx="10515600" cy="5500069"/>
          </a:xfrm>
        </p:spPr>
        <p:txBody>
          <a:bodyPr>
            <a:normAutofit lnSpcReduction="10000"/>
          </a:bodyPr>
          <a:lstStyle/>
          <a:p>
            <a:r>
              <a:rPr lang="cs-CZ" dirty="0" smtClean="0"/>
              <a:t>Petr II. </a:t>
            </a:r>
            <a:r>
              <a:rPr lang="cs-CZ" dirty="0"/>
              <a:t>m</a:t>
            </a:r>
            <a:r>
              <a:rPr lang="cs-CZ" dirty="0" smtClean="0"/>
              <a:t>ěl nedostatečné vzdělání, byl líný, vzteklý a vzpurný, pokládal se za imperátora a odmítal poslušnost. </a:t>
            </a:r>
            <a:r>
              <a:rPr lang="cs-CZ" dirty="0"/>
              <a:t>V</a:t>
            </a:r>
            <a:r>
              <a:rPr lang="cs-CZ" dirty="0" smtClean="0"/>
              <a:t>láda ho nezajímala, na zasedání Nejvyšší rady nechodil;</a:t>
            </a:r>
          </a:p>
          <a:p>
            <a:r>
              <a:rPr lang="cs-CZ" dirty="0"/>
              <a:t>c</a:t>
            </a:r>
            <a:r>
              <a:rPr lang="cs-CZ" dirty="0" smtClean="0"/>
              <a:t>arský dvůr se opět přestěhoval z Petrohradu zpět do Moskvy;</a:t>
            </a:r>
          </a:p>
          <a:p>
            <a:r>
              <a:rPr lang="cs-CZ" dirty="0"/>
              <a:t>v</a:t>
            </a:r>
            <a:r>
              <a:rPr lang="cs-CZ" dirty="0" smtClean="0"/>
              <a:t> zemi panoval chaos a bezvládí, korupce se prohlubovala, státní pokladna byla rozkradena, armáda a loďstvo se ocitly v krizi;</a:t>
            </a:r>
          </a:p>
          <a:p>
            <a:r>
              <a:rPr lang="cs-CZ" dirty="0"/>
              <a:t>h</a:t>
            </a:r>
            <a:r>
              <a:rPr lang="cs-CZ" dirty="0" smtClean="0"/>
              <a:t>rozila nová válka se Švédy, kteří uzavřeli proti Rusku koalici s Anglií a Francií;</a:t>
            </a:r>
          </a:p>
          <a:p>
            <a:r>
              <a:rPr lang="cs-CZ" dirty="0" smtClean="0"/>
              <a:t>Rusko si ovšem nadále udržuje přátelské vztahy s Rakouskem;</a:t>
            </a:r>
          </a:p>
          <a:p>
            <a:r>
              <a:rPr lang="cs-CZ" dirty="0" smtClean="0"/>
              <a:t>v lednu r. 1730, ve věku 14 let, Petr II. náhle umírá na neštovice bez potomka → </a:t>
            </a:r>
            <a:r>
              <a:rPr lang="cs-CZ" b="1" dirty="0" smtClean="0"/>
              <a:t>dynastie Romanovců vymírá po meči</a:t>
            </a:r>
          </a:p>
          <a:p>
            <a:r>
              <a:rPr lang="cs-CZ" dirty="0" smtClean="0"/>
              <a:t>vznikají pověsti, že byl zabit nebo naopak, že se ukrývá v cizině → objevují se Lži-Petrové</a:t>
            </a:r>
            <a:endParaRPr lang="cs-CZ" dirty="0"/>
          </a:p>
        </p:txBody>
      </p:sp>
    </p:spTree>
    <p:extLst>
      <p:ext uri="{BB962C8B-B14F-4D97-AF65-F5344CB8AC3E}">
        <p14:creationId xmlns:p14="http://schemas.microsoft.com/office/powerpoint/2010/main" val="2690099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 Nástup Anny Ivanovny (1730 – 1740</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smtClean="0"/>
              <a:t>Původní jméno Anna </a:t>
            </a:r>
            <a:r>
              <a:rPr lang="cs-CZ" dirty="0" err="1" smtClean="0"/>
              <a:t>Kuronská</a:t>
            </a:r>
            <a:r>
              <a:rPr lang="cs-CZ" dirty="0" smtClean="0"/>
              <a:t>, neteř Petra I;</a:t>
            </a:r>
          </a:p>
          <a:p>
            <a:r>
              <a:rPr lang="cs-CZ" dirty="0"/>
              <a:t>o</a:t>
            </a:r>
            <a:r>
              <a:rPr lang="cs-CZ" dirty="0" smtClean="0"/>
              <a:t>vdověla v 17. letech a dlouho žila v ústraní, v </a:t>
            </a:r>
            <a:r>
              <a:rPr lang="cs-CZ" dirty="0" err="1" smtClean="0"/>
              <a:t>Mitavě</a:t>
            </a:r>
            <a:r>
              <a:rPr lang="cs-CZ" dirty="0" smtClean="0"/>
              <a:t> (dnešní </a:t>
            </a:r>
            <a:r>
              <a:rPr lang="cs-CZ" dirty="0" err="1" smtClean="0"/>
              <a:t>Jelgava</a:t>
            </a:r>
            <a:r>
              <a:rPr lang="cs-CZ" dirty="0" smtClean="0"/>
              <a:t> – čtvrté největší město Lotyšska);</a:t>
            </a:r>
          </a:p>
          <a:p>
            <a:r>
              <a:rPr lang="cs-CZ" dirty="0"/>
              <a:t>p</a:t>
            </a:r>
            <a:r>
              <a:rPr lang="cs-CZ" dirty="0" smtClean="0"/>
              <a:t>o smrti Petra II. </a:t>
            </a:r>
            <a:r>
              <a:rPr lang="cs-CZ" dirty="0"/>
              <a:t>p</a:t>
            </a:r>
            <a:r>
              <a:rPr lang="cs-CZ" dirty="0" smtClean="0"/>
              <a:t>ovolána do Moskvy, kde tou dobou vládne 8-členná Nejvyšší Tajná rada (NTR). Jejich představa byla taková, že ruský panovník smí dělat vše, pokud mu to NTR povolí – představa, že se Rusko změní na konstituční monarchii;</a:t>
            </a:r>
          </a:p>
          <a:p>
            <a:r>
              <a:rPr lang="cs-CZ" dirty="0" smtClean="0"/>
              <a:t>Anna byla korunována ve věku 37 let. Brzy po korunovaci začala NTR ignorovat, prohlásila se za „samoděržaví“, NTR byla rozpuštěna, členové posláni na Sibiř; </a:t>
            </a:r>
          </a:p>
        </p:txBody>
      </p:sp>
    </p:spTree>
    <p:extLst>
      <p:ext uri="{BB962C8B-B14F-4D97-AF65-F5344CB8AC3E}">
        <p14:creationId xmlns:p14="http://schemas.microsoft.com/office/powerpoint/2010/main" val="2288033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2776</TotalTime>
  <Words>2920</Words>
  <Application>Microsoft Office PowerPoint</Application>
  <PresentationFormat>Širokoúhlá obrazovka</PresentationFormat>
  <Paragraphs>184</Paragraphs>
  <Slides>49</Slides>
  <Notes>0</Notes>
  <HiddenSlides>0</HiddenSlides>
  <MMClips>3</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49</vt:i4>
      </vt:variant>
    </vt:vector>
  </HeadingPairs>
  <TitlesOfParts>
    <vt:vector size="53" baseType="lpstr">
      <vt:lpstr>Arial</vt:lpstr>
      <vt:lpstr>Calibri</vt:lpstr>
      <vt:lpstr>Calibri Light</vt:lpstr>
      <vt:lpstr>Motiv Office</vt:lpstr>
      <vt:lpstr>Palácové převraty Vláda Kateřiny II. Veliké</vt:lpstr>
      <vt:lpstr>Palácové převraty</vt:lpstr>
      <vt:lpstr>Nástup Kateřiny I. </vt:lpstr>
      <vt:lpstr>KATEŘINA I. (1725 -1727)</vt:lpstr>
      <vt:lpstr>KATEŘINA I. </vt:lpstr>
      <vt:lpstr>Petr II. (1715 – 1730)</vt:lpstr>
      <vt:lpstr>Nástup Petra II. (1727 – 1730)</vt:lpstr>
      <vt:lpstr>Prezentace aplikace PowerPoint</vt:lpstr>
      <vt:lpstr> Nástup Anny Ivanovny (1730 – 1740)</vt:lpstr>
      <vt:lpstr>Anna I. a Biron</vt:lpstr>
      <vt:lpstr>ANNA IVANOVNA</vt:lpstr>
      <vt:lpstr>ANNA IVANOVNA Zahraniční politika</vt:lpstr>
      <vt:lpstr>IVAN VI. (1740 – 1741) „Bezejmenný vězeň“</vt:lpstr>
      <vt:lpstr>ALŽBĚTA I. (1741 – 1761)</vt:lpstr>
      <vt:lpstr>ALŽBĚTA I. Vnitřní politika</vt:lpstr>
      <vt:lpstr>Prezentace aplikace PowerPoint</vt:lpstr>
      <vt:lpstr>ALŽBĚTA I. Vnější politika</vt:lpstr>
      <vt:lpstr>Alžběta I.</vt:lpstr>
      <vt:lpstr>PETR III. (prosinec 1761 – červen 1762)</vt:lpstr>
      <vt:lpstr>Prezentace aplikace PowerPoint</vt:lpstr>
      <vt:lpstr>Petr III.</vt:lpstr>
      <vt:lpstr>KATEŘINA II. (1762 – 1796)</vt:lpstr>
      <vt:lpstr>Mladá Kateřina</vt:lpstr>
      <vt:lpstr>Kateřina a Petr</vt:lpstr>
      <vt:lpstr>Vnější politika Kateřiny II.</vt:lpstr>
      <vt:lpstr>KATEŘINA II. Vnější politika -Války s Tureckem (1787 – 1791) </vt:lpstr>
      <vt:lpstr>KATEŘINA II. Vnější politika</vt:lpstr>
      <vt:lpstr>Vnitřní politika Kateřiny II.</vt:lpstr>
      <vt:lpstr>          KATEŘINA II. Vnitřní politika - Pugačovovo povstání   V letech 1773–1775 propuklo ve východním a jihovýchodním Rusku rozsáhlé povstání kozáků pod vedením Jemeljana Pugačova („mužický car“), který se vydával za údajně zachráněného Petra III. Po velkých počátečních úspěších se podařilo schopnému generálu Alexandru Vasiljeviči Suvorovovi povstání potlačit. Pugačov byl popraven a Kateřinina vláda se tak znovu upevnila. </vt:lpstr>
      <vt:lpstr>Jemeljan Pugačov</vt:lpstr>
      <vt:lpstr>KATEŘINA II. Reformy</vt:lpstr>
      <vt:lpstr>KATEŘINA II. „Velká instrukce“ (Большой наказ) </vt:lpstr>
      <vt:lpstr>KATEŘINA II. Reformy</vt:lpstr>
      <vt:lpstr>KATEŘINA II. favorité</vt:lpstr>
      <vt:lpstr>Na carském dvoře</vt:lpstr>
      <vt:lpstr>Prezentace aplikace PowerPoint</vt:lpstr>
      <vt:lpstr>Grigorij Orlov                    kníže Potěmkin</vt:lpstr>
      <vt:lpstr>Potěmkinovy vesnice </vt:lpstr>
      <vt:lpstr>KATEŘINA II. Kulturní přínos</vt:lpstr>
      <vt:lpstr>PAVEL I.  (1796 – 1801)</vt:lpstr>
      <vt:lpstr>Pavel I.</vt:lpstr>
      <vt:lpstr>Kultura Ruska v 18. století </vt:lpstr>
      <vt:lpstr>Zimní palác</vt:lpstr>
      <vt:lpstr>Эрмитаж</vt:lpstr>
      <vt:lpstr>Kateřinský palác v Carském Selu</vt:lpstr>
      <vt:lpstr>Peterhof</vt:lpstr>
      <vt:lpstr>Peterhof</vt:lpstr>
      <vt:lpstr>Peterhof</vt:lpstr>
      <vt:lpstr>Zdroje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Palácové puče Vláda Kateřiny II. Veliké</dc:title>
  <dc:creator>Hobzova</dc:creator>
  <cp:lastModifiedBy>Uživatel systému Windows</cp:lastModifiedBy>
  <cp:revision>110</cp:revision>
  <cp:lastPrinted>2015-03-29T10:57:17Z</cp:lastPrinted>
  <dcterms:created xsi:type="dcterms:W3CDTF">2015-03-29T09:02:29Z</dcterms:created>
  <dcterms:modified xsi:type="dcterms:W3CDTF">2020-02-20T19:30:40Z</dcterms:modified>
</cp:coreProperties>
</file>