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12" r:id="rId6"/>
    <p:sldId id="313" r:id="rId7"/>
    <p:sldId id="261" r:id="rId8"/>
    <p:sldId id="262" r:id="rId9"/>
    <p:sldId id="263" r:id="rId10"/>
    <p:sldId id="264" r:id="rId11"/>
    <p:sldId id="272" r:id="rId12"/>
    <p:sldId id="265" r:id="rId13"/>
    <p:sldId id="267" r:id="rId14"/>
    <p:sldId id="269" r:id="rId15"/>
    <p:sldId id="270" r:id="rId16"/>
    <p:sldId id="271" r:id="rId17"/>
    <p:sldId id="273" r:id="rId18"/>
    <p:sldId id="275" r:id="rId19"/>
    <p:sldId id="280" r:id="rId20"/>
    <p:sldId id="276" r:id="rId21"/>
    <p:sldId id="277" r:id="rId22"/>
    <p:sldId id="279" r:id="rId23"/>
    <p:sldId id="281" r:id="rId24"/>
    <p:sldId id="284" r:id="rId25"/>
    <p:sldId id="285" r:id="rId26"/>
    <p:sldId id="286" r:id="rId27"/>
    <p:sldId id="287" r:id="rId28"/>
    <p:sldId id="288" r:id="rId29"/>
    <p:sldId id="289" r:id="rId30"/>
    <p:sldId id="292" r:id="rId31"/>
    <p:sldId id="290" r:id="rId32"/>
    <p:sldId id="293" r:id="rId33"/>
    <p:sldId id="294" r:id="rId34"/>
    <p:sldId id="295" r:id="rId35"/>
    <p:sldId id="296" r:id="rId36"/>
    <p:sldId id="314" r:id="rId37"/>
    <p:sldId id="297" r:id="rId38"/>
    <p:sldId id="298" r:id="rId39"/>
    <p:sldId id="299" r:id="rId40"/>
    <p:sldId id="300" r:id="rId41"/>
    <p:sldId id="301" r:id="rId42"/>
    <p:sldId id="302" r:id="rId43"/>
    <p:sldId id="303" r:id="rId44"/>
    <p:sldId id="304" r:id="rId45"/>
    <p:sldId id="306" r:id="rId46"/>
    <p:sldId id="307" r:id="rId47"/>
    <p:sldId id="308" r:id="rId48"/>
    <p:sldId id="309" r:id="rId49"/>
    <p:sldId id="310" r:id="rId50"/>
    <p:sldId id="311" r:id="rId51"/>
    <p:sldId id="305" r:id="rId5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60"/>
  </p:normalViewPr>
  <p:slideViewPr>
    <p:cSldViewPr snapToGrid="0">
      <p:cViewPr varScale="1">
        <p:scale>
          <a:sx n="76" d="100"/>
          <a:sy n="76" d="100"/>
        </p:scale>
        <p:origin x="126"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pPr/>
              <a:t>27.02.2020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20507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pPr/>
              <a:t>27.02.2020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118954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pPr/>
              <a:t>27.02.2020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118079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pPr/>
              <a:t>27.02.2020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383286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C9636BE-04BF-4291-B897-4005BF5AA5B2}" type="datetimeFigureOut">
              <a:rPr lang="cs-CZ" smtClean="0"/>
              <a:pPr/>
              <a:t>27.02.2020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403633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C9636BE-04BF-4291-B897-4005BF5AA5B2}" type="datetimeFigureOut">
              <a:rPr lang="cs-CZ" smtClean="0"/>
              <a:pPr/>
              <a:t>27.02.2020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11170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C9636BE-04BF-4291-B897-4005BF5AA5B2}" type="datetimeFigureOut">
              <a:rPr lang="cs-CZ" smtClean="0"/>
              <a:pPr/>
              <a:t>27.02.2020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93576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C9636BE-04BF-4291-B897-4005BF5AA5B2}" type="datetimeFigureOut">
              <a:rPr lang="cs-CZ" smtClean="0"/>
              <a:pPr/>
              <a:t>27.02.2020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202421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C9636BE-04BF-4291-B897-4005BF5AA5B2}" type="datetimeFigureOut">
              <a:rPr lang="cs-CZ" smtClean="0"/>
              <a:pPr/>
              <a:t>27.02.2020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371663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C9636BE-04BF-4291-B897-4005BF5AA5B2}" type="datetimeFigureOut">
              <a:rPr lang="cs-CZ" smtClean="0"/>
              <a:pPr/>
              <a:t>27.02.2020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309284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C9636BE-04BF-4291-B897-4005BF5AA5B2}" type="datetimeFigureOut">
              <a:rPr lang="cs-CZ" smtClean="0"/>
              <a:pPr/>
              <a:t>27.02.2020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3806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636BE-04BF-4291-B897-4005BF5AA5B2}" type="datetimeFigureOut">
              <a:rPr lang="cs-CZ" smtClean="0"/>
              <a:pPr/>
              <a:t>27.02.2020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CBB3F-68A5-4CE5-BE36-843E06D4DE73}" type="slidenum">
              <a:rPr lang="cs-CZ" smtClean="0"/>
              <a:pPr/>
              <a:t>‹#›</a:t>
            </a:fld>
            <a:endParaRPr lang="cs-CZ"/>
          </a:p>
        </p:txBody>
      </p:sp>
    </p:spTree>
    <p:extLst>
      <p:ext uri="{BB962C8B-B14F-4D97-AF65-F5344CB8AC3E}">
        <p14:creationId xmlns:p14="http://schemas.microsoft.com/office/powerpoint/2010/main" val="828899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cs.wikipedia.org/wiki/Rusk%C3%A9_imp%C3%A9rium" TargetMode="External"/><Relationship Id="rId13" Type="http://schemas.openxmlformats.org/officeDocument/2006/relationships/hyperlink" Target="http://cs.wikipedia.org/wiki/Morava" TargetMode="External"/><Relationship Id="rId18" Type="http://schemas.openxmlformats.org/officeDocument/2006/relationships/hyperlink" Target="http://cs.wikipedia.org/wiki/Svat%C3%A1_%C5%99%C3%AD%C5%A1e_%C5%99%C3%ADmsk%C3%A1" TargetMode="External"/><Relationship Id="rId3" Type="http://schemas.openxmlformats.org/officeDocument/2006/relationships/hyperlink" Target="http://cs.wikipedia.org/wiki/Telnice_(okres_Brno-venkov)" TargetMode="External"/><Relationship Id="rId21" Type="http://schemas.openxmlformats.org/officeDocument/2006/relationships/hyperlink" Target="http://cs.wikipedia.org/wiki/Okres_Brno-venkov" TargetMode="External"/><Relationship Id="rId7" Type="http://schemas.openxmlformats.org/officeDocument/2006/relationships/hyperlink" Target="http://cs.wikipedia.org/wiki/V%C3%A1lka_t%C5%99et%C3%AD_koalice" TargetMode="External"/><Relationship Id="rId12" Type="http://schemas.openxmlformats.org/officeDocument/2006/relationships/hyperlink" Target="http://cs.wikipedia.org/wiki/Franti%C5%A1ek_I._Rakousk%C3%BD" TargetMode="External"/><Relationship Id="rId17" Type="http://schemas.openxmlformats.org/officeDocument/2006/relationships/hyperlink" Target="http://cs.wikipedia.org/wiki/Bitva_u_Slavkova" TargetMode="External"/><Relationship Id="rId2" Type="http://schemas.openxmlformats.org/officeDocument/2006/relationships/hyperlink" Target="http://cs.wikipedia.org/wiki/Juli%C3%A1nsk%C3%BD_kalend%C3%A1%C5%99" TargetMode="External"/><Relationship Id="rId16" Type="http://schemas.openxmlformats.org/officeDocument/2006/relationships/hyperlink" Target="http://cs.wikipedia.org/wiki/Bitva_u_Leuthenu" TargetMode="External"/><Relationship Id="rId20" Type="http://schemas.openxmlformats.org/officeDocument/2006/relationships/hyperlink" Target="http://cs.wikipedia.org/wiki/Podol%C3%AD_(okres_Brno-venkov)" TargetMode="External"/><Relationship Id="rId1" Type="http://schemas.openxmlformats.org/officeDocument/2006/relationships/slideLayout" Target="../slideLayouts/slideLayout2.xml"/><Relationship Id="rId6" Type="http://schemas.openxmlformats.org/officeDocument/2006/relationships/hyperlink" Target="http://cs.wikipedia.org/wiki/Napoleon_Bonaparte" TargetMode="External"/><Relationship Id="rId11" Type="http://schemas.openxmlformats.org/officeDocument/2006/relationships/hyperlink" Target="http://cs.wikipedia.org/wiki/Rakousk%C3%A9_c%C3%ADsa%C5%99stv%C3%AD" TargetMode="External"/><Relationship Id="rId5" Type="http://schemas.openxmlformats.org/officeDocument/2006/relationships/hyperlink" Target="http://cs.wikipedia.org/wiki/Slavkov_u_Brna" TargetMode="External"/><Relationship Id="rId15" Type="http://schemas.openxmlformats.org/officeDocument/2006/relationships/hyperlink" Target="http://cs.wikipedia.org/wiki/Bitva_u_Kann" TargetMode="External"/><Relationship Id="rId10" Type="http://schemas.openxmlformats.org/officeDocument/2006/relationships/hyperlink" Target="http://cs.wikipedia.org/wiki/Michail_Illarionovi%C4%8D_Kutuzov" TargetMode="External"/><Relationship Id="rId19" Type="http://schemas.openxmlformats.org/officeDocument/2006/relationships/hyperlink" Target="http://cs.wikipedia.org/wiki/%C5%BDur%C3%A1%C5%88" TargetMode="External"/><Relationship Id="rId4" Type="http://schemas.openxmlformats.org/officeDocument/2006/relationships/hyperlink" Target="http://cs.wikipedia.org/wiki/Tvaro%C5%BEn%C3%A1" TargetMode="External"/><Relationship Id="rId9" Type="http://schemas.openxmlformats.org/officeDocument/2006/relationships/hyperlink" Target="http://cs.wikipedia.org/wiki/Alexandr_I._Pavlovi%C4%8D" TargetMode="External"/><Relationship Id="rId14" Type="http://schemas.openxmlformats.org/officeDocument/2006/relationships/hyperlink" Target="http://cs.wikipedia.org/wiki/Bitva_u_Gaugam%C3%A9l" TargetMode="External"/><Relationship Id="rId22" Type="http://schemas.openxmlformats.org/officeDocument/2006/relationships/hyperlink" Target="http://cs.wikipedia.org/wiki/K%C5%99enovice_(okres_Vy%C5%A1k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s.wikipedia.org/wiki/Politika" TargetMode="External"/><Relationship Id="rId2" Type="http://schemas.openxmlformats.org/officeDocument/2006/relationships/hyperlink" Target="https://cs.wikipedia.org/wiki/Pr%C3%A1vo"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7200" b="1" dirty="0" smtClean="0"/>
              <a:t>Rusko v 19.století</a:t>
            </a:r>
            <a:endParaRPr lang="cs-CZ" sz="7200" b="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2015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Bitva u Slavkova </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známá též jako </a:t>
            </a:r>
            <a:r>
              <a:rPr lang="cs-CZ" b="1" dirty="0" smtClean="0"/>
              <a:t>bitva tří císařů</a:t>
            </a:r>
            <a:r>
              <a:rPr lang="cs-CZ" dirty="0" smtClean="0"/>
              <a:t>, se odehrála </a:t>
            </a:r>
            <a:r>
              <a:rPr lang="cs-CZ" b="1" dirty="0" smtClean="0"/>
              <a:t>2. prosince</a:t>
            </a:r>
            <a:r>
              <a:rPr lang="cs-CZ" b="1" baseline="30000" dirty="0" smtClean="0">
                <a:hlinkClick r:id="rId2" tooltip="Juliánský kalendář"/>
              </a:rPr>
              <a:t>.</a:t>
            </a:r>
            <a:r>
              <a:rPr lang="cs-CZ" b="1" dirty="0" smtClean="0"/>
              <a:t> 1805 </a:t>
            </a:r>
            <a:r>
              <a:rPr lang="cs-CZ" dirty="0" smtClean="0"/>
              <a:t>zhruba mezi vesnicemi </a:t>
            </a:r>
            <a:r>
              <a:rPr lang="cs-CZ" dirty="0" smtClean="0">
                <a:hlinkClick r:id="rId3" tooltip="Telnice (okres Brno-venkov)"/>
              </a:rPr>
              <a:t>Telnice</a:t>
            </a:r>
            <a:r>
              <a:rPr lang="cs-CZ" dirty="0" smtClean="0"/>
              <a:t> a </a:t>
            </a:r>
            <a:r>
              <a:rPr lang="cs-CZ" dirty="0" smtClean="0">
                <a:hlinkClick r:id="rId4" tooltip="Tvarožná"/>
              </a:rPr>
              <a:t>Tvarožná</a:t>
            </a:r>
            <a:r>
              <a:rPr lang="cs-CZ" dirty="0" smtClean="0"/>
              <a:t> nedaleko </a:t>
            </a:r>
            <a:r>
              <a:rPr lang="cs-CZ" dirty="0" smtClean="0">
                <a:hlinkClick r:id="rId5" tooltip="Slavkov u Brna"/>
              </a:rPr>
              <a:t>Slavkova u </a:t>
            </a:r>
            <a:r>
              <a:rPr lang="cs-CZ" dirty="0" smtClean="0">
                <a:hlinkClick r:id="rId5" tooltip="Slavkov u Brna"/>
              </a:rPr>
              <a:t>Brna</a:t>
            </a:r>
            <a:r>
              <a:rPr lang="cs-CZ" dirty="0"/>
              <a:t>;</a:t>
            </a:r>
            <a:r>
              <a:rPr lang="cs-CZ" dirty="0" smtClean="0"/>
              <a:t> </a:t>
            </a:r>
            <a:endParaRPr lang="cs-CZ" dirty="0" smtClean="0"/>
          </a:p>
          <a:p>
            <a:r>
              <a:rPr lang="cs-CZ" dirty="0" smtClean="0"/>
              <a:t>f</a:t>
            </a:r>
            <a:r>
              <a:rPr lang="cs-CZ" dirty="0" smtClean="0"/>
              <a:t>rancouzská </a:t>
            </a:r>
            <a:r>
              <a:rPr lang="cs-CZ" dirty="0" smtClean="0"/>
              <a:t>armáda v čele s císařem </a:t>
            </a:r>
            <a:r>
              <a:rPr lang="cs-CZ" dirty="0" smtClean="0">
                <a:hlinkClick r:id="rId6" tooltip="Napoleon Bonaparte"/>
              </a:rPr>
              <a:t>Napoleonem</a:t>
            </a:r>
            <a:r>
              <a:rPr lang="cs-CZ" dirty="0" smtClean="0"/>
              <a:t> zde drtivě porazila vojsko </a:t>
            </a:r>
            <a:r>
              <a:rPr lang="cs-CZ" dirty="0" smtClean="0">
                <a:hlinkClick r:id="rId7" tooltip="Válka třetí koalice"/>
              </a:rPr>
              <a:t>III. koalice</a:t>
            </a:r>
            <a:r>
              <a:rPr lang="cs-CZ" dirty="0" smtClean="0"/>
              <a:t>, kterou zastupovali vojáci </a:t>
            </a:r>
            <a:r>
              <a:rPr lang="cs-CZ" dirty="0" smtClean="0">
                <a:hlinkClick r:id="rId8" tooltip="Ruské impérium"/>
              </a:rPr>
              <a:t>Ruského impéria</a:t>
            </a:r>
            <a:r>
              <a:rPr lang="cs-CZ" dirty="0" smtClean="0"/>
              <a:t> v čele s carem </a:t>
            </a:r>
            <a:r>
              <a:rPr lang="cs-CZ" dirty="0" smtClean="0">
                <a:hlinkClick r:id="rId9" tooltip="Alexandr I. Pavlovič"/>
              </a:rPr>
              <a:t>Alexandrem I.</a:t>
            </a:r>
            <a:r>
              <a:rPr lang="cs-CZ" dirty="0" smtClean="0"/>
              <a:t> a generálem </a:t>
            </a:r>
            <a:r>
              <a:rPr lang="cs-CZ" dirty="0" smtClean="0">
                <a:hlinkClick r:id="rId10" tooltip="Michail Illarionovič Kutuzov"/>
              </a:rPr>
              <a:t>M. I. </a:t>
            </a:r>
            <a:r>
              <a:rPr lang="cs-CZ" dirty="0" err="1" smtClean="0">
                <a:hlinkClick r:id="rId10" tooltip="Michail Illarionovič Kutuzov"/>
              </a:rPr>
              <a:t>Kutuzovem</a:t>
            </a:r>
            <a:r>
              <a:rPr lang="cs-CZ" dirty="0" smtClean="0"/>
              <a:t> a oddíly </a:t>
            </a:r>
            <a:r>
              <a:rPr lang="cs-CZ" dirty="0" smtClean="0">
                <a:hlinkClick r:id="rId11" tooltip="Rakouské císařství"/>
              </a:rPr>
              <a:t>Rakouského císařství</a:t>
            </a:r>
            <a:r>
              <a:rPr lang="cs-CZ" dirty="0" smtClean="0"/>
              <a:t> pod vrchním velením císaře </a:t>
            </a:r>
            <a:r>
              <a:rPr lang="cs-CZ" dirty="0" smtClean="0">
                <a:hlinkClick r:id="rId12" tooltip="František I. Rakouský"/>
              </a:rPr>
              <a:t>Františka I.</a:t>
            </a:r>
            <a:r>
              <a:rPr lang="cs-CZ" dirty="0" smtClean="0"/>
              <a:t> </a:t>
            </a:r>
            <a:r>
              <a:rPr lang="cs-CZ" dirty="0" smtClean="0"/>
              <a:t>;</a:t>
            </a:r>
            <a:endParaRPr lang="cs-CZ" dirty="0" smtClean="0"/>
          </a:p>
          <a:p>
            <a:r>
              <a:rPr lang="cs-CZ" dirty="0" smtClean="0"/>
              <a:t>Střetnutí u Slavkova je jednou z nejznámějších bitev, které proběhly na území </a:t>
            </a:r>
            <a:r>
              <a:rPr lang="cs-CZ" dirty="0" smtClean="0">
                <a:hlinkClick r:id="rId13" tooltip="Morava"/>
              </a:rPr>
              <a:t>Moravy</a:t>
            </a:r>
            <a:r>
              <a:rPr lang="cs-CZ" dirty="0" smtClean="0"/>
              <a:t>, a spolu s </a:t>
            </a:r>
            <a:r>
              <a:rPr lang="cs-CZ" dirty="0" smtClean="0">
                <a:hlinkClick r:id="rId14" tooltip="Bitva u Gaugamél"/>
              </a:rPr>
              <a:t>bitvou u </a:t>
            </a:r>
            <a:r>
              <a:rPr lang="cs-CZ" dirty="0" err="1" smtClean="0">
                <a:hlinkClick r:id="rId14" tooltip="Bitva u Gaugamél"/>
              </a:rPr>
              <a:t>Gaugamél</a:t>
            </a:r>
            <a:r>
              <a:rPr lang="cs-CZ" dirty="0" smtClean="0"/>
              <a:t>, </a:t>
            </a:r>
            <a:r>
              <a:rPr lang="cs-CZ" dirty="0" smtClean="0">
                <a:hlinkClick r:id="rId15" tooltip="Bitva u Kann"/>
              </a:rPr>
              <a:t>bitvou u Kann</a:t>
            </a:r>
            <a:r>
              <a:rPr lang="cs-CZ" dirty="0" smtClean="0"/>
              <a:t> a </a:t>
            </a:r>
            <a:r>
              <a:rPr lang="cs-CZ" dirty="0" smtClean="0">
                <a:hlinkClick r:id="rId16" tooltip="Bitva u Leuthenu"/>
              </a:rPr>
              <a:t>bitvou u </a:t>
            </a:r>
            <a:r>
              <a:rPr lang="cs-CZ" dirty="0" err="1" smtClean="0">
                <a:hlinkClick r:id="rId16" tooltip="Bitva u Leuthenu"/>
              </a:rPr>
              <a:t>Leuthenu</a:t>
            </a:r>
            <a:r>
              <a:rPr lang="cs-CZ" dirty="0" smtClean="0"/>
              <a:t> patří mezi mistrovská díla </a:t>
            </a:r>
            <a:r>
              <a:rPr lang="cs-CZ" dirty="0" smtClean="0"/>
              <a:t>taktiky;</a:t>
            </a:r>
            <a:r>
              <a:rPr lang="cs-CZ" baseline="30000" dirty="0" smtClean="0">
                <a:hlinkClick r:id="rId17"/>
              </a:rPr>
              <a:t>[4</a:t>
            </a:r>
            <a:r>
              <a:rPr lang="cs-CZ" baseline="30000" dirty="0" smtClean="0">
                <a:hlinkClick r:id="rId17"/>
              </a:rPr>
              <a:t>]</a:t>
            </a:r>
            <a:r>
              <a:rPr lang="cs-CZ" dirty="0" smtClean="0"/>
              <a:t> </a:t>
            </a:r>
          </a:p>
          <a:p>
            <a:r>
              <a:rPr lang="cs-CZ" dirty="0" smtClean="0"/>
              <a:t>Napoleonovo vítězství nejenže rozbilo svazek III. koalice, ale mělo také vliv na uspořádání státních celků v celé tehdejší střední Evropě, zejména pak v </a:t>
            </a:r>
            <a:r>
              <a:rPr lang="cs-CZ" dirty="0" smtClean="0">
                <a:hlinkClick r:id="rId18" tooltip="Svatá říše římská"/>
              </a:rPr>
              <a:t>římskoněmecké </a:t>
            </a:r>
            <a:r>
              <a:rPr lang="cs-CZ" dirty="0" smtClean="0">
                <a:hlinkClick r:id="rId18" tooltip="Svatá říše římská"/>
              </a:rPr>
              <a:t>říši</a:t>
            </a:r>
            <a:r>
              <a:rPr lang="cs-CZ" dirty="0"/>
              <a:t>;</a:t>
            </a:r>
            <a:endParaRPr lang="cs-CZ" dirty="0" smtClean="0"/>
          </a:p>
          <a:p>
            <a:r>
              <a:rPr lang="cs-CZ" dirty="0" smtClean="0"/>
              <a:t>Přestože francouzský císař řídil úvodní fáze bitvy z návrší </a:t>
            </a:r>
            <a:r>
              <a:rPr lang="cs-CZ" dirty="0" err="1" smtClean="0">
                <a:hlinkClick r:id="rId19" tooltip="Žuráň"/>
              </a:rPr>
              <a:t>Žuráň</a:t>
            </a:r>
            <a:r>
              <a:rPr lang="cs-CZ" dirty="0" smtClean="0"/>
              <a:t> (286 m n. m., dnes v katastru obce </a:t>
            </a:r>
            <a:r>
              <a:rPr lang="cs-CZ" dirty="0" smtClean="0">
                <a:hlinkClick r:id="rId20" tooltip="Podolí (okres Brno-venkov)"/>
              </a:rPr>
              <a:t>Podolí</a:t>
            </a:r>
            <a:r>
              <a:rPr lang="cs-CZ" dirty="0" smtClean="0"/>
              <a:t> v okrese </a:t>
            </a:r>
            <a:r>
              <a:rPr lang="cs-CZ" dirty="0" smtClean="0">
                <a:hlinkClick r:id="rId21" tooltip="Okres Brno-venkov"/>
              </a:rPr>
              <a:t>Brno-venkov</a:t>
            </a:r>
            <a:r>
              <a:rPr lang="cs-CZ" dirty="0" smtClean="0"/>
              <a:t>) a František I. s carem Alexandrem měli svůj hlavní stan zřízený v </a:t>
            </a:r>
            <a:r>
              <a:rPr lang="cs-CZ" dirty="0" smtClean="0">
                <a:hlinkClick r:id="rId22" tooltip="Křenovice (okres Vyškov)"/>
              </a:rPr>
              <a:t>Křenovicích</a:t>
            </a:r>
            <a:r>
              <a:rPr lang="cs-CZ" dirty="0" smtClean="0"/>
              <a:t>, nazval francouzský císař bitvu podle Slavkova, vzdáleného od centra bojiště zhruba 9 km. </a:t>
            </a:r>
            <a:endParaRPr lang="cs-CZ" dirty="0"/>
          </a:p>
        </p:txBody>
      </p:sp>
    </p:spTree>
    <p:extLst>
      <p:ext uri="{BB962C8B-B14F-4D97-AF65-F5344CB8AC3E}">
        <p14:creationId xmlns:p14="http://schemas.microsoft.com/office/powerpoint/2010/main" val="2416544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 František I. </a:t>
            </a:r>
            <a:r>
              <a:rPr lang="cs-CZ" b="1" dirty="0"/>
              <a:t>a</a:t>
            </a:r>
            <a:r>
              <a:rPr lang="cs-CZ" b="1" dirty="0" smtClean="0"/>
              <a:t> Napoleon I.</a:t>
            </a:r>
            <a:endParaRPr lang="cs-CZ" b="1" dirty="0"/>
          </a:p>
        </p:txBody>
      </p:sp>
      <p:pic>
        <p:nvPicPr>
          <p:cNvPr id="7170" name="Picture 2" descr="http://upload.wikimedia.org/wikipedia/commons/thumb/2/2c/Alexander_I_of_Russia.PNG/88px-Alexander_I_of_Russia.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690688"/>
            <a:ext cx="325120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1/1f/Francis_II%2C_Holy_Roman_Emperor_at_age_25%2C_179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4455" y="1690688"/>
            <a:ext cx="363855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upload.wikimedia.org/wikipedia/commons/thumb/c/c1/Gros_-_First_Consul_Bonaparte_%28Detail%29.png/220px-Gros_-_First_Consul_Bonaparte_%28Detail%2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6260" y="1690688"/>
            <a:ext cx="358902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435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rançois Gérard: Vít&amp;ecaron;zný návrat generála Rappa, který Napoleonovi p&amp;rcaron;ivá&amp;zcaron;í uko&amp;rcaron;ist&amp;ecaron;né ruské prapory a zajatého kní&amp;zcaron;ete Repnin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6400" y="548005"/>
            <a:ext cx="11785600" cy="630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040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25500" y="987424"/>
            <a:ext cx="10515600" cy="5057775"/>
          </a:xfrm>
        </p:spPr>
        <p:txBody>
          <a:bodyPr>
            <a:normAutofit/>
          </a:bodyPr>
          <a:lstStyle/>
          <a:p>
            <a:r>
              <a:rPr lang="cs-CZ" dirty="0" smtClean="0"/>
              <a:t>Bitvy se zúčastnilo 75 000 francouzských vojáků, 75 000 ruských vojáků a 16 000 rakouských </a:t>
            </a:r>
            <a:r>
              <a:rPr lang="cs-CZ" dirty="0" smtClean="0"/>
              <a:t>vojáků;</a:t>
            </a:r>
            <a:endParaRPr lang="cs-CZ" dirty="0" smtClean="0"/>
          </a:p>
          <a:p>
            <a:r>
              <a:rPr lang="cs-CZ" dirty="0"/>
              <a:t>p</a:t>
            </a:r>
            <a:r>
              <a:rPr lang="cs-CZ" dirty="0" smtClean="0"/>
              <a:t>adlo </a:t>
            </a:r>
            <a:r>
              <a:rPr lang="cs-CZ" dirty="0" smtClean="0"/>
              <a:t>1398 Francouzů, 7260 jich bylo zraněných. Rusů </a:t>
            </a:r>
            <a:r>
              <a:rPr lang="cs-CZ" dirty="0" smtClean="0"/>
              <a:t>padlo, </a:t>
            </a:r>
            <a:r>
              <a:rPr lang="cs-CZ" dirty="0" smtClean="0"/>
              <a:t>nebo bylo </a:t>
            </a:r>
            <a:r>
              <a:rPr lang="cs-CZ" dirty="0" smtClean="0"/>
              <a:t>zraněno, </a:t>
            </a:r>
            <a:r>
              <a:rPr lang="cs-CZ" dirty="0" smtClean="0"/>
              <a:t>16 000 </a:t>
            </a:r>
            <a:r>
              <a:rPr lang="cs-CZ" dirty="0" smtClean="0"/>
              <a:t>mužů. Rakušanů </a:t>
            </a:r>
            <a:r>
              <a:rPr lang="cs-CZ" dirty="0" smtClean="0"/>
              <a:t>celkem asi </a:t>
            </a:r>
            <a:r>
              <a:rPr lang="cs-CZ" dirty="0" smtClean="0"/>
              <a:t>1800;</a:t>
            </a:r>
            <a:endParaRPr lang="cs-CZ" dirty="0" smtClean="0"/>
          </a:p>
          <a:p>
            <a:r>
              <a:rPr lang="cs-CZ" dirty="0"/>
              <a:t>p</a:t>
            </a:r>
            <a:r>
              <a:rPr lang="cs-CZ" dirty="0" smtClean="0"/>
              <a:t>říměří </a:t>
            </a:r>
            <a:r>
              <a:rPr lang="cs-CZ" dirty="0" smtClean="0"/>
              <a:t>bylo podepsáno na Slavkovském </a:t>
            </a:r>
            <a:r>
              <a:rPr lang="cs-CZ" dirty="0" smtClean="0"/>
              <a:t>zámku;</a:t>
            </a:r>
            <a:endParaRPr lang="cs-CZ" dirty="0" smtClean="0"/>
          </a:p>
          <a:p>
            <a:r>
              <a:rPr lang="cs-CZ" dirty="0" smtClean="0"/>
              <a:t>26. prosince 1805 byl podepsán mír mezi Rakouskem a Francií v </a:t>
            </a:r>
            <a:r>
              <a:rPr lang="cs-CZ" dirty="0" smtClean="0"/>
              <a:t>Bratislavě; </a:t>
            </a:r>
            <a:endParaRPr lang="cs-CZ" dirty="0" smtClean="0"/>
          </a:p>
          <a:p>
            <a:r>
              <a:rPr lang="cs-CZ" dirty="0" smtClean="0"/>
              <a:t>Rakousko se muselo vzdát řady území především v Itálii a Chorvatsku, ztratilo vliv v německých zemích a zanikla Svatá říše římská</a:t>
            </a:r>
          </a:p>
          <a:p>
            <a:r>
              <a:rPr lang="cs-CZ" dirty="0" smtClean="0"/>
              <a:t>Rusko odmítlo podepsat a uzavřelo mír s Francií až v r. 1807 v </a:t>
            </a:r>
            <a:r>
              <a:rPr lang="cs-CZ" dirty="0" err="1" smtClean="0"/>
              <a:t>Tylži</a:t>
            </a:r>
            <a:r>
              <a:rPr lang="cs-CZ" dirty="0" smtClean="0"/>
              <a:t>.</a:t>
            </a:r>
            <a:endParaRPr lang="cs-CZ" dirty="0"/>
          </a:p>
        </p:txBody>
      </p:sp>
    </p:spTree>
    <p:extLst>
      <p:ext uri="{BB962C8B-B14F-4D97-AF65-F5344CB8AC3E}">
        <p14:creationId xmlns:p14="http://schemas.microsoft.com/office/powerpoint/2010/main" val="326625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025525"/>
            <a:ext cx="10515600" cy="4351338"/>
          </a:xfrm>
        </p:spPr>
        <p:txBody>
          <a:bodyPr/>
          <a:lstStyle/>
          <a:p>
            <a:r>
              <a:rPr lang="cs-CZ" dirty="0" smtClean="0"/>
              <a:t>„</a:t>
            </a:r>
            <a:r>
              <a:rPr lang="cs-CZ" sz="2400" i="1" dirty="0" smtClean="0"/>
              <a:t>Vojáci</a:t>
            </a:r>
            <a:r>
              <a:rPr lang="cs-CZ" sz="2400" i="1" dirty="0" smtClean="0"/>
              <a:t>, jsem s vámi spokojen. Ve slavkovském dni jste dostáli všemu, co jsem od vaší neohroženosti očekával; svoje orlice jste ověnčili nesmrtelnou slávou. Armáda o 100 000 mužích pod velením císařů Ruska a Rakouska byla v méně než čtyřech hodinách buď rozetnuta nebo rozprášena. Co neuniklo vašim ostřím, to se utopilo v jezerech, čtyřicet praporů, zástavy ruské imperátorské gardy, sto dvacet kusů děl, dvacet generálů, přes 30 000 zajatců, to je výsledek dne, jehož sláva nikdy nepohasne. ... Vojáci, až bude završeno vše, co je třeba pro blaho a rozkvět naší vlasti, odvedu vás zpět do Francie; budu tam o vás s láskou pečovat. Můj lid vás pozdraví s radostí a vám postačí říci: ,Byl jsem v bitvě u Slavkova’, aby odpověděli: ,To je hrdina</a:t>
            </a:r>
            <a:r>
              <a:rPr lang="cs-CZ" sz="2400" i="1" dirty="0" smtClean="0"/>
              <a:t>.’“</a:t>
            </a:r>
          </a:p>
          <a:p>
            <a:pPr marL="0" indent="0">
              <a:buNone/>
            </a:pPr>
            <a:r>
              <a:rPr lang="cs-CZ" sz="2400" dirty="0" smtClean="0"/>
              <a:t>(Napoleonova </a:t>
            </a:r>
            <a:r>
              <a:rPr lang="cs-CZ" sz="2400" dirty="0"/>
              <a:t>proklamace k armádě z 3. prosince </a:t>
            </a:r>
            <a:r>
              <a:rPr lang="cs-CZ" sz="2400" dirty="0" smtClean="0"/>
              <a:t>1805)</a:t>
            </a:r>
            <a:endParaRPr lang="cs-CZ" sz="2400" i="1" dirty="0"/>
          </a:p>
        </p:txBody>
      </p:sp>
    </p:spTree>
    <p:extLst>
      <p:ext uri="{BB962C8B-B14F-4D97-AF65-F5344CB8AC3E}">
        <p14:creationId xmlns:p14="http://schemas.microsoft.com/office/powerpoint/2010/main" val="2760445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Mohyla míru</a:t>
            </a:r>
            <a:endParaRPr lang="cs-CZ" b="1" dirty="0"/>
          </a:p>
        </p:txBody>
      </p:sp>
      <p:sp>
        <p:nvSpPr>
          <p:cNvPr id="3" name="Zástupný symbol pro obsah 2"/>
          <p:cNvSpPr>
            <a:spLocks noGrp="1"/>
          </p:cNvSpPr>
          <p:nvPr>
            <p:ph idx="1"/>
          </p:nvPr>
        </p:nvSpPr>
        <p:spPr/>
        <p:txBody>
          <a:bodyPr/>
          <a:lstStyle/>
          <a:p>
            <a:r>
              <a:rPr lang="cs-CZ" dirty="0" smtClean="0"/>
              <a:t>V letech 1910-1912 byl na bojišti </a:t>
            </a:r>
            <a:r>
              <a:rPr lang="cs-CZ" dirty="0" smtClean="0"/>
              <a:t>postaven pomník míru, svého druhu první na světě</a:t>
            </a:r>
            <a:r>
              <a:rPr lang="cs-CZ" b="1" dirty="0" smtClean="0"/>
              <a:t>, Mohyla míru</a:t>
            </a:r>
            <a:r>
              <a:rPr lang="cs-CZ" dirty="0" smtClean="0"/>
              <a:t>;</a:t>
            </a:r>
            <a:endParaRPr lang="cs-CZ" dirty="0"/>
          </a:p>
          <a:p>
            <a:r>
              <a:rPr lang="cs-CZ" dirty="0"/>
              <a:t>j</a:t>
            </a:r>
            <a:r>
              <a:rPr lang="cs-CZ" dirty="0" smtClean="0"/>
              <a:t>sou zde </a:t>
            </a:r>
            <a:r>
              <a:rPr lang="cs-CZ" dirty="0" smtClean="0"/>
              <a:t> </a:t>
            </a:r>
            <a:r>
              <a:rPr lang="cs-CZ" dirty="0" smtClean="0"/>
              <a:t>společně pohřbeni všichni účastníci </a:t>
            </a:r>
            <a:r>
              <a:rPr lang="cs-CZ" dirty="0" smtClean="0"/>
              <a:t>bitvy.</a:t>
            </a:r>
            <a:endParaRPr lang="cs-CZ" dirty="0"/>
          </a:p>
        </p:txBody>
      </p:sp>
    </p:spTree>
    <p:extLst>
      <p:ext uri="{BB962C8B-B14F-4D97-AF65-F5344CB8AC3E}">
        <p14:creationId xmlns:p14="http://schemas.microsoft.com/office/powerpoint/2010/main" val="956884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4/4e/Mohyla_m%C3%ADru_-_Prace.jpg/640px-Mohyla_m%C3%ADru_-_Pr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8294" y="0"/>
            <a:ext cx="5960745" cy="706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9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Ruské tažení</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Napoleon nemohl porazit Velkou Británii vojensky, rozhodl se proto </a:t>
            </a:r>
            <a:r>
              <a:rPr lang="cs-CZ" dirty="0" smtClean="0"/>
              <a:t>ji zničit  ekonomicky. </a:t>
            </a:r>
            <a:r>
              <a:rPr lang="cs-CZ" dirty="0"/>
              <a:t>N</a:t>
            </a:r>
            <a:r>
              <a:rPr lang="cs-CZ" dirty="0" smtClean="0"/>
              <a:t>ařídil </a:t>
            </a:r>
            <a:r>
              <a:rPr lang="cs-CZ" dirty="0" smtClean="0"/>
              <a:t>kontinentální blokádu VB → zákaz </a:t>
            </a:r>
            <a:r>
              <a:rPr lang="cs-CZ" dirty="0"/>
              <a:t>dovozu anglického </a:t>
            </a:r>
            <a:r>
              <a:rPr lang="cs-CZ" dirty="0" smtClean="0"/>
              <a:t>zboží </a:t>
            </a:r>
            <a:r>
              <a:rPr lang="cs-CZ" dirty="0" smtClean="0"/>
              <a:t>do Evropy;</a:t>
            </a:r>
          </a:p>
          <a:p>
            <a:r>
              <a:rPr lang="cs-CZ" dirty="0" smtClean="0"/>
              <a:t> Rusko </a:t>
            </a:r>
            <a:r>
              <a:rPr lang="cs-CZ" dirty="0" smtClean="0"/>
              <a:t>tuto blokádu porušuje → </a:t>
            </a:r>
            <a:r>
              <a:rPr lang="cs-CZ" dirty="0" smtClean="0"/>
              <a:t>záminka pro Napoleona </a:t>
            </a:r>
            <a:r>
              <a:rPr lang="cs-CZ" dirty="0" smtClean="0"/>
              <a:t>k přípravě tažení do </a:t>
            </a:r>
            <a:r>
              <a:rPr lang="cs-CZ" dirty="0" smtClean="0"/>
              <a:t>Ruska;</a:t>
            </a:r>
            <a:endParaRPr lang="cs-CZ" dirty="0" smtClean="0"/>
          </a:p>
          <a:p>
            <a:r>
              <a:rPr lang="cs-CZ" dirty="0" smtClean="0"/>
              <a:t>Napoleon shromažďuje obrovskou armádu 440 000 mužů a </a:t>
            </a:r>
            <a:r>
              <a:rPr lang="cs-CZ" b="1" dirty="0" smtClean="0"/>
              <a:t>24.června 1812 </a:t>
            </a:r>
            <a:r>
              <a:rPr lang="cs-CZ" dirty="0" smtClean="0"/>
              <a:t>překračuje </a:t>
            </a:r>
            <a:r>
              <a:rPr lang="cs-CZ" dirty="0" smtClean="0"/>
              <a:t>řeku </a:t>
            </a:r>
            <a:r>
              <a:rPr lang="cs-CZ" dirty="0" err="1" smtClean="0"/>
              <a:t>Němen</a:t>
            </a:r>
            <a:r>
              <a:rPr lang="cs-CZ" dirty="0" smtClean="0"/>
              <a:t>. </a:t>
            </a:r>
            <a:r>
              <a:rPr lang="cs-CZ" dirty="0"/>
              <a:t>P</a:t>
            </a:r>
            <a:r>
              <a:rPr lang="cs-CZ" dirty="0" smtClean="0"/>
              <a:t>očítá </a:t>
            </a:r>
            <a:r>
              <a:rPr lang="cs-CZ" dirty="0" smtClean="0"/>
              <a:t>s rychlým tažením a s tím, že Rusku </a:t>
            </a:r>
            <a:r>
              <a:rPr lang="cs-CZ" dirty="0" smtClean="0"/>
              <a:t>proběhne </a:t>
            </a:r>
            <a:r>
              <a:rPr lang="cs-CZ" dirty="0" smtClean="0"/>
              <a:t>rozhodující bitva;</a:t>
            </a:r>
            <a:endParaRPr lang="cs-CZ" dirty="0" smtClean="0"/>
          </a:p>
          <a:p>
            <a:r>
              <a:rPr lang="cs-CZ" dirty="0" smtClean="0"/>
              <a:t>Rusko má pouze 260 000 vojáků a proto ruský velitel </a:t>
            </a:r>
            <a:r>
              <a:rPr lang="cs-CZ" dirty="0" err="1" smtClean="0"/>
              <a:t>Barclay</a:t>
            </a:r>
            <a:r>
              <a:rPr lang="cs-CZ" dirty="0" smtClean="0"/>
              <a:t> de </a:t>
            </a:r>
            <a:r>
              <a:rPr lang="cs-CZ" dirty="0" err="1" smtClean="0"/>
              <a:t>Tolly</a:t>
            </a:r>
            <a:r>
              <a:rPr lang="cs-CZ" dirty="0" smtClean="0"/>
              <a:t> postupně </a:t>
            </a:r>
            <a:r>
              <a:rPr lang="cs-CZ" dirty="0" smtClean="0"/>
              <a:t>ustupuje. Francouzi jsou tak nuceni </a:t>
            </a:r>
            <a:r>
              <a:rPr lang="cs-CZ" dirty="0" smtClean="0"/>
              <a:t>postupovat do ruského </a:t>
            </a:r>
            <a:r>
              <a:rPr lang="cs-CZ" dirty="0" smtClean="0"/>
              <a:t>vnitrozemí. </a:t>
            </a:r>
            <a:r>
              <a:rPr lang="cs-CZ" dirty="0"/>
              <a:t>U</a:t>
            </a:r>
            <a:r>
              <a:rPr lang="cs-CZ" dirty="0" smtClean="0"/>
              <a:t>platňuje </a:t>
            </a:r>
            <a:r>
              <a:rPr lang="cs-CZ" dirty="0" smtClean="0"/>
              <a:t>při tom „</a:t>
            </a:r>
            <a:r>
              <a:rPr lang="cs-CZ" i="1" dirty="0" smtClean="0"/>
              <a:t>taktiku spálené země</a:t>
            </a:r>
            <a:r>
              <a:rPr lang="cs-CZ" dirty="0" smtClean="0"/>
              <a:t>“, poprvé se také objevuje partyzánský způsob boje v týlu nepřítele → </a:t>
            </a:r>
            <a:r>
              <a:rPr lang="cs-CZ" b="1" dirty="0" smtClean="0"/>
              <a:t>Velká vlastenecká válka</a:t>
            </a:r>
            <a:endParaRPr lang="cs-CZ" b="1" dirty="0"/>
          </a:p>
        </p:txBody>
      </p:sp>
    </p:spTree>
    <p:extLst>
      <p:ext uri="{BB962C8B-B14F-4D97-AF65-F5344CB8AC3E}">
        <p14:creationId xmlns:p14="http://schemas.microsoft.com/office/powerpoint/2010/main" val="225182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Bitva u </a:t>
            </a:r>
            <a:r>
              <a:rPr lang="cs-CZ" b="1" dirty="0" err="1" smtClean="0"/>
              <a:t>Borodina</a:t>
            </a:r>
            <a:endParaRPr lang="cs-CZ" b="1" dirty="0"/>
          </a:p>
        </p:txBody>
      </p:sp>
      <p:sp>
        <p:nvSpPr>
          <p:cNvPr id="3" name="Zástupný symbol pro obsah 2"/>
          <p:cNvSpPr>
            <a:spLocks noGrp="1"/>
          </p:cNvSpPr>
          <p:nvPr>
            <p:ph idx="1"/>
          </p:nvPr>
        </p:nvSpPr>
        <p:spPr>
          <a:xfrm>
            <a:off x="289560" y="1690688"/>
            <a:ext cx="10515600" cy="4351338"/>
          </a:xfrm>
        </p:spPr>
        <p:txBody>
          <a:bodyPr/>
          <a:lstStyle/>
          <a:p>
            <a:r>
              <a:rPr lang="cs-CZ" b="1" dirty="0" smtClean="0"/>
              <a:t>7. září 1812 </a:t>
            </a:r>
            <a:r>
              <a:rPr lang="cs-CZ" dirty="0" smtClean="0"/>
              <a:t>došlo k rozhodující bitvě u </a:t>
            </a:r>
            <a:r>
              <a:rPr lang="cs-CZ" dirty="0" err="1" smtClean="0"/>
              <a:t>Borodina</a:t>
            </a:r>
            <a:r>
              <a:rPr lang="cs-CZ" dirty="0" smtClean="0"/>
              <a:t> (11 km před Moskvou</a:t>
            </a:r>
            <a:r>
              <a:rPr lang="cs-CZ" dirty="0" smtClean="0"/>
              <a:t>);</a:t>
            </a:r>
            <a:endParaRPr lang="cs-CZ" dirty="0" smtClean="0"/>
          </a:p>
          <a:p>
            <a:r>
              <a:rPr lang="cs-CZ" dirty="0"/>
              <a:t>v</a:t>
            </a:r>
            <a:r>
              <a:rPr lang="cs-CZ" dirty="0" smtClean="0"/>
              <a:t>rchním </a:t>
            </a:r>
            <a:r>
              <a:rPr lang="cs-CZ" dirty="0" smtClean="0"/>
              <a:t>velitelem ruských vojsk byl maršál </a:t>
            </a:r>
            <a:r>
              <a:rPr lang="cs-CZ" dirty="0" err="1" smtClean="0"/>
              <a:t>Kutuzov</a:t>
            </a:r>
            <a:r>
              <a:rPr lang="cs-CZ" dirty="0" smtClean="0"/>
              <a:t>;</a:t>
            </a:r>
            <a:endParaRPr lang="cs-CZ" dirty="0" smtClean="0"/>
          </a:p>
          <a:p>
            <a:r>
              <a:rPr lang="cs-CZ" dirty="0"/>
              <a:t>j</a:t>
            </a:r>
            <a:r>
              <a:rPr lang="cs-CZ" dirty="0" smtClean="0"/>
              <a:t>e uváděna jako největší </a:t>
            </a:r>
            <a:r>
              <a:rPr lang="cs-CZ" dirty="0" smtClean="0"/>
              <a:t>a nejkrvavější bitva z </a:t>
            </a:r>
            <a:r>
              <a:rPr lang="cs-CZ" dirty="0" smtClean="0"/>
              <a:t>Napoleonských válek;</a:t>
            </a:r>
            <a:endParaRPr lang="cs-CZ" dirty="0" smtClean="0"/>
          </a:p>
          <a:p>
            <a:r>
              <a:rPr lang="cs-CZ" dirty="0"/>
              <a:t>z</a:t>
            </a:r>
            <a:r>
              <a:rPr lang="cs-CZ" dirty="0" smtClean="0"/>
              <a:t>účastnilo </a:t>
            </a:r>
            <a:r>
              <a:rPr lang="cs-CZ" dirty="0" smtClean="0"/>
              <a:t>se jí na čtvrt miliónů vojáků, Rusové byli dobře opevněni, bitva skončila </a:t>
            </a:r>
            <a:r>
              <a:rPr lang="cs-CZ" dirty="0" smtClean="0"/>
              <a:t>nerozhodně;</a:t>
            </a:r>
            <a:endParaRPr lang="cs-CZ" dirty="0" smtClean="0"/>
          </a:p>
          <a:p>
            <a:r>
              <a:rPr lang="cs-CZ" dirty="0" smtClean="0"/>
              <a:t>Ztráty  Francie                                                     Rusko</a:t>
            </a:r>
          </a:p>
          <a:p>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2727870192"/>
              </p:ext>
            </p:extLst>
          </p:nvPr>
        </p:nvGraphicFramePr>
        <p:xfrm>
          <a:off x="289560" y="4917439"/>
          <a:ext cx="11313160" cy="944880"/>
        </p:xfrm>
        <a:graphic>
          <a:graphicData uri="http://schemas.openxmlformats.org/drawingml/2006/table">
            <a:tbl>
              <a:tblPr/>
              <a:tblGrid>
                <a:gridCol w="6201104"/>
                <a:gridCol w="5112056"/>
              </a:tblGrid>
              <a:tr h="904239">
                <a:tc>
                  <a:txBody>
                    <a:bodyPr/>
                    <a:lstStyle/>
                    <a:p>
                      <a:r>
                        <a:rPr lang="cs-CZ" sz="2800" dirty="0">
                          <a:effectLst/>
                        </a:rPr>
                        <a:t>30 000-50 000 mužů, z toho 16 000 jízda, 480 důstojníků (47 generálů)</a:t>
                      </a:r>
                    </a:p>
                  </a:txBody>
                  <a:tcPr anchor="ctr">
                    <a:lnL>
                      <a:noFill/>
                    </a:lnL>
                    <a:lnR w="9525" cap="flat" cmpd="sng" algn="ctr">
                      <a:solidFill>
                        <a:srgbClr val="AAAAAA"/>
                      </a:solidFill>
                      <a:prstDash val="solid"/>
                      <a:round/>
                      <a:headEnd type="none" w="med" len="med"/>
                      <a:tailEnd type="none" w="med" len="med"/>
                    </a:lnR>
                    <a:lnT>
                      <a:noFill/>
                    </a:lnT>
                    <a:lnB>
                      <a:noFill/>
                    </a:lnB>
                  </a:tcPr>
                </a:tc>
                <a:tc>
                  <a:txBody>
                    <a:bodyPr/>
                    <a:lstStyle/>
                    <a:p>
                      <a:r>
                        <a:rPr lang="cs-CZ" sz="2800" dirty="0"/>
                        <a:t>39 000-45 000 vojáků, 211 důstojníků (23 generálů)</a:t>
                      </a:r>
                    </a:p>
                  </a:txBody>
                  <a:tcPr anchor="ctr">
                    <a:lnL w="9525" cap="flat" cmpd="sng" algn="ctr">
                      <a:solidFill>
                        <a:srgbClr val="AAAAAA"/>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199966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Kutuzov</a:t>
            </a:r>
            <a:r>
              <a:rPr lang="cs-CZ" dirty="0" smtClean="0"/>
              <a:t/>
            </a:r>
            <a:br>
              <a:rPr lang="cs-CZ" dirty="0" smtClean="0"/>
            </a:br>
            <a:r>
              <a:rPr lang="cs-CZ" dirty="0" smtClean="0"/>
              <a:t> (1747 – 1813)</a:t>
            </a:r>
            <a:endParaRPr lang="cs-CZ" dirty="0"/>
          </a:p>
        </p:txBody>
      </p:sp>
      <p:pic>
        <p:nvPicPr>
          <p:cNvPr id="13314" name="Picture 2" descr="Michail Illarionovi&amp;ccaron; Kutuzov"/>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65125"/>
            <a:ext cx="5867400" cy="574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43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ALEXANDR I. PAVLOVIČ</a:t>
            </a:r>
            <a:endParaRPr lang="cs-CZ" b="1" dirty="0"/>
          </a:p>
        </p:txBody>
      </p:sp>
      <p:sp>
        <p:nvSpPr>
          <p:cNvPr id="3" name="Zástupný symbol pro obsah 2"/>
          <p:cNvSpPr>
            <a:spLocks noGrp="1"/>
          </p:cNvSpPr>
          <p:nvPr>
            <p:ph idx="1"/>
          </p:nvPr>
        </p:nvSpPr>
        <p:spPr/>
        <p:txBody>
          <a:bodyPr>
            <a:normAutofit/>
          </a:bodyPr>
          <a:lstStyle/>
          <a:p>
            <a:r>
              <a:rPr lang="cs-CZ" dirty="0" smtClean="0"/>
              <a:t>Narozen 23. prosince 1777 v Petrohradě;</a:t>
            </a:r>
          </a:p>
          <a:p>
            <a:r>
              <a:rPr lang="cs-CZ" dirty="0"/>
              <a:t>v</a:t>
            </a:r>
            <a:r>
              <a:rPr lang="cs-CZ" dirty="0" smtClean="0"/>
              <a:t>ychovávala ho babička Kateřina II., která mu dávala přednost před jeho otcem Pavlem I. Kateřina upřednostňovala Alexandra i jako svého nástupce na trůn;</a:t>
            </a:r>
          </a:p>
          <a:p>
            <a:r>
              <a:rPr lang="cs-CZ" dirty="0" smtClean="0"/>
              <a:t>23. března 1801 usedl na trůn, téhož roku korunován;</a:t>
            </a:r>
          </a:p>
          <a:p>
            <a:pPr>
              <a:lnSpc>
                <a:spcPct val="120000"/>
              </a:lnSpc>
            </a:pPr>
            <a:r>
              <a:rPr lang="cs-CZ" dirty="0" smtClean="0"/>
              <a:t>nosil </a:t>
            </a:r>
            <a:r>
              <a:rPr lang="cs-CZ" dirty="0" smtClean="0"/>
              <a:t>také titul prvního finského velkoknížete (Finsko bylo až do roku 1917 autonomní součástí Ruska);</a:t>
            </a:r>
          </a:p>
          <a:p>
            <a:pPr>
              <a:lnSpc>
                <a:spcPct val="120000"/>
              </a:lnSpc>
            </a:pPr>
            <a:r>
              <a:rPr lang="cs-CZ" dirty="0"/>
              <a:t>n</a:t>
            </a:r>
            <a:r>
              <a:rPr lang="cs-CZ" dirty="0" smtClean="0"/>
              <a:t>áležel </a:t>
            </a:r>
            <a:r>
              <a:rPr lang="cs-CZ" dirty="0" smtClean="0"/>
              <a:t>mu také titul polského krále. </a:t>
            </a:r>
          </a:p>
        </p:txBody>
      </p:sp>
    </p:spTree>
    <p:extLst>
      <p:ext uri="{BB962C8B-B14F-4D97-AF65-F5344CB8AC3E}">
        <p14:creationId xmlns:p14="http://schemas.microsoft.com/office/powerpoint/2010/main" val="1685984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42" name="Picture 2" descr="&quot;Bitva u Moskvy, 7. zá&amp;rcaron;í 1812&quot;, Louis-François Lejeune (182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0680" y="0"/>
            <a:ext cx="109931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2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Bitva u </a:t>
            </a:r>
            <a:r>
              <a:rPr lang="cs-CZ" b="1" dirty="0" err="1" smtClean="0"/>
              <a:t>Borodina</a:t>
            </a:r>
            <a:endParaRPr lang="cs-CZ" b="1" dirty="0"/>
          </a:p>
        </p:txBody>
      </p:sp>
      <p:sp>
        <p:nvSpPr>
          <p:cNvPr id="3" name="Zástupný symbol pro obsah 2"/>
          <p:cNvSpPr>
            <a:spLocks noGrp="1"/>
          </p:cNvSpPr>
          <p:nvPr>
            <p:ph idx="1"/>
          </p:nvPr>
        </p:nvSpPr>
        <p:spPr/>
        <p:txBody>
          <a:bodyPr/>
          <a:lstStyle/>
          <a:p>
            <a:r>
              <a:rPr lang="cs-CZ" dirty="0" err="1" smtClean="0"/>
              <a:t>Kutuzov</a:t>
            </a:r>
            <a:r>
              <a:rPr lang="cs-CZ" dirty="0" smtClean="0"/>
              <a:t> se rozhodl ustoupit a zanechat </a:t>
            </a:r>
            <a:r>
              <a:rPr lang="cs-CZ" dirty="0" smtClean="0"/>
              <a:t>Moskvu v plamenech;</a:t>
            </a:r>
            <a:endParaRPr lang="cs-CZ" dirty="0" smtClean="0"/>
          </a:p>
          <a:p>
            <a:r>
              <a:rPr lang="cs-CZ" dirty="0" smtClean="0"/>
              <a:t>Napoleon vstupuje do prázdné Moskvy – nejsou zde obyvatelé ani zásoby → rabování, </a:t>
            </a:r>
            <a:r>
              <a:rPr lang="cs-CZ" dirty="0" smtClean="0"/>
              <a:t>požáry;</a:t>
            </a:r>
            <a:endParaRPr lang="cs-CZ" dirty="0" smtClean="0"/>
          </a:p>
          <a:p>
            <a:r>
              <a:rPr lang="cs-CZ" dirty="0" smtClean="0"/>
              <a:t>Napoleon marně čeká na klíče od města a kapitulaci </a:t>
            </a:r>
            <a:r>
              <a:rPr lang="cs-CZ" dirty="0" smtClean="0"/>
              <a:t>Rusů;</a:t>
            </a:r>
            <a:endParaRPr lang="cs-CZ" dirty="0" smtClean="0"/>
          </a:p>
          <a:p>
            <a:r>
              <a:rPr lang="cs-CZ" dirty="0"/>
              <a:t>z</a:t>
            </a:r>
            <a:r>
              <a:rPr lang="cs-CZ" dirty="0" smtClean="0"/>
              <a:t>ačíná </a:t>
            </a:r>
            <a:r>
              <a:rPr lang="cs-CZ" dirty="0" smtClean="0"/>
              <a:t>zima a Napoleon se rozhodne k návratu, je nucen postupovat po již vypáleném a vydrancovaném území </a:t>
            </a:r>
            <a:r>
              <a:rPr lang="cs-CZ" dirty="0" smtClean="0"/>
              <a:t>zpět;</a:t>
            </a:r>
            <a:endParaRPr lang="cs-CZ" dirty="0" smtClean="0"/>
          </a:p>
          <a:p>
            <a:r>
              <a:rPr lang="cs-CZ" dirty="0"/>
              <a:t>p</a:t>
            </a:r>
            <a:r>
              <a:rPr lang="cs-CZ" dirty="0" smtClean="0"/>
              <a:t>oslední </a:t>
            </a:r>
            <a:r>
              <a:rPr lang="cs-CZ" dirty="0" smtClean="0"/>
              <a:t>porážku utrpí u řeky </a:t>
            </a:r>
            <a:r>
              <a:rPr lang="cs-CZ" dirty="0" err="1" smtClean="0"/>
              <a:t>Bereziny</a:t>
            </a:r>
            <a:r>
              <a:rPr lang="cs-CZ" dirty="0" smtClean="0"/>
              <a:t>;</a:t>
            </a:r>
            <a:endParaRPr lang="cs-CZ" dirty="0" smtClean="0"/>
          </a:p>
          <a:p>
            <a:r>
              <a:rPr lang="cs-CZ" dirty="0"/>
              <a:t>z</a:t>
            </a:r>
            <a:r>
              <a:rPr lang="cs-CZ" dirty="0" smtClean="0"/>
              <a:t> </a:t>
            </a:r>
            <a:r>
              <a:rPr lang="cs-CZ" dirty="0" smtClean="0"/>
              <a:t>téměř půl milionové armády se zachrání pouze 10- 20 000 francouzských </a:t>
            </a:r>
            <a:r>
              <a:rPr lang="cs-CZ" dirty="0" smtClean="0"/>
              <a:t>vojáků.</a:t>
            </a:r>
            <a:endParaRPr lang="cs-CZ" dirty="0"/>
          </a:p>
        </p:txBody>
      </p:sp>
    </p:spTree>
    <p:extLst>
      <p:ext uri="{BB962C8B-B14F-4D97-AF65-F5344CB8AC3E}">
        <p14:creationId xmlns:p14="http://schemas.microsoft.com/office/powerpoint/2010/main" val="1638838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Vojenská porada ve </a:t>
            </a:r>
            <a:r>
              <a:rPr lang="cs-CZ" dirty="0" err="1" smtClean="0"/>
              <a:t>Fili</a:t>
            </a:r>
            <a:endParaRPr lang="cs-CZ" dirty="0"/>
          </a:p>
        </p:txBody>
      </p:sp>
      <p:pic>
        <p:nvPicPr>
          <p:cNvPr id="12290" name="Picture 2" descr="http://upload.wikimedia.org/wikipedia/commons/thumb/7/7f/Kutuzov_fili.jpg/255px-Kutuzov_fil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00480" y="1690688"/>
            <a:ext cx="928624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768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Konečná porážka Napoleona</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Rusové táhnou dále do </a:t>
            </a:r>
            <a:r>
              <a:rPr lang="cs-CZ" dirty="0" smtClean="0"/>
              <a:t>Evropy;</a:t>
            </a:r>
            <a:endParaRPr lang="cs-CZ" dirty="0" smtClean="0"/>
          </a:p>
          <a:p>
            <a:r>
              <a:rPr lang="cs-CZ" dirty="0"/>
              <a:t>k</a:t>
            </a:r>
            <a:r>
              <a:rPr lang="cs-CZ" dirty="0" smtClean="0"/>
              <a:t> </a:t>
            </a:r>
            <a:r>
              <a:rPr lang="cs-CZ" dirty="0" smtClean="0"/>
              <a:t>další velké porážce Napoleona dochází v „</a:t>
            </a:r>
            <a:r>
              <a:rPr lang="cs-CZ" b="1" dirty="0" smtClean="0"/>
              <a:t>bitvě národů“ u Lipska </a:t>
            </a:r>
            <a:r>
              <a:rPr lang="cs-CZ" b="1" dirty="0" smtClean="0"/>
              <a:t>1813</a:t>
            </a:r>
            <a:r>
              <a:rPr lang="cs-CZ" dirty="0" smtClean="0"/>
              <a:t>;</a:t>
            </a:r>
            <a:endParaRPr lang="cs-CZ" dirty="0" smtClean="0"/>
          </a:p>
          <a:p>
            <a:r>
              <a:rPr lang="cs-CZ" dirty="0"/>
              <a:t>p</a:t>
            </a:r>
            <a:r>
              <a:rPr lang="cs-CZ" dirty="0" smtClean="0"/>
              <a:t>oté </a:t>
            </a:r>
            <a:r>
              <a:rPr lang="cs-CZ" dirty="0" smtClean="0"/>
              <a:t>je dobyta Paříž a Napoleon je </a:t>
            </a:r>
            <a:r>
              <a:rPr lang="cs-CZ" dirty="0" smtClean="0"/>
              <a:t>deportován</a:t>
            </a:r>
            <a:r>
              <a:rPr lang="cs-CZ" dirty="0" smtClean="0"/>
              <a:t> </a:t>
            </a:r>
            <a:r>
              <a:rPr lang="cs-CZ" dirty="0" smtClean="0"/>
              <a:t>na ostrov </a:t>
            </a:r>
            <a:r>
              <a:rPr lang="cs-CZ" dirty="0" err="1" smtClean="0"/>
              <a:t>Elba</a:t>
            </a:r>
            <a:r>
              <a:rPr lang="cs-CZ" dirty="0" smtClean="0"/>
              <a:t>;</a:t>
            </a:r>
            <a:endParaRPr lang="cs-CZ" dirty="0" smtClean="0"/>
          </a:p>
          <a:p>
            <a:r>
              <a:rPr lang="cs-CZ" dirty="0" smtClean="0"/>
              <a:t>Ve Francii je obnoveno království – Ludvík XVIII</a:t>
            </a:r>
            <a:r>
              <a:rPr lang="cs-CZ" dirty="0" smtClean="0"/>
              <a:t>.;</a:t>
            </a:r>
            <a:endParaRPr lang="cs-CZ" dirty="0" smtClean="0"/>
          </a:p>
          <a:p>
            <a:r>
              <a:rPr lang="cs-CZ" dirty="0" smtClean="0"/>
              <a:t>V březnu 1815 se Napoleon vrací do Paříže a obnovuje své císařství – 100 dnů </a:t>
            </a:r>
            <a:r>
              <a:rPr lang="cs-CZ" dirty="0" smtClean="0"/>
              <a:t>vlády;</a:t>
            </a:r>
            <a:endParaRPr lang="cs-CZ" dirty="0" smtClean="0"/>
          </a:p>
          <a:p>
            <a:r>
              <a:rPr lang="cs-CZ" dirty="0" smtClean="0"/>
              <a:t>K d</a:t>
            </a:r>
            <a:r>
              <a:rPr lang="cs-CZ" dirty="0" smtClean="0"/>
              <a:t>efinitivní porážce Napoleona dochází </a:t>
            </a:r>
            <a:r>
              <a:rPr lang="cs-CZ" dirty="0" smtClean="0"/>
              <a:t>v bitvě u </a:t>
            </a:r>
            <a:r>
              <a:rPr lang="cs-CZ" dirty="0" smtClean="0"/>
              <a:t>Waterloo – </a:t>
            </a:r>
            <a:r>
              <a:rPr lang="cs-CZ" b="1" dirty="0" smtClean="0"/>
              <a:t>18. 6. 1815</a:t>
            </a:r>
            <a:r>
              <a:rPr lang="cs-CZ" dirty="0" smtClean="0"/>
              <a:t>. Napoleon je opět deportován, </a:t>
            </a:r>
            <a:r>
              <a:rPr lang="cs-CZ" dirty="0" smtClean="0"/>
              <a:t>na </a:t>
            </a:r>
            <a:r>
              <a:rPr lang="cs-CZ" dirty="0" smtClean="0"/>
              <a:t>ostrov sv. Heleny do anglického zajetí, kde v r. 1821 </a:t>
            </a:r>
            <a:r>
              <a:rPr lang="cs-CZ" dirty="0" smtClean="0"/>
              <a:t>umírá.</a:t>
            </a:r>
            <a:endParaRPr lang="cs-CZ" dirty="0" smtClean="0"/>
          </a:p>
          <a:p>
            <a:endParaRPr lang="cs-CZ" dirty="0"/>
          </a:p>
        </p:txBody>
      </p:sp>
    </p:spTree>
    <p:extLst>
      <p:ext uri="{BB962C8B-B14F-4D97-AF65-F5344CB8AC3E}">
        <p14:creationId xmlns:p14="http://schemas.microsoft.com/office/powerpoint/2010/main" val="4097405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Vídeňský kongres</a:t>
            </a:r>
            <a:endParaRPr lang="cs-CZ" b="1" dirty="0"/>
          </a:p>
        </p:txBody>
      </p:sp>
      <p:sp>
        <p:nvSpPr>
          <p:cNvPr id="3" name="Zástupný symbol pro obsah 2"/>
          <p:cNvSpPr>
            <a:spLocks noGrp="1"/>
          </p:cNvSpPr>
          <p:nvPr>
            <p:ph idx="1"/>
          </p:nvPr>
        </p:nvSpPr>
        <p:spPr/>
        <p:txBody>
          <a:bodyPr>
            <a:normAutofit/>
          </a:bodyPr>
          <a:lstStyle/>
          <a:p>
            <a:r>
              <a:rPr lang="cs-CZ" b="1" dirty="0" smtClean="0"/>
              <a:t>14. 9. 1814 – 19. 6. 1815 </a:t>
            </a:r>
            <a:r>
              <a:rPr lang="cs-CZ" dirty="0" smtClean="0"/>
              <a:t>mírové setkání zástupců téměř všech vítězných evropských zemí po </a:t>
            </a:r>
            <a:r>
              <a:rPr lang="cs-CZ" dirty="0" smtClean="0"/>
              <a:t>Napoleonských válkách;</a:t>
            </a:r>
            <a:endParaRPr lang="cs-CZ" dirty="0" smtClean="0"/>
          </a:p>
          <a:p>
            <a:r>
              <a:rPr lang="cs-CZ" dirty="0"/>
              <a:t>c</a:t>
            </a:r>
            <a:r>
              <a:rPr lang="cs-CZ" dirty="0" smtClean="0"/>
              <a:t>ílem bylo dohodnout nové </a:t>
            </a:r>
            <a:r>
              <a:rPr lang="cs-CZ" dirty="0" smtClean="0"/>
              <a:t>evropského uspořádání po Napoleonově </a:t>
            </a:r>
            <a:r>
              <a:rPr lang="cs-CZ" dirty="0" smtClean="0"/>
              <a:t>porážce;</a:t>
            </a:r>
          </a:p>
          <a:p>
            <a:pPr marL="0" indent="0">
              <a:buNone/>
            </a:pPr>
            <a:r>
              <a:rPr lang="cs-CZ" b="1" dirty="0" smtClean="0"/>
              <a:t>MYŠLENKY </a:t>
            </a:r>
            <a:r>
              <a:rPr lang="cs-CZ" b="1" dirty="0" smtClean="0"/>
              <a:t>KONGRESU:</a:t>
            </a:r>
          </a:p>
          <a:p>
            <a:r>
              <a:rPr lang="cs-CZ" dirty="0"/>
              <a:t>s</a:t>
            </a:r>
            <a:r>
              <a:rPr lang="cs-CZ" dirty="0" smtClean="0"/>
              <a:t>naha </a:t>
            </a:r>
            <a:r>
              <a:rPr lang="cs-CZ" dirty="0" smtClean="0"/>
              <a:t>o naprostý klid v Evropě =</a:t>
            </a:r>
            <a:r>
              <a:rPr lang="en-US" dirty="0" smtClean="0"/>
              <a:t>&gt;</a:t>
            </a:r>
            <a:r>
              <a:rPr lang="cs-CZ" dirty="0" smtClean="0"/>
              <a:t> zabránění revolucím za každou </a:t>
            </a:r>
            <a:r>
              <a:rPr lang="cs-CZ" dirty="0" smtClean="0"/>
              <a:t>cenu;</a:t>
            </a:r>
            <a:endParaRPr lang="cs-CZ" dirty="0" smtClean="0"/>
          </a:p>
          <a:p>
            <a:r>
              <a:rPr lang="cs-CZ" dirty="0"/>
              <a:t>s</a:t>
            </a:r>
            <a:r>
              <a:rPr lang="cs-CZ" dirty="0" smtClean="0"/>
              <a:t>naha </a:t>
            </a:r>
            <a:r>
              <a:rPr lang="cs-CZ" dirty="0" smtClean="0"/>
              <a:t>uspokojit územní požadavky vítězných </a:t>
            </a:r>
            <a:r>
              <a:rPr lang="cs-CZ" dirty="0" smtClean="0"/>
              <a:t>velmocí;</a:t>
            </a:r>
            <a:endParaRPr lang="cs-CZ" dirty="0" smtClean="0"/>
          </a:p>
          <a:p>
            <a:r>
              <a:rPr lang="cs-CZ" dirty="0"/>
              <a:t>n</a:t>
            </a:r>
            <a:r>
              <a:rPr lang="cs-CZ" dirty="0" smtClean="0"/>
              <a:t>a </a:t>
            </a:r>
            <a:r>
              <a:rPr lang="cs-CZ" dirty="0" smtClean="0"/>
              <a:t>trůny dosadit původní panovnické </a:t>
            </a:r>
            <a:r>
              <a:rPr lang="cs-CZ" dirty="0" smtClean="0"/>
              <a:t>rody.</a:t>
            </a:r>
            <a:endParaRPr lang="cs-CZ" dirty="0" smtClean="0"/>
          </a:p>
          <a:p>
            <a:endParaRPr lang="cs-CZ" dirty="0"/>
          </a:p>
        </p:txBody>
      </p:sp>
    </p:spTree>
    <p:extLst>
      <p:ext uri="{BB962C8B-B14F-4D97-AF65-F5344CB8AC3E}">
        <p14:creationId xmlns:p14="http://schemas.microsoft.com/office/powerpoint/2010/main" val="59848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Rozhodnutí kongresu</a:t>
            </a:r>
            <a:endParaRPr lang="cs-CZ" b="1" dirty="0"/>
          </a:p>
        </p:txBody>
      </p:sp>
      <p:sp>
        <p:nvSpPr>
          <p:cNvPr id="3" name="Zástupný symbol pro obsah 2"/>
          <p:cNvSpPr>
            <a:spLocks noGrp="1"/>
          </p:cNvSpPr>
          <p:nvPr>
            <p:ph idx="1"/>
          </p:nvPr>
        </p:nvSpPr>
        <p:spPr/>
        <p:txBody>
          <a:bodyPr>
            <a:normAutofit/>
          </a:bodyPr>
          <a:lstStyle/>
          <a:p>
            <a:r>
              <a:rPr lang="cs-CZ" dirty="0" smtClean="0"/>
              <a:t>Vítězné mocnosti Rakousko, Rusko, Prusko a Velká Británie prosadily územní změny ve svůj </a:t>
            </a:r>
            <a:r>
              <a:rPr lang="cs-CZ" dirty="0" smtClean="0"/>
              <a:t>prospěch:</a:t>
            </a:r>
            <a:endParaRPr lang="cs-CZ" dirty="0" smtClean="0"/>
          </a:p>
          <a:p>
            <a:r>
              <a:rPr lang="cs-CZ" dirty="0" smtClean="0"/>
              <a:t>Rakousko =</a:t>
            </a:r>
            <a:r>
              <a:rPr lang="en-US" dirty="0" smtClean="0"/>
              <a:t>&gt;</a:t>
            </a:r>
            <a:r>
              <a:rPr lang="cs-CZ" dirty="0" smtClean="0"/>
              <a:t> </a:t>
            </a:r>
            <a:r>
              <a:rPr lang="cs-CZ" dirty="0" err="1" smtClean="0"/>
              <a:t>Lombardsko</a:t>
            </a:r>
            <a:r>
              <a:rPr lang="cs-CZ" dirty="0" smtClean="0"/>
              <a:t>, </a:t>
            </a:r>
            <a:r>
              <a:rPr lang="cs-CZ" dirty="0" smtClean="0"/>
              <a:t>Benátsko;</a:t>
            </a:r>
            <a:endParaRPr lang="cs-CZ" dirty="0" smtClean="0"/>
          </a:p>
          <a:p>
            <a:r>
              <a:rPr lang="cs-CZ" dirty="0"/>
              <a:t>j</a:t>
            </a:r>
            <a:r>
              <a:rPr lang="cs-CZ" dirty="0" smtClean="0"/>
              <a:t>ižní </a:t>
            </a:r>
            <a:r>
              <a:rPr lang="cs-CZ" dirty="0" smtClean="0"/>
              <a:t>Nizozemí =</a:t>
            </a:r>
            <a:r>
              <a:rPr lang="en-US" dirty="0" smtClean="0"/>
              <a:t>&gt;</a:t>
            </a:r>
            <a:r>
              <a:rPr lang="cs-CZ" dirty="0" smtClean="0"/>
              <a:t> spojeno se </a:t>
            </a:r>
            <a:r>
              <a:rPr lang="cs-CZ" dirty="0" smtClean="0"/>
              <a:t>severním;</a:t>
            </a:r>
            <a:endParaRPr lang="cs-CZ" dirty="0" smtClean="0"/>
          </a:p>
          <a:p>
            <a:r>
              <a:rPr lang="cs-CZ" dirty="0" smtClean="0"/>
              <a:t>Německo =</a:t>
            </a:r>
            <a:r>
              <a:rPr lang="en-US" dirty="0" smtClean="0"/>
              <a:t>&gt;</a:t>
            </a:r>
            <a:r>
              <a:rPr lang="cs-CZ" dirty="0" smtClean="0"/>
              <a:t> spolkový stát složený z nezávislých </a:t>
            </a:r>
            <a:r>
              <a:rPr lang="cs-CZ" dirty="0" smtClean="0"/>
              <a:t>států;</a:t>
            </a:r>
            <a:endParaRPr lang="cs-CZ" dirty="0" smtClean="0"/>
          </a:p>
          <a:p>
            <a:r>
              <a:rPr lang="cs-CZ" dirty="0" smtClean="0"/>
              <a:t>Prusko =</a:t>
            </a:r>
            <a:r>
              <a:rPr lang="en-US" dirty="0" smtClean="0"/>
              <a:t>&gt;</a:t>
            </a:r>
            <a:r>
              <a:rPr lang="cs-CZ" dirty="0" smtClean="0"/>
              <a:t> polovina </a:t>
            </a:r>
            <a:r>
              <a:rPr lang="cs-CZ" dirty="0" smtClean="0"/>
              <a:t>Saska;</a:t>
            </a:r>
            <a:endParaRPr lang="cs-CZ" dirty="0" smtClean="0"/>
          </a:p>
          <a:p>
            <a:r>
              <a:rPr lang="cs-CZ" dirty="0" smtClean="0"/>
              <a:t>Velká Británie =</a:t>
            </a:r>
            <a:r>
              <a:rPr lang="en-US" dirty="0" smtClean="0"/>
              <a:t>&gt;</a:t>
            </a:r>
            <a:r>
              <a:rPr lang="cs-CZ" dirty="0" smtClean="0"/>
              <a:t> podržela si Maltu, Helgoland, Cejlon a </a:t>
            </a:r>
            <a:r>
              <a:rPr lang="cs-CZ" dirty="0" smtClean="0"/>
              <a:t>Kapsko;</a:t>
            </a:r>
            <a:endParaRPr lang="cs-CZ" dirty="0" smtClean="0"/>
          </a:p>
          <a:p>
            <a:r>
              <a:rPr lang="cs-CZ" dirty="0" smtClean="0"/>
              <a:t>Polsko =</a:t>
            </a:r>
            <a:r>
              <a:rPr lang="en-US" dirty="0" smtClean="0"/>
              <a:t>&gt;</a:t>
            </a:r>
            <a:r>
              <a:rPr lang="cs-CZ" dirty="0" smtClean="0"/>
              <a:t>opět  rozděleno mezi </a:t>
            </a:r>
            <a:r>
              <a:rPr lang="cs-CZ" dirty="0" smtClean="0"/>
              <a:t>Rusku, Rakousko </a:t>
            </a:r>
            <a:r>
              <a:rPr lang="cs-CZ" dirty="0" smtClean="0"/>
              <a:t>a </a:t>
            </a:r>
            <a:r>
              <a:rPr lang="cs-CZ" dirty="0" smtClean="0"/>
              <a:t>Prusko.</a:t>
            </a:r>
            <a:endParaRPr lang="cs-CZ" dirty="0" smtClean="0"/>
          </a:p>
          <a:p>
            <a:endParaRPr lang="cs-CZ" dirty="0"/>
          </a:p>
        </p:txBody>
      </p:sp>
    </p:spTree>
    <p:extLst>
      <p:ext uri="{BB962C8B-B14F-4D97-AF65-F5344CB8AC3E}">
        <p14:creationId xmlns:p14="http://schemas.microsoft.com/office/powerpoint/2010/main" val="1464593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720" y="365125"/>
            <a:ext cx="11541760" cy="6492875"/>
          </a:xfrm>
        </p:spPr>
      </p:pic>
    </p:spTree>
    <p:extLst>
      <p:ext uri="{BB962C8B-B14F-4D97-AF65-F5344CB8AC3E}">
        <p14:creationId xmlns:p14="http://schemas.microsoft.com/office/powerpoint/2010/main" val="1705341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SVATÁ ALIANCE</a:t>
            </a:r>
            <a:endParaRPr lang="cs-CZ" b="1" dirty="0"/>
          </a:p>
        </p:txBody>
      </p:sp>
      <p:sp>
        <p:nvSpPr>
          <p:cNvPr id="3" name="Zástupný symbol pro obsah 2"/>
          <p:cNvSpPr>
            <a:spLocks noGrp="1"/>
          </p:cNvSpPr>
          <p:nvPr>
            <p:ph idx="1"/>
          </p:nvPr>
        </p:nvSpPr>
        <p:spPr>
          <a:xfrm>
            <a:off x="838200" y="1562100"/>
            <a:ext cx="10515600" cy="4614863"/>
          </a:xfrm>
        </p:spPr>
        <p:txBody>
          <a:bodyPr>
            <a:normAutofit lnSpcReduction="10000"/>
          </a:bodyPr>
          <a:lstStyle/>
          <a:p>
            <a:r>
              <a:rPr lang="cs-CZ" dirty="0" smtClean="0"/>
              <a:t>Charta podepsána </a:t>
            </a:r>
            <a:r>
              <a:rPr lang="cs-CZ" b="1" dirty="0" smtClean="0"/>
              <a:t>26. 9. 1815 v </a:t>
            </a:r>
            <a:r>
              <a:rPr lang="cs-CZ" b="1" dirty="0" smtClean="0"/>
              <a:t>Paříži</a:t>
            </a:r>
            <a:r>
              <a:rPr lang="cs-CZ" dirty="0" smtClean="0"/>
              <a:t>;</a:t>
            </a:r>
          </a:p>
          <a:p>
            <a:r>
              <a:rPr lang="cs-CZ" dirty="0" smtClean="0"/>
              <a:t>vedoucí </a:t>
            </a:r>
            <a:r>
              <a:rPr lang="cs-CZ" dirty="0"/>
              <a:t>osobností a iniciátorem smlouvy byl rakouský kancléř C. </a:t>
            </a:r>
            <a:r>
              <a:rPr lang="cs-CZ" dirty="0" smtClean="0"/>
              <a:t>Metternich</a:t>
            </a:r>
            <a:endParaRPr lang="cs-CZ" dirty="0" smtClean="0"/>
          </a:p>
          <a:p>
            <a:r>
              <a:rPr lang="cs-CZ" dirty="0"/>
              <a:t>s</a:t>
            </a:r>
            <a:r>
              <a:rPr lang="cs-CZ" dirty="0" smtClean="0"/>
              <a:t>pojenectví </a:t>
            </a:r>
            <a:r>
              <a:rPr lang="cs-CZ" dirty="0" smtClean="0"/>
              <a:t>evropských </a:t>
            </a:r>
            <a:r>
              <a:rPr lang="cs-CZ" dirty="0" smtClean="0"/>
              <a:t>velmocí - </a:t>
            </a:r>
            <a:r>
              <a:rPr lang="cs-CZ" dirty="0" smtClean="0"/>
              <a:t>Ruska, Pruska a Rakouska,  v 1. pol. 19. stol</a:t>
            </a:r>
            <a:r>
              <a:rPr lang="cs-CZ" dirty="0" smtClean="0"/>
              <a:t>.;</a:t>
            </a:r>
            <a:endParaRPr lang="cs-CZ" dirty="0" smtClean="0"/>
          </a:p>
          <a:p>
            <a:r>
              <a:rPr lang="cs-CZ" dirty="0"/>
              <a:t>s</a:t>
            </a:r>
            <a:r>
              <a:rPr lang="cs-CZ" dirty="0" smtClean="0"/>
              <a:t>ignatáři </a:t>
            </a:r>
            <a:r>
              <a:rPr lang="cs-CZ" dirty="0" smtClean="0"/>
              <a:t>smlouvy se zavázali udržovat status quo a zabránit vzniku dalších revolucí v </a:t>
            </a:r>
            <a:r>
              <a:rPr lang="cs-CZ" dirty="0" smtClean="0"/>
              <a:t>Evropě;</a:t>
            </a:r>
          </a:p>
          <a:p>
            <a:r>
              <a:rPr lang="cs-CZ" dirty="0"/>
              <a:t>s</a:t>
            </a:r>
            <a:r>
              <a:rPr lang="cs-CZ" dirty="0" smtClean="0"/>
              <a:t>mlouva se považuje za základ vzniku TROJSPOLKU, kdy Rusko, Rakousko a Prusko upevnili postavení feudálních monarchií proti revolučním hnutím;</a:t>
            </a:r>
            <a:endParaRPr lang="cs-CZ" dirty="0" smtClean="0"/>
          </a:p>
          <a:p>
            <a:r>
              <a:rPr lang="cs-CZ" dirty="0" smtClean="0"/>
              <a:t>Svatá </a:t>
            </a:r>
            <a:r>
              <a:rPr lang="cs-CZ" dirty="0" smtClean="0"/>
              <a:t>aliance zanikla v průběhu krymské války v 50. letech 19.st.</a:t>
            </a:r>
          </a:p>
          <a:p>
            <a:endParaRPr lang="cs-CZ" dirty="0"/>
          </a:p>
        </p:txBody>
      </p:sp>
    </p:spTree>
    <p:extLst>
      <p:ext uri="{BB962C8B-B14F-4D97-AF65-F5344CB8AC3E}">
        <p14:creationId xmlns:p14="http://schemas.microsoft.com/office/powerpoint/2010/main" val="1678844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Povstání děkabristů</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sz="3600" dirty="0" smtClean="0"/>
              <a:t>Po návratu z Evropy, kde se seznámili s ideály francouzské revoluce i poměry, které byly mnohem příznivější než v Rusku, </a:t>
            </a:r>
            <a:r>
              <a:rPr lang="cs-CZ" sz="3600" dirty="0"/>
              <a:t>začali mladí </a:t>
            </a:r>
            <a:r>
              <a:rPr lang="cs-CZ" sz="3600" dirty="0" smtClean="0"/>
              <a:t>důstojníci </a:t>
            </a:r>
            <a:r>
              <a:rPr lang="cs-CZ" sz="3600" dirty="0" smtClean="0"/>
              <a:t>zakládat </a:t>
            </a:r>
            <a:r>
              <a:rPr lang="cs-CZ" sz="3600" dirty="0" smtClean="0"/>
              <a:t>tajné politické spolky → nejvýznamnější byly Severní a Jižní </a:t>
            </a:r>
            <a:r>
              <a:rPr lang="cs-CZ" sz="3600" dirty="0" smtClean="0"/>
              <a:t>spolek;</a:t>
            </a:r>
          </a:p>
          <a:p>
            <a:r>
              <a:rPr lang="cs-CZ" sz="3600" dirty="0"/>
              <a:t>o</a:t>
            </a:r>
            <a:r>
              <a:rPr lang="cs-CZ" sz="3600" dirty="0" smtClean="0"/>
              <a:t>bjevují se nové pojmy, jako např. vlast, národ, občanská práva, nacionalista, které se dostávají do střetu s monarchizmem a samoděržaví;</a:t>
            </a:r>
            <a:endParaRPr lang="cs-CZ" sz="3600" dirty="0" smtClean="0"/>
          </a:p>
          <a:p>
            <a:r>
              <a:rPr lang="cs-CZ" sz="3600" dirty="0" smtClean="0"/>
              <a:t>Jejich požadavky byly především větší politická svoboda, zrušení nevolnictví a konstituční monarchie, nejradikálnější žádali </a:t>
            </a:r>
            <a:r>
              <a:rPr lang="cs-CZ" sz="3600" dirty="0" smtClean="0"/>
              <a:t>republiku;</a:t>
            </a:r>
          </a:p>
          <a:p>
            <a:r>
              <a:rPr lang="cs-CZ" sz="3600" dirty="0" smtClean="0"/>
              <a:t>Děkabristé zastávali názor, že ta armáda, která osvobodila Evropu, musí osvobodit Rusko i zevnitř.</a:t>
            </a:r>
            <a:endParaRPr lang="cs-CZ" sz="3600" dirty="0"/>
          </a:p>
        </p:txBody>
      </p:sp>
    </p:spTree>
    <p:extLst>
      <p:ext uri="{BB962C8B-B14F-4D97-AF65-F5344CB8AC3E}">
        <p14:creationId xmlns:p14="http://schemas.microsoft.com/office/powerpoint/2010/main" val="777754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r>
              <a:rPr lang="cs-CZ" dirty="0" smtClean="0"/>
              <a:t>V prosinci 1825 náhle zemřel Alexandr I., novým carem se měl stát jeho bratr Konstantin, který se však kvůli nerovnému sňatku vzdal trůnu ve prospěch svého mladšího bratra </a:t>
            </a:r>
            <a:r>
              <a:rPr lang="cs-CZ" dirty="0" smtClean="0"/>
              <a:t>Mikuláše;</a:t>
            </a:r>
            <a:endParaRPr lang="cs-CZ" dirty="0" smtClean="0"/>
          </a:p>
          <a:p>
            <a:r>
              <a:rPr lang="cs-CZ" b="1" dirty="0" smtClean="0"/>
              <a:t>26. prosince 1825 </a:t>
            </a:r>
            <a:r>
              <a:rPr lang="cs-CZ" dirty="0" smtClean="0"/>
              <a:t>došlo k povstání </a:t>
            </a:r>
            <a:r>
              <a:rPr lang="cs-CZ" dirty="0" smtClean="0"/>
              <a:t>Děkabristů</a:t>
            </a:r>
            <a:r>
              <a:rPr lang="cs-CZ" dirty="0" smtClean="0"/>
              <a:t>, kteří se se svými pluky shromáždili na Senátním náměstí v Petrohradu a odmítli přísahat věrnost </a:t>
            </a:r>
            <a:r>
              <a:rPr lang="cs-CZ" dirty="0" smtClean="0"/>
              <a:t>Mikulášovi;</a:t>
            </a:r>
            <a:endParaRPr lang="cs-CZ" dirty="0" smtClean="0"/>
          </a:p>
          <a:p>
            <a:r>
              <a:rPr lang="cs-CZ" dirty="0"/>
              <a:t>p</a:t>
            </a:r>
            <a:r>
              <a:rPr lang="cs-CZ" dirty="0" smtClean="0"/>
              <a:t>ovstání </a:t>
            </a:r>
            <a:r>
              <a:rPr lang="cs-CZ" dirty="0" smtClean="0"/>
              <a:t>bylo špatně organizováno, vojáci nevěděli, co mají dělat, velitel kníže </a:t>
            </a:r>
            <a:r>
              <a:rPr lang="cs-CZ" dirty="0" err="1" smtClean="0"/>
              <a:t>Trubeckoj</a:t>
            </a:r>
            <a:r>
              <a:rPr lang="cs-CZ" dirty="0" smtClean="0"/>
              <a:t> se </a:t>
            </a:r>
            <a:r>
              <a:rPr lang="cs-CZ" dirty="0" smtClean="0"/>
              <a:t>nedostavil;</a:t>
            </a:r>
            <a:endParaRPr lang="cs-CZ" dirty="0" smtClean="0"/>
          </a:p>
          <a:p>
            <a:r>
              <a:rPr lang="cs-CZ" dirty="0"/>
              <a:t>p</a:t>
            </a:r>
            <a:r>
              <a:rPr lang="cs-CZ" dirty="0" smtClean="0"/>
              <a:t>ovstalci </a:t>
            </a:r>
            <a:r>
              <a:rPr lang="cs-CZ" dirty="0" smtClean="0"/>
              <a:t>se odmítli rozejít, zahájili palbu, byl zabit hrdina </a:t>
            </a:r>
            <a:r>
              <a:rPr lang="cs-CZ" dirty="0" err="1" smtClean="0"/>
              <a:t>protinapoleonských</a:t>
            </a:r>
            <a:r>
              <a:rPr lang="cs-CZ" dirty="0" smtClean="0"/>
              <a:t> válek hrabě </a:t>
            </a:r>
            <a:r>
              <a:rPr lang="cs-CZ" dirty="0" err="1" smtClean="0"/>
              <a:t>Miloradovič</a:t>
            </a:r>
            <a:r>
              <a:rPr lang="cs-CZ" dirty="0" smtClean="0"/>
              <a:t> a carské vojsko poté </a:t>
            </a:r>
            <a:r>
              <a:rPr lang="cs-CZ" dirty="0" smtClean="0"/>
              <a:t>silou povstání </a:t>
            </a:r>
            <a:r>
              <a:rPr lang="cs-CZ" dirty="0" smtClean="0"/>
              <a:t>potlačilo (zahynulo 1271 osob</a:t>
            </a:r>
            <a:r>
              <a:rPr lang="cs-CZ" dirty="0" smtClean="0"/>
              <a:t>);</a:t>
            </a:r>
            <a:endParaRPr lang="cs-CZ" dirty="0" smtClean="0"/>
          </a:p>
          <a:p>
            <a:r>
              <a:rPr lang="cs-CZ" dirty="0"/>
              <a:t>p</a:t>
            </a:r>
            <a:r>
              <a:rPr lang="cs-CZ" dirty="0" smtClean="0"/>
              <a:t>ět </a:t>
            </a:r>
            <a:r>
              <a:rPr lang="cs-CZ" dirty="0" smtClean="0"/>
              <a:t>hlavních vůdců povstání (</a:t>
            </a:r>
            <a:r>
              <a:rPr lang="cs-CZ" dirty="0" err="1" smtClean="0"/>
              <a:t>Pestel</a:t>
            </a:r>
            <a:r>
              <a:rPr lang="cs-CZ" dirty="0" smtClean="0"/>
              <a:t>, </a:t>
            </a:r>
            <a:r>
              <a:rPr lang="cs-CZ" dirty="0" err="1" smtClean="0"/>
              <a:t>Rylejev</a:t>
            </a:r>
            <a:r>
              <a:rPr lang="cs-CZ" dirty="0" smtClean="0"/>
              <a:t>, </a:t>
            </a:r>
            <a:r>
              <a:rPr lang="cs-CZ" dirty="0" err="1" smtClean="0"/>
              <a:t>Bestužev-Rjumin</a:t>
            </a:r>
            <a:r>
              <a:rPr lang="cs-CZ" dirty="0" smtClean="0"/>
              <a:t>, </a:t>
            </a:r>
            <a:r>
              <a:rPr lang="cs-CZ" dirty="0" err="1" smtClean="0"/>
              <a:t>Muravjov-Apostol</a:t>
            </a:r>
            <a:r>
              <a:rPr lang="cs-CZ" dirty="0" smtClean="0"/>
              <a:t>, </a:t>
            </a:r>
            <a:r>
              <a:rPr lang="cs-CZ" dirty="0" err="1" smtClean="0"/>
              <a:t>Kachovskij</a:t>
            </a:r>
            <a:r>
              <a:rPr lang="cs-CZ" dirty="0" smtClean="0"/>
              <a:t>) </a:t>
            </a:r>
            <a:r>
              <a:rPr lang="cs-CZ" dirty="0" smtClean="0"/>
              <a:t>bylo popraveno, </a:t>
            </a:r>
            <a:r>
              <a:rPr lang="cs-CZ" dirty="0" smtClean="0"/>
              <a:t>desítky povstalců  byly poslány do vyhnanství na Sibiř, kde pracovali v dolech, později v </a:t>
            </a:r>
            <a:r>
              <a:rPr lang="cs-CZ" dirty="0" smtClean="0"/>
              <a:t>továrnách;</a:t>
            </a:r>
            <a:endParaRPr lang="cs-CZ" dirty="0" smtClean="0"/>
          </a:p>
          <a:p>
            <a:r>
              <a:rPr lang="cs-CZ" dirty="0"/>
              <a:t>b</a:t>
            </a:r>
            <a:r>
              <a:rPr lang="cs-CZ" dirty="0" smtClean="0"/>
              <a:t>yli </a:t>
            </a:r>
            <a:r>
              <a:rPr lang="cs-CZ" dirty="0" smtClean="0"/>
              <a:t>osvobozeni amnestií Alexandra II. v r. 1856 </a:t>
            </a:r>
            <a:endParaRPr lang="cs-CZ" dirty="0"/>
          </a:p>
        </p:txBody>
      </p:sp>
    </p:spTree>
    <p:extLst>
      <p:ext uri="{BB962C8B-B14F-4D97-AF65-F5344CB8AC3E}">
        <p14:creationId xmlns:p14="http://schemas.microsoft.com/office/powerpoint/2010/main" val="191546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64200" y="365124"/>
            <a:ext cx="4800599" cy="6492875"/>
          </a:xfrm>
        </p:spPr>
      </p:pic>
    </p:spTree>
    <p:extLst>
      <p:ext uri="{BB962C8B-B14F-4D97-AF65-F5344CB8AC3E}">
        <p14:creationId xmlns:p14="http://schemas.microsoft.com/office/powerpoint/2010/main" val="2876992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Děkabristé na Senátním náměstí</a:t>
            </a:r>
            <a:endParaRPr lang="cs-CZ" b="1" dirty="0"/>
          </a:p>
        </p:txBody>
      </p:sp>
      <p:pic>
        <p:nvPicPr>
          <p:cNvPr id="16386" name="Picture 2" descr="https://upload.wikimedia.org/wikipedia/commons/thumb/2/2e/Kolman_decembrists.jpg/220px-Kolman_decembrist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0688"/>
            <a:ext cx="1051560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487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A.S.Puškin</a:t>
            </a:r>
            <a:r>
              <a:rPr lang="cs-CZ" b="1" dirty="0" smtClean="0"/>
              <a:t> a děkabristé</a:t>
            </a:r>
            <a:endParaRPr lang="cs-CZ" b="1" dirty="0"/>
          </a:p>
        </p:txBody>
      </p:sp>
      <p:sp>
        <p:nvSpPr>
          <p:cNvPr id="3" name="Zástupný symbol pro obsah 2"/>
          <p:cNvSpPr>
            <a:spLocks noGrp="1"/>
          </p:cNvSpPr>
          <p:nvPr>
            <p:ph sz="half" idx="2"/>
          </p:nvPr>
        </p:nvSpPr>
        <p:spPr/>
        <p:txBody>
          <a:bodyPr>
            <a:normAutofit fontScale="92500" lnSpcReduction="10000"/>
          </a:bodyPr>
          <a:lstStyle/>
          <a:p>
            <a:endParaRPr lang="cs-CZ" dirty="0" smtClean="0"/>
          </a:p>
          <a:p>
            <a:r>
              <a:rPr lang="cs-CZ" dirty="0" smtClean="0"/>
              <a:t>Byl blízký přítel mnohých z nich, ale povstání se neúčastnil (sám byl v té době ve vyhnanství v </a:t>
            </a:r>
            <a:r>
              <a:rPr lang="cs-CZ" dirty="0" err="1" smtClean="0"/>
              <a:t>Michajlovskom</a:t>
            </a:r>
            <a:r>
              <a:rPr lang="cs-CZ" dirty="0" smtClean="0"/>
              <a:t>)</a:t>
            </a:r>
          </a:p>
          <a:p>
            <a:r>
              <a:rPr lang="cs-CZ" dirty="0" smtClean="0"/>
              <a:t>Napsal báseň </a:t>
            </a:r>
            <a:r>
              <a:rPr lang="cs-CZ" dirty="0" smtClean="0"/>
              <a:t>„</a:t>
            </a:r>
            <a:r>
              <a:rPr lang="cs-CZ" i="1" dirty="0" smtClean="0"/>
              <a:t>V </a:t>
            </a:r>
            <a:r>
              <a:rPr lang="cs-CZ" i="1" dirty="0" err="1" smtClean="0"/>
              <a:t>Sibir</a:t>
            </a:r>
            <a:r>
              <a:rPr lang="cs-CZ" i="1" dirty="0" smtClean="0"/>
              <a:t>“</a:t>
            </a:r>
            <a:r>
              <a:rPr lang="cs-CZ" dirty="0" smtClean="0"/>
              <a:t>, kterou věnoval </a:t>
            </a:r>
            <a:r>
              <a:rPr lang="cs-CZ" dirty="0" smtClean="0"/>
              <a:t>děkabristům</a:t>
            </a:r>
          </a:p>
          <a:p>
            <a:pPr marL="457200" lvl="1" indent="0">
              <a:buNone/>
            </a:pPr>
            <a:r>
              <a:rPr lang="ru-RU" dirty="0" smtClean="0"/>
              <a:t/>
            </a:r>
            <a:br>
              <a:rPr lang="ru-RU" dirty="0" smtClean="0"/>
            </a:br>
            <a:r>
              <a:rPr lang="ru-RU" dirty="0" smtClean="0"/>
              <a:t/>
            </a:r>
            <a:br>
              <a:rPr lang="ru-RU" dirty="0" smtClean="0"/>
            </a:br>
            <a:endParaRPr lang="cs-CZ" dirty="0"/>
          </a:p>
        </p:txBody>
      </p:sp>
      <p:sp>
        <p:nvSpPr>
          <p:cNvPr id="5" name="Zástupný symbol pro text 4"/>
          <p:cNvSpPr>
            <a:spLocks noGrp="1"/>
          </p:cNvSpPr>
          <p:nvPr>
            <p:ph type="body" sz="quarter" idx="3"/>
          </p:nvPr>
        </p:nvSpPr>
        <p:spPr>
          <a:xfrm>
            <a:off x="8166100" y="1681163"/>
            <a:ext cx="5183188" cy="823912"/>
          </a:xfrm>
        </p:spPr>
        <p:txBody>
          <a:bodyPr/>
          <a:lstStyle/>
          <a:p>
            <a:r>
              <a:rPr lang="ru-RU" dirty="0" smtClean="0"/>
              <a:t>В Сибирь</a:t>
            </a:r>
            <a:endParaRPr lang="cs-CZ" dirty="0"/>
          </a:p>
        </p:txBody>
      </p:sp>
      <p:sp>
        <p:nvSpPr>
          <p:cNvPr id="6" name="Zástupný symbol pro obsah 5"/>
          <p:cNvSpPr>
            <a:spLocks noGrp="1"/>
          </p:cNvSpPr>
          <p:nvPr>
            <p:ph sz="quarter" idx="4"/>
          </p:nvPr>
        </p:nvSpPr>
        <p:spPr>
          <a:xfrm>
            <a:off x="7835900" y="2505075"/>
            <a:ext cx="5183188" cy="3684588"/>
          </a:xfrm>
        </p:spPr>
        <p:txBody>
          <a:bodyPr>
            <a:normAutofit fontScale="62500" lnSpcReduction="20000"/>
          </a:bodyPr>
          <a:lstStyle/>
          <a:p>
            <a:r>
              <a:rPr lang="ru-RU" dirty="0"/>
              <a:t>Во глубине сибирских руд</a:t>
            </a:r>
            <a:br>
              <a:rPr lang="ru-RU" dirty="0"/>
            </a:br>
            <a:r>
              <a:rPr lang="ru-RU" dirty="0"/>
              <a:t>Храните гордое терпенье,</a:t>
            </a:r>
            <a:br>
              <a:rPr lang="ru-RU" dirty="0"/>
            </a:br>
            <a:r>
              <a:rPr lang="ru-RU" dirty="0"/>
              <a:t>Не пропадет ваш скорбный труд</a:t>
            </a:r>
            <a:br>
              <a:rPr lang="ru-RU" dirty="0"/>
            </a:br>
            <a:r>
              <a:rPr lang="ru-RU" dirty="0"/>
              <a:t>И дум высокое стремленье.</a:t>
            </a:r>
          </a:p>
          <a:p>
            <a:r>
              <a:rPr lang="ru-RU" dirty="0"/>
              <a:t>Несчастью верная сестра,</a:t>
            </a:r>
            <a:br>
              <a:rPr lang="ru-RU" dirty="0"/>
            </a:br>
            <a:r>
              <a:rPr lang="ru-RU" dirty="0"/>
              <a:t>Надежда в мрачном подземелье</a:t>
            </a:r>
            <a:br>
              <a:rPr lang="ru-RU" dirty="0"/>
            </a:br>
            <a:r>
              <a:rPr lang="ru-RU" dirty="0"/>
              <a:t>Разбудит бодрость и веселье,</a:t>
            </a:r>
            <a:br>
              <a:rPr lang="ru-RU" dirty="0"/>
            </a:br>
            <a:r>
              <a:rPr lang="ru-RU" dirty="0"/>
              <a:t>Придет желанная пора:</a:t>
            </a:r>
          </a:p>
          <a:p>
            <a:r>
              <a:rPr lang="ru-RU" dirty="0"/>
              <a:t>Любовь и дружество до вас</a:t>
            </a:r>
            <a:br>
              <a:rPr lang="ru-RU" dirty="0"/>
            </a:br>
            <a:r>
              <a:rPr lang="ru-RU" dirty="0"/>
              <a:t>Дойдут сквозь мрачные затворы,</a:t>
            </a:r>
            <a:br>
              <a:rPr lang="ru-RU" dirty="0"/>
            </a:br>
            <a:r>
              <a:rPr lang="ru-RU" dirty="0"/>
              <a:t>Как в ваши каторжные норы</a:t>
            </a:r>
            <a:br>
              <a:rPr lang="ru-RU" dirty="0"/>
            </a:br>
            <a:r>
              <a:rPr lang="ru-RU" dirty="0"/>
              <a:t>Доходит мой свободный глас.</a:t>
            </a:r>
          </a:p>
          <a:p>
            <a:r>
              <a:rPr lang="ru-RU" dirty="0"/>
              <a:t>Оковы тяжкие падут,</a:t>
            </a:r>
            <a:br>
              <a:rPr lang="ru-RU" dirty="0"/>
            </a:br>
            <a:r>
              <a:rPr lang="ru-RU" dirty="0"/>
              <a:t>Темницы рухнут — и свобода</a:t>
            </a:r>
            <a:br>
              <a:rPr lang="ru-RU" dirty="0"/>
            </a:br>
            <a:r>
              <a:rPr lang="ru-RU" dirty="0"/>
              <a:t>Вас примет радостно у входа,</a:t>
            </a:r>
            <a:br>
              <a:rPr lang="ru-RU" dirty="0"/>
            </a:br>
            <a:r>
              <a:rPr lang="ru-RU" dirty="0"/>
              <a:t>И братья меч вам отдадут.</a:t>
            </a:r>
          </a:p>
          <a:p>
            <a:pPr marL="0" indent="0">
              <a:buNone/>
            </a:pPr>
            <a:endParaRPr lang="cs-CZ" dirty="0"/>
          </a:p>
        </p:txBody>
      </p:sp>
    </p:spTree>
    <p:extLst>
      <p:ext uri="{BB962C8B-B14F-4D97-AF65-F5344CB8AC3E}">
        <p14:creationId xmlns:p14="http://schemas.microsoft.com/office/powerpoint/2010/main" val="2274820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Kníže </a:t>
            </a:r>
            <a:r>
              <a:rPr lang="cs-CZ" dirty="0" err="1" smtClean="0"/>
              <a:t>Volkonskij</a:t>
            </a:r>
            <a:r>
              <a:rPr lang="cs-CZ" dirty="0" smtClean="0"/>
              <a:t> s manželkou ve vězení (1830)</a:t>
            </a:r>
            <a:r>
              <a:rPr lang="ru-RU" dirty="0" smtClean="0"/>
              <a:t>,</a:t>
            </a:r>
            <a:r>
              <a:rPr lang="cs-CZ" dirty="0" smtClean="0"/>
              <a:t/>
            </a:r>
            <a:br>
              <a:rPr lang="cs-CZ" dirty="0" smtClean="0"/>
            </a:br>
            <a:r>
              <a:rPr lang="cs-CZ" dirty="0" smtClean="0"/>
              <a:t>film </a:t>
            </a:r>
            <a:r>
              <a:rPr lang="ru-RU" dirty="0" smtClean="0"/>
              <a:t>«Звезда пленительного счастья»</a:t>
            </a:r>
            <a:endParaRPr lang="cs-CZ" dirty="0"/>
          </a:p>
        </p:txBody>
      </p:sp>
      <p:pic>
        <p:nvPicPr>
          <p:cNvPr id="17410" name="Picture 2" descr="https://upload.wikimedia.org/wikipedia/commons/thumb/8/8e/%D0%91%D0%B5%D1%81%D1%82%D1%83%D0%B6%D0%B5%D0%B2_%D0%9D._%D0%92%D0%BE%D0%BB%D0%BA%D0%BE%D0%BD%D1%81%D0%BA%D0%B8%D0%B9_%D0%A1.%D0%93._%D1%81_%D0%B6%D0%B5%D0%BD%D0%BE%D0%B9_%D0%B2_%D0%BA%D0%B0%D0%BC%D0%B5%D1%80%D0%B5_%D0%B2_%D0%9F%D0%B5%D1%82%D1%80%D0%BE%D0%B2%D1%81%D0%BA%D0%BE%D0%B9_%D1%82%D1%8E%D1%80%D1%8C%D0%BC%D0%B5.jpg/800px-%D0%91%D0%B5%D1%81%D1%82%D1%83%D0%B6%D0%B5%D0%B2_%D0%9D._%D0%92%D0%BE%D0%BB%D0%BA%D0%BE%D0%BD%D1%81%D0%BA%D0%B8%D0%B9_%D0%A1.%D0%93._%D1%81_%D0%B6%D0%B5%D0%BD%D0%BE%D0%B9_%D0%B2_%D0%BA%D0%B0%D0%BC%D0%B5%D1%80%D0%B5_%D0%B2_%D0%9F%D0%B5%D1%82%D1%80%D0%BE%D0%B2%D1%81%D0%BA%D0%BE%D0%B9_%D1%82%D1%8E%D1%80%D1%8C%D0%BC%D0%B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21760" y="1690688"/>
            <a:ext cx="743204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27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MIKULÁŠ I.</a:t>
            </a:r>
            <a:br>
              <a:rPr lang="cs-CZ" b="1" dirty="0" smtClean="0"/>
            </a:br>
            <a:r>
              <a:rPr lang="cs-CZ" b="1" dirty="0" smtClean="0"/>
              <a:t>(1825 </a:t>
            </a:r>
            <a:r>
              <a:rPr lang="cs-CZ" b="1" dirty="0" smtClean="0"/>
              <a:t>– 1855)</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R</a:t>
            </a:r>
            <a:r>
              <a:rPr lang="cs-CZ" dirty="0" smtClean="0"/>
              <a:t>uský </a:t>
            </a:r>
            <a:r>
              <a:rPr lang="cs-CZ" dirty="0" smtClean="0"/>
              <a:t>car, polský král a </a:t>
            </a:r>
            <a:r>
              <a:rPr lang="cs-CZ" dirty="0" smtClean="0"/>
              <a:t>velkokníže finský;</a:t>
            </a:r>
            <a:endParaRPr lang="cs-CZ" dirty="0" smtClean="0"/>
          </a:p>
          <a:p>
            <a:r>
              <a:rPr lang="cs-CZ" dirty="0"/>
              <a:t>o</a:t>
            </a:r>
            <a:r>
              <a:rPr lang="cs-CZ" dirty="0" smtClean="0"/>
              <a:t>ženil </a:t>
            </a:r>
            <a:r>
              <a:rPr lang="cs-CZ" dirty="0" smtClean="0"/>
              <a:t>se s pruskou princeznou Šarlotou</a:t>
            </a:r>
            <a:r>
              <a:rPr lang="cs-CZ" dirty="0" smtClean="0"/>
              <a:t>, která </a:t>
            </a:r>
            <a:r>
              <a:rPr lang="cs-CZ" dirty="0" smtClean="0"/>
              <a:t>přijala ruské jméno Alexandra Fjodorovna,  měli 7 </a:t>
            </a:r>
            <a:r>
              <a:rPr lang="cs-CZ" dirty="0" smtClean="0"/>
              <a:t>dětí;</a:t>
            </a:r>
            <a:endParaRPr lang="cs-CZ" dirty="0" smtClean="0"/>
          </a:p>
          <a:p>
            <a:r>
              <a:rPr lang="cs-CZ" dirty="0"/>
              <a:t>n</a:t>
            </a:r>
            <a:r>
              <a:rPr lang="cs-CZ" dirty="0" smtClean="0"/>
              <a:t>eměl </a:t>
            </a:r>
            <a:r>
              <a:rPr lang="cs-CZ" dirty="0" smtClean="0"/>
              <a:t>dostatečné </a:t>
            </a:r>
            <a:r>
              <a:rPr lang="cs-CZ" dirty="0" smtClean="0"/>
              <a:t>vzdělání, </a:t>
            </a:r>
            <a:r>
              <a:rPr lang="cs-CZ" dirty="0" smtClean="0"/>
              <a:t>jeho hlavním </a:t>
            </a:r>
            <a:r>
              <a:rPr lang="cs-CZ" dirty="0" smtClean="0"/>
              <a:t>zájmem  bylo vojenství a armáda </a:t>
            </a:r>
            <a:r>
              <a:rPr lang="cs-CZ" dirty="0" smtClean="0"/>
              <a:t>– strategii a vojenské inženýrství, rád pořádal vojenské </a:t>
            </a:r>
            <a:r>
              <a:rPr lang="cs-CZ" dirty="0" smtClean="0"/>
              <a:t>přehlídky, do </a:t>
            </a:r>
            <a:r>
              <a:rPr lang="cs-CZ" dirty="0" smtClean="0"/>
              <a:t>nástupu na trůn byl vrchním inspektorem </a:t>
            </a:r>
            <a:r>
              <a:rPr lang="cs-CZ" dirty="0" smtClean="0"/>
              <a:t>armády;</a:t>
            </a:r>
            <a:endParaRPr lang="cs-CZ" dirty="0" smtClean="0"/>
          </a:p>
          <a:p>
            <a:r>
              <a:rPr lang="cs-CZ" dirty="0"/>
              <a:t>n</a:t>
            </a:r>
            <a:r>
              <a:rPr lang="cs-CZ" dirty="0" smtClean="0"/>
              <a:t>epodporoval </a:t>
            </a:r>
            <a:r>
              <a:rPr lang="cs-CZ" dirty="0" smtClean="0"/>
              <a:t>reformy, snažil se vše nechat při starém, nejevil zájem o revoluční či modernizační </a:t>
            </a:r>
            <a:r>
              <a:rPr lang="cs-CZ" dirty="0" smtClean="0"/>
              <a:t>snahy. </a:t>
            </a:r>
            <a:r>
              <a:rPr lang="cs-CZ" dirty="0"/>
              <a:t>N</a:t>
            </a:r>
            <a:r>
              <a:rPr lang="cs-CZ" dirty="0" smtClean="0"/>
              <a:t>aopak </a:t>
            </a:r>
            <a:r>
              <a:rPr lang="cs-CZ" dirty="0" smtClean="0"/>
              <a:t>se snažil o potlačení revolučních sil v Evropě, byl  nazýván „</a:t>
            </a:r>
            <a:r>
              <a:rPr lang="cs-CZ" dirty="0" smtClean="0"/>
              <a:t>četníkem </a:t>
            </a:r>
            <a:r>
              <a:rPr lang="cs-CZ" dirty="0" smtClean="0"/>
              <a:t>Evropy</a:t>
            </a:r>
            <a:r>
              <a:rPr lang="cs-CZ" dirty="0" smtClean="0"/>
              <a:t>“;</a:t>
            </a:r>
            <a:endParaRPr lang="cs-CZ" dirty="0" smtClean="0"/>
          </a:p>
          <a:p>
            <a:r>
              <a:rPr lang="cs-CZ" dirty="0"/>
              <a:t>z</a:t>
            </a:r>
            <a:r>
              <a:rPr lang="cs-CZ" dirty="0" smtClean="0"/>
              <a:t>aložil </a:t>
            </a:r>
            <a:r>
              <a:rPr lang="cs-CZ" dirty="0" smtClean="0"/>
              <a:t>tajnou policii, upevnil cenzuru a posílil státní </a:t>
            </a:r>
            <a:r>
              <a:rPr lang="cs-CZ" dirty="0" smtClean="0"/>
              <a:t>ideologii;</a:t>
            </a:r>
            <a:endParaRPr lang="cs-CZ" dirty="0" smtClean="0"/>
          </a:p>
          <a:p>
            <a:r>
              <a:rPr lang="cs-CZ" dirty="0"/>
              <a:t>u</a:t>
            </a:r>
            <a:r>
              <a:rPr lang="cs-CZ" dirty="0" smtClean="0"/>
              <a:t>siloval </a:t>
            </a:r>
            <a:r>
              <a:rPr lang="cs-CZ" dirty="0" smtClean="0"/>
              <a:t>o centralizaci země, potlačil roku 1830 povstání v Polsku a také povstání na Kavkaze (Čečensko)</a:t>
            </a:r>
          </a:p>
          <a:p>
            <a:endParaRPr lang="cs-CZ" dirty="0" smtClean="0"/>
          </a:p>
          <a:p>
            <a:endParaRPr lang="cs-CZ" dirty="0" smtClean="0"/>
          </a:p>
          <a:p>
            <a:endParaRPr lang="cs-CZ" dirty="0"/>
          </a:p>
        </p:txBody>
      </p:sp>
    </p:spTree>
    <p:extLst>
      <p:ext uri="{BB962C8B-B14F-4D97-AF65-F5344CB8AC3E}">
        <p14:creationId xmlns:p14="http://schemas.microsoft.com/office/powerpoint/2010/main" val="1505629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65124"/>
            <a:ext cx="10515600" cy="1325563"/>
          </a:xfrm>
        </p:spPr>
        <p:txBody>
          <a:bodyPr>
            <a:normAutofit/>
          </a:bodyPr>
          <a:lstStyle/>
          <a:p>
            <a:r>
              <a:rPr lang="cs-CZ" sz="4000" dirty="0" smtClean="0"/>
              <a:t>Mikuláš I. a Alexandra Fjodorovna</a:t>
            </a:r>
            <a:endParaRPr lang="cs-CZ" sz="40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7400" y="1690687"/>
            <a:ext cx="3987800" cy="5085397"/>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9536" y="365125"/>
            <a:ext cx="4521964" cy="6410959"/>
          </a:xfrm>
          <a:prstGeom prst="rect">
            <a:avLst/>
          </a:prstGeom>
        </p:spPr>
      </p:pic>
    </p:spTree>
    <p:extLst>
      <p:ext uri="{BB962C8B-B14F-4D97-AF65-F5344CB8AC3E}">
        <p14:creationId xmlns:p14="http://schemas.microsoft.com/office/powerpoint/2010/main" val="1324110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Zahraniční politika</a:t>
            </a:r>
            <a:endParaRPr lang="cs-CZ" b="1" dirty="0"/>
          </a:p>
        </p:txBody>
      </p:sp>
      <p:sp>
        <p:nvSpPr>
          <p:cNvPr id="3" name="Zástupný symbol pro obsah 2"/>
          <p:cNvSpPr>
            <a:spLocks noGrp="1"/>
          </p:cNvSpPr>
          <p:nvPr>
            <p:ph idx="1"/>
          </p:nvPr>
        </p:nvSpPr>
        <p:spPr/>
        <p:txBody>
          <a:bodyPr/>
          <a:lstStyle/>
          <a:p>
            <a:r>
              <a:rPr lang="cs-CZ" dirty="0" smtClean="0"/>
              <a:t>S</a:t>
            </a:r>
            <a:r>
              <a:rPr lang="cs-CZ" dirty="0" smtClean="0"/>
              <a:t>naha </a:t>
            </a:r>
            <a:r>
              <a:rPr lang="cs-CZ" dirty="0" smtClean="0"/>
              <a:t>upevnit vliv Ruska na </a:t>
            </a:r>
            <a:r>
              <a:rPr lang="cs-CZ" dirty="0" smtClean="0"/>
              <a:t>jihu, </a:t>
            </a:r>
            <a:r>
              <a:rPr lang="cs-CZ" dirty="0" smtClean="0"/>
              <a:t>v oblasti Černého </a:t>
            </a:r>
            <a:r>
              <a:rPr lang="cs-CZ" dirty="0" smtClean="0"/>
              <a:t>moře;</a:t>
            </a:r>
            <a:endParaRPr lang="cs-CZ" dirty="0" smtClean="0"/>
          </a:p>
          <a:p>
            <a:r>
              <a:rPr lang="cs-CZ" dirty="0"/>
              <a:t>v</a:t>
            </a:r>
            <a:r>
              <a:rPr lang="cs-CZ" dirty="0" smtClean="0"/>
              <a:t>álka </a:t>
            </a:r>
            <a:r>
              <a:rPr lang="cs-CZ" dirty="0" smtClean="0"/>
              <a:t>s </a:t>
            </a:r>
            <a:r>
              <a:rPr lang="cs-CZ" dirty="0" smtClean="0"/>
              <a:t>Persií;</a:t>
            </a:r>
            <a:endParaRPr lang="cs-CZ" dirty="0" smtClean="0"/>
          </a:p>
          <a:p>
            <a:r>
              <a:rPr lang="cs-CZ" dirty="0"/>
              <a:t>v</a:t>
            </a:r>
            <a:r>
              <a:rPr lang="cs-CZ" dirty="0" smtClean="0"/>
              <a:t>álky </a:t>
            </a:r>
            <a:r>
              <a:rPr lang="cs-CZ" dirty="0" smtClean="0"/>
              <a:t>s Tureckem, pomohl obnovit Řecké </a:t>
            </a:r>
            <a:r>
              <a:rPr lang="cs-CZ" dirty="0" smtClean="0"/>
              <a:t>království;</a:t>
            </a:r>
            <a:endParaRPr lang="cs-CZ" dirty="0" smtClean="0"/>
          </a:p>
          <a:p>
            <a:r>
              <a:rPr lang="cs-CZ" dirty="0" smtClean="0"/>
              <a:t>1853 </a:t>
            </a:r>
            <a:r>
              <a:rPr lang="cs-CZ" dirty="0" smtClean="0"/>
              <a:t>rozpoutal</a:t>
            </a:r>
            <a:r>
              <a:rPr lang="cs-CZ" dirty="0" smtClean="0"/>
              <a:t> rusko-tureckou </a:t>
            </a:r>
            <a:r>
              <a:rPr lang="cs-CZ" dirty="0" smtClean="0"/>
              <a:t>válku o Krym, která se změnila na evropský konflikt, proti Rusku se do bojů zapojily Francie a Velká </a:t>
            </a:r>
            <a:r>
              <a:rPr lang="cs-CZ" dirty="0" smtClean="0"/>
              <a:t>Británie;</a:t>
            </a:r>
            <a:endParaRPr lang="cs-CZ" dirty="0" smtClean="0"/>
          </a:p>
          <a:p>
            <a:r>
              <a:rPr lang="cs-CZ" dirty="0"/>
              <a:t>v</a:t>
            </a:r>
            <a:r>
              <a:rPr lang="cs-CZ" dirty="0" smtClean="0"/>
              <a:t> </a:t>
            </a:r>
            <a:r>
              <a:rPr lang="cs-CZ" dirty="0" smtClean="0"/>
              <a:t>roce </a:t>
            </a:r>
            <a:r>
              <a:rPr lang="cs-CZ" dirty="0" smtClean="0"/>
              <a:t>1855, </a:t>
            </a:r>
            <a:r>
              <a:rPr lang="cs-CZ" dirty="0" smtClean="0"/>
              <a:t>před koncem </a:t>
            </a:r>
            <a:r>
              <a:rPr lang="cs-CZ" dirty="0" smtClean="0"/>
              <a:t>války, umírá.</a:t>
            </a:r>
            <a:endParaRPr lang="cs-CZ" dirty="0"/>
          </a:p>
        </p:txBody>
      </p:sp>
    </p:spTree>
    <p:extLst>
      <p:ext uri="{BB962C8B-B14F-4D97-AF65-F5344CB8AC3E}">
        <p14:creationId xmlns:p14="http://schemas.microsoft.com/office/powerpoint/2010/main" val="2595497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Vnitřní politika</a:t>
            </a:r>
            <a:endParaRPr lang="cs-CZ" b="1" dirty="0"/>
          </a:p>
        </p:txBody>
      </p:sp>
      <p:sp>
        <p:nvSpPr>
          <p:cNvPr id="3" name="Zástupný symbol pro obsah 2"/>
          <p:cNvSpPr>
            <a:spLocks noGrp="1"/>
          </p:cNvSpPr>
          <p:nvPr>
            <p:ph idx="1"/>
          </p:nvPr>
        </p:nvSpPr>
        <p:spPr/>
        <p:txBody>
          <a:bodyPr/>
          <a:lstStyle/>
          <a:p>
            <a:r>
              <a:rPr lang="cs-CZ" dirty="0" smtClean="0"/>
              <a:t>Zásadním problémem bylo postavení rolníka. V Evropě již bylo zrušeno nevolnictví, což s sebou přineslo rozvoj průmyslu a obchodu, stěhování pracovní sily do měst;</a:t>
            </a:r>
          </a:p>
          <a:p>
            <a:r>
              <a:rPr lang="cs-CZ" dirty="0" smtClean="0"/>
              <a:t>Rusko ve srovnání s ostatní Evropou stagnovalo.</a:t>
            </a:r>
          </a:p>
          <a:p>
            <a:r>
              <a:rPr lang="cs-CZ" dirty="0" smtClean="0"/>
              <a:t>V roce 1800 bylo Rusko na prvním místě v produkci v oblasti textilního průmyslu, produkci litiny, těžby uhlí – nyní to již Anglie několikanásobně převyšovala;</a:t>
            </a:r>
          </a:p>
          <a:p>
            <a:r>
              <a:rPr lang="cs-CZ" dirty="0" smtClean="0"/>
              <a:t>Carismus zabrzdil svým postojem vývoj Ruska v době, kdy ostatní země prožívaly vědecko-technický rozvoj.</a:t>
            </a:r>
            <a:endParaRPr lang="cs-CZ" dirty="0"/>
          </a:p>
        </p:txBody>
      </p:sp>
    </p:spTree>
    <p:extLst>
      <p:ext uri="{BB962C8B-B14F-4D97-AF65-F5344CB8AC3E}">
        <p14:creationId xmlns:p14="http://schemas.microsoft.com/office/powerpoint/2010/main" val="2582948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ALEXANDR II.</a:t>
            </a:r>
            <a:br>
              <a:rPr lang="cs-CZ" b="1" dirty="0" smtClean="0"/>
            </a:br>
            <a:r>
              <a:rPr lang="cs-CZ" b="1" dirty="0" smtClean="0"/>
              <a:t>(1855 </a:t>
            </a:r>
            <a:r>
              <a:rPr lang="cs-CZ" b="1" dirty="0" smtClean="0"/>
              <a:t>– 1881)</a:t>
            </a:r>
            <a:endParaRPr lang="cs-CZ" b="1" dirty="0"/>
          </a:p>
        </p:txBody>
      </p:sp>
      <p:sp>
        <p:nvSpPr>
          <p:cNvPr id="3" name="Zástupný symbol pro obsah 2"/>
          <p:cNvSpPr>
            <a:spLocks noGrp="1"/>
          </p:cNvSpPr>
          <p:nvPr>
            <p:ph idx="1"/>
          </p:nvPr>
        </p:nvSpPr>
        <p:spPr/>
        <p:txBody>
          <a:bodyPr>
            <a:normAutofit lnSpcReduction="10000"/>
          </a:bodyPr>
          <a:lstStyle/>
          <a:p>
            <a:r>
              <a:rPr lang="cs-CZ" dirty="0"/>
              <a:t>z</a:t>
            </a:r>
            <a:r>
              <a:rPr lang="cs-CZ" dirty="0" smtClean="0"/>
              <a:t>ískal </a:t>
            </a:r>
            <a:r>
              <a:rPr lang="cs-CZ" dirty="0" smtClean="0"/>
              <a:t>skvělé vzdělání – hovořil několika jazyky, byl vzdělán v oblasti </a:t>
            </a:r>
            <a:r>
              <a:rPr lang="cs-CZ" dirty="0" smtClean="0">
                <a:hlinkClick r:id="rId2" tooltip="Právo"/>
              </a:rPr>
              <a:t>práv</a:t>
            </a:r>
            <a:r>
              <a:rPr lang="cs-CZ" dirty="0" smtClean="0"/>
              <a:t>, </a:t>
            </a:r>
            <a:r>
              <a:rPr lang="cs-CZ" dirty="0" smtClean="0">
                <a:hlinkClick r:id="rId3" tooltip="Politika"/>
              </a:rPr>
              <a:t>politických věd</a:t>
            </a:r>
            <a:r>
              <a:rPr lang="cs-CZ" dirty="0" smtClean="0"/>
              <a:t> i ve vojenských </a:t>
            </a:r>
            <a:r>
              <a:rPr lang="cs-CZ" dirty="0" smtClean="0"/>
              <a:t>záležitostech;</a:t>
            </a:r>
            <a:endParaRPr lang="cs-CZ" dirty="0" smtClean="0"/>
          </a:p>
          <a:p>
            <a:r>
              <a:rPr lang="cs-CZ" dirty="0"/>
              <a:t>u</a:t>
            </a:r>
            <a:r>
              <a:rPr lang="cs-CZ" dirty="0" smtClean="0"/>
              <a:t>trpěl </a:t>
            </a:r>
            <a:r>
              <a:rPr lang="cs-CZ" dirty="0" smtClean="0"/>
              <a:t>porážku v rusko-turecké válce v r. 1856, což otřáslo velmocenským postavením </a:t>
            </a:r>
            <a:r>
              <a:rPr lang="cs-CZ" dirty="0" smtClean="0"/>
              <a:t>Ruska;</a:t>
            </a:r>
            <a:endParaRPr lang="cs-CZ" dirty="0" smtClean="0"/>
          </a:p>
          <a:p>
            <a:r>
              <a:rPr lang="cs-CZ" dirty="0"/>
              <a:t>s</a:t>
            </a:r>
            <a:r>
              <a:rPr lang="cs-CZ" dirty="0" smtClean="0"/>
              <a:t>nažil </a:t>
            </a:r>
            <a:r>
              <a:rPr lang="cs-CZ" dirty="0" smtClean="0"/>
              <a:t>se o obnovu ruského vlivu, vede novou </a:t>
            </a:r>
            <a:r>
              <a:rPr lang="cs-CZ" dirty="0"/>
              <a:t>válku (</a:t>
            </a:r>
            <a:r>
              <a:rPr lang="cs-CZ" dirty="0" smtClean="0"/>
              <a:t>úspěšnou) </a:t>
            </a:r>
            <a:r>
              <a:rPr lang="cs-CZ" dirty="0"/>
              <a:t>s </a:t>
            </a:r>
            <a:r>
              <a:rPr lang="cs-CZ" dirty="0" smtClean="0"/>
              <a:t>Tureckem (1878- 1879</a:t>
            </a:r>
            <a:r>
              <a:rPr lang="cs-CZ" dirty="0" smtClean="0"/>
              <a:t>);</a:t>
            </a:r>
            <a:endParaRPr lang="cs-CZ" dirty="0" smtClean="0"/>
          </a:p>
          <a:p>
            <a:r>
              <a:rPr lang="cs-CZ" dirty="0"/>
              <a:t>v</a:t>
            </a:r>
            <a:r>
              <a:rPr lang="cs-CZ" dirty="0" smtClean="0"/>
              <a:t>elký </a:t>
            </a:r>
            <a:r>
              <a:rPr lang="cs-CZ" dirty="0" smtClean="0"/>
              <a:t>vliv má na Berlínském kongresu (1878), </a:t>
            </a:r>
            <a:r>
              <a:rPr lang="cs-CZ" dirty="0" smtClean="0"/>
              <a:t>který byl uspořádán s cílem uklidnit poměry </a:t>
            </a:r>
            <a:r>
              <a:rPr lang="cs-CZ" dirty="0" smtClean="0"/>
              <a:t>na </a:t>
            </a:r>
            <a:r>
              <a:rPr lang="cs-CZ" dirty="0" smtClean="0"/>
              <a:t>Balkáně, Výsledkem bylo, že Rusko </a:t>
            </a:r>
            <a:r>
              <a:rPr lang="cs-CZ" dirty="0" smtClean="0"/>
              <a:t>získalo </a:t>
            </a:r>
            <a:r>
              <a:rPr lang="cs-CZ" dirty="0" smtClean="0"/>
              <a:t>Besarábii;</a:t>
            </a:r>
            <a:endParaRPr lang="cs-CZ" dirty="0" smtClean="0"/>
          </a:p>
          <a:p>
            <a:r>
              <a:rPr lang="cs-CZ" dirty="0"/>
              <a:t>r</a:t>
            </a:r>
            <a:r>
              <a:rPr lang="cs-CZ" dirty="0" smtClean="0"/>
              <a:t>oku </a:t>
            </a:r>
            <a:r>
              <a:rPr lang="cs-CZ" dirty="0" smtClean="0"/>
              <a:t>1867 prodal „za </a:t>
            </a:r>
            <a:r>
              <a:rPr lang="cs-CZ" dirty="0" err="1" smtClean="0"/>
              <a:t>šapku</a:t>
            </a:r>
            <a:r>
              <a:rPr lang="cs-CZ" dirty="0" smtClean="0"/>
              <a:t> </a:t>
            </a:r>
            <a:r>
              <a:rPr lang="cs-CZ" dirty="0" err="1" smtClean="0"/>
              <a:t>zolota</a:t>
            </a:r>
            <a:r>
              <a:rPr lang="cs-CZ" dirty="0" smtClean="0"/>
              <a:t>“ (7,2 </a:t>
            </a:r>
            <a:r>
              <a:rPr lang="cs-CZ" dirty="0" smtClean="0"/>
              <a:t>mil. </a:t>
            </a:r>
            <a:r>
              <a:rPr lang="cs-CZ" dirty="0" smtClean="0"/>
              <a:t>dolarů) Aljašku </a:t>
            </a:r>
            <a:r>
              <a:rPr lang="cs-CZ" dirty="0" smtClean="0"/>
              <a:t>USA.</a:t>
            </a:r>
            <a:endParaRPr lang="cs-CZ" dirty="0"/>
          </a:p>
        </p:txBody>
      </p:sp>
    </p:spTree>
    <p:extLst>
      <p:ext uri="{BB962C8B-B14F-4D97-AF65-F5344CB8AC3E}">
        <p14:creationId xmlns:p14="http://schemas.microsoft.com/office/powerpoint/2010/main" val="790821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Alexandr II. a Marie Alexandrovna (hesenská princezna) a kněžna </a:t>
            </a:r>
            <a:r>
              <a:rPr lang="cs-CZ" dirty="0" err="1" smtClean="0"/>
              <a:t>Dolgoruká</a:t>
            </a:r>
            <a:endParaRPr lang="cs-CZ" dirty="0"/>
          </a:p>
        </p:txBody>
      </p:sp>
      <p:pic>
        <p:nvPicPr>
          <p:cNvPr id="18434" name="Picture 2" descr="Alexandr II. Nikolajevi&amp;cca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0688"/>
            <a:ext cx="3957320" cy="426418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upload.wikimedia.org/wikipedia/commons/thumb/3/32/Maria_Alexandrovna_by_Rockstuhl.jpg/220px-Maria_Alexandrovna_by_Rockstuhl.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937760" y="1690688"/>
            <a:ext cx="3779520" cy="4264183"/>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s://upload.wikimedia.org/wikipedia/commons/thumb/9/96/Princess_Catherine_Dolgorukov.jpg/180px-Princess_Catherine_Dolgoruko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9520" y="1690687"/>
            <a:ext cx="3332480" cy="426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939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ALEXANDR II.</a:t>
            </a:r>
            <a:br>
              <a:rPr lang="cs-CZ" b="1" dirty="0" smtClean="0"/>
            </a:br>
            <a:r>
              <a:rPr lang="cs-CZ" b="1" dirty="0" smtClean="0"/>
              <a:t>Reformy</a:t>
            </a:r>
            <a:endParaRPr lang="cs-CZ" b="1" dirty="0"/>
          </a:p>
        </p:txBody>
      </p:sp>
      <p:sp>
        <p:nvSpPr>
          <p:cNvPr id="3" name="Zástupný symbol pro obsah 2"/>
          <p:cNvSpPr>
            <a:spLocks noGrp="1"/>
          </p:cNvSpPr>
          <p:nvPr>
            <p:ph idx="1"/>
          </p:nvPr>
        </p:nvSpPr>
        <p:spPr/>
        <p:txBody>
          <a:bodyPr>
            <a:normAutofit/>
          </a:bodyPr>
          <a:lstStyle/>
          <a:p>
            <a:r>
              <a:rPr lang="cs-CZ" b="1" dirty="0" smtClean="0"/>
              <a:t>1861 </a:t>
            </a:r>
            <a:r>
              <a:rPr lang="cs-CZ" b="1" dirty="0" smtClean="0"/>
              <a:t>- zrušení nevolnictví</a:t>
            </a:r>
            <a:r>
              <a:rPr lang="cs-CZ" dirty="0" smtClean="0"/>
              <a:t>;</a:t>
            </a:r>
            <a:endParaRPr lang="cs-CZ" dirty="0" smtClean="0"/>
          </a:p>
          <a:p>
            <a:r>
              <a:rPr lang="cs-CZ" dirty="0" smtClean="0"/>
              <a:t>r</a:t>
            </a:r>
            <a:r>
              <a:rPr lang="cs-CZ" dirty="0" smtClean="0"/>
              <a:t>eforma soudnictví;</a:t>
            </a:r>
            <a:endParaRPr lang="cs-CZ" dirty="0" smtClean="0"/>
          </a:p>
          <a:p>
            <a:r>
              <a:rPr lang="cs-CZ" dirty="0"/>
              <a:t>r</a:t>
            </a:r>
            <a:r>
              <a:rPr lang="cs-CZ" dirty="0" smtClean="0"/>
              <a:t>eforma </a:t>
            </a:r>
            <a:r>
              <a:rPr lang="cs-CZ" dirty="0" smtClean="0"/>
              <a:t>místní </a:t>
            </a:r>
            <a:r>
              <a:rPr lang="cs-CZ" dirty="0" smtClean="0"/>
              <a:t>správy;</a:t>
            </a:r>
            <a:endParaRPr lang="cs-CZ" dirty="0" smtClean="0"/>
          </a:p>
          <a:p>
            <a:r>
              <a:rPr lang="cs-CZ" dirty="0"/>
              <a:t>r</a:t>
            </a:r>
            <a:r>
              <a:rPr lang="cs-CZ" dirty="0" smtClean="0"/>
              <a:t>eforma armády;</a:t>
            </a:r>
            <a:endParaRPr lang="cs-CZ" dirty="0" smtClean="0"/>
          </a:p>
          <a:p>
            <a:r>
              <a:rPr lang="cs-CZ" dirty="0"/>
              <a:t>p</a:t>
            </a:r>
            <a:r>
              <a:rPr lang="cs-CZ" dirty="0" smtClean="0"/>
              <a:t>rozatímní </a:t>
            </a:r>
            <a:r>
              <a:rPr lang="cs-CZ" dirty="0" smtClean="0"/>
              <a:t>pravidla o tisku = uvolnění cenzury (zrušení cenzury </a:t>
            </a:r>
            <a:r>
              <a:rPr lang="cs-CZ" dirty="0" smtClean="0"/>
              <a:t>knih,  </a:t>
            </a:r>
            <a:r>
              <a:rPr lang="cs-CZ" dirty="0" smtClean="0"/>
              <a:t>ne brožur</a:t>
            </a:r>
            <a:r>
              <a:rPr lang="cs-CZ" dirty="0" smtClean="0"/>
              <a:t>);</a:t>
            </a:r>
            <a:endParaRPr lang="cs-CZ" dirty="0" smtClean="0"/>
          </a:p>
          <a:p>
            <a:r>
              <a:rPr lang="cs-CZ" dirty="0"/>
              <a:t>p</a:t>
            </a:r>
            <a:r>
              <a:rPr lang="cs-CZ" dirty="0" smtClean="0"/>
              <a:t>říprava ústavy.</a:t>
            </a:r>
            <a:endParaRPr lang="cs-CZ" dirty="0" smtClean="0"/>
          </a:p>
          <a:p>
            <a:endParaRPr lang="cs-CZ" dirty="0"/>
          </a:p>
        </p:txBody>
      </p:sp>
    </p:spTree>
    <p:extLst>
      <p:ext uri="{BB962C8B-B14F-4D97-AF65-F5344CB8AC3E}">
        <p14:creationId xmlns:p14="http://schemas.microsoft.com/office/powerpoint/2010/main" val="2297170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dirty="0" smtClean="0"/>
              <a:t>Na trůn se dostal díky napomáhání uškrcení vlastního otce;</a:t>
            </a:r>
          </a:p>
          <a:p>
            <a:r>
              <a:rPr lang="cs-CZ" dirty="0"/>
              <a:t>z</a:t>
            </a:r>
            <a:r>
              <a:rPr lang="cs-CZ" dirty="0" smtClean="0"/>
              <a:t>novu obnovil cestování do zahraničí;</a:t>
            </a:r>
          </a:p>
          <a:p>
            <a:r>
              <a:rPr lang="cs-CZ" dirty="0"/>
              <a:t>z</a:t>
            </a:r>
            <a:r>
              <a:rPr lang="cs-CZ" dirty="0" smtClean="0"/>
              <a:t>řídil „</a:t>
            </a:r>
            <a:r>
              <a:rPr lang="cs-CZ" dirty="0" err="1" smtClean="0"/>
              <a:t>Nevřejný</a:t>
            </a:r>
            <a:r>
              <a:rPr lang="cs-CZ" dirty="0" smtClean="0"/>
              <a:t> </a:t>
            </a:r>
            <a:r>
              <a:rPr lang="cs-CZ" dirty="0" err="1" smtClean="0"/>
              <a:t>komitet</a:t>
            </a:r>
            <a:r>
              <a:rPr lang="cs-CZ" dirty="0" smtClean="0"/>
              <a:t>“ – náznak toho, že nechce vládnout absolutisticky (r. 1803 byl zrušen);</a:t>
            </a:r>
          </a:p>
          <a:p>
            <a:r>
              <a:rPr lang="cs-CZ" dirty="0" smtClean="0"/>
              <a:t>1802 - </a:t>
            </a:r>
            <a:r>
              <a:rPr lang="cs-CZ" dirty="0"/>
              <a:t>z</a:t>
            </a:r>
            <a:r>
              <a:rPr lang="cs-CZ" dirty="0" smtClean="0"/>
              <a:t>řízení </a:t>
            </a:r>
            <a:r>
              <a:rPr lang="cs-CZ" dirty="0" smtClean="0"/>
              <a:t>ministerstev, státní rady, a učinění mnoha reforem (např. školské, finanční atd</a:t>
            </a:r>
            <a:r>
              <a:rPr lang="cs-CZ" dirty="0" smtClean="0"/>
              <a:t>.)</a:t>
            </a:r>
          </a:p>
          <a:p>
            <a:r>
              <a:rPr lang="cs-CZ" dirty="0" smtClean="0"/>
              <a:t>1803 – vydává </a:t>
            </a:r>
            <a:r>
              <a:rPr lang="cs-CZ" dirty="0" err="1" smtClean="0"/>
              <a:t>ukaz</a:t>
            </a:r>
            <a:r>
              <a:rPr lang="cs-CZ" dirty="0" smtClean="0"/>
              <a:t> „O svobodných revolucích“ – šlechta má právo za výkupné propustit rolníky, což ovšem šlechta nehodlala tolerovat;</a:t>
            </a:r>
            <a:endParaRPr lang="cs-CZ" dirty="0" smtClean="0"/>
          </a:p>
          <a:p>
            <a:r>
              <a:rPr lang="cs-CZ" dirty="0" smtClean="0"/>
              <a:t>r. </a:t>
            </a:r>
            <a:r>
              <a:rPr lang="cs-CZ" dirty="0" smtClean="0"/>
              <a:t>1825 doprovází svojí ženu na cestách a téhož roku umírá</a:t>
            </a:r>
          </a:p>
          <a:p>
            <a:endParaRPr lang="cs-CZ" dirty="0"/>
          </a:p>
        </p:txBody>
      </p:sp>
    </p:spTree>
    <p:extLst>
      <p:ext uri="{BB962C8B-B14F-4D97-AF65-F5344CB8AC3E}">
        <p14:creationId xmlns:p14="http://schemas.microsoft.com/office/powerpoint/2010/main" val="1404550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ALEXANDR II.</a:t>
            </a:r>
            <a:br>
              <a:rPr lang="cs-CZ" b="1" dirty="0"/>
            </a:br>
            <a:r>
              <a:rPr lang="cs-CZ" b="1" dirty="0"/>
              <a:t>Zrušení </a:t>
            </a:r>
            <a:r>
              <a:rPr lang="cs-CZ" b="1" dirty="0" smtClean="0"/>
              <a:t>nevolnictví</a:t>
            </a:r>
            <a:endParaRPr lang="cs-CZ" b="1" dirty="0"/>
          </a:p>
        </p:txBody>
      </p:sp>
      <p:sp>
        <p:nvSpPr>
          <p:cNvPr id="3" name="Zástupný symbol pro obsah 2"/>
          <p:cNvSpPr>
            <a:spLocks noGrp="1"/>
          </p:cNvSpPr>
          <p:nvPr>
            <p:ph idx="1"/>
          </p:nvPr>
        </p:nvSpPr>
        <p:spPr/>
        <p:txBody>
          <a:bodyPr>
            <a:normAutofit fontScale="92500" lnSpcReduction="20000"/>
          </a:bodyPr>
          <a:lstStyle/>
          <a:p>
            <a:pPr marL="514350" indent="-514350"/>
            <a:r>
              <a:rPr lang="cs-CZ" dirty="0" smtClean="0"/>
              <a:t>car vede jednání se šlechtou </a:t>
            </a:r>
          </a:p>
          <a:p>
            <a:pPr marL="514350" indent="-514350"/>
            <a:r>
              <a:rPr lang="cs-CZ" b="1" dirty="0" smtClean="0"/>
              <a:t>19. 2. 1861: carský </a:t>
            </a:r>
            <a:r>
              <a:rPr lang="cs-CZ" b="1" dirty="0" err="1" smtClean="0"/>
              <a:t>ukaz</a:t>
            </a:r>
            <a:r>
              <a:rPr lang="cs-CZ" b="1" dirty="0" smtClean="0"/>
              <a:t> </a:t>
            </a:r>
            <a:r>
              <a:rPr lang="cs-CZ" b="1" i="1" dirty="0" smtClean="0"/>
              <a:t>„O nejmilostivějším darování nevolníkům práv svobodného rolnického stavu a o tom, jak budou zaopatřeni“</a:t>
            </a:r>
            <a:endParaRPr lang="cs-CZ" b="1" dirty="0"/>
          </a:p>
          <a:p>
            <a:r>
              <a:rPr lang="cs-CZ" b="1" dirty="0" smtClean="0"/>
              <a:t>3 skupiny ruských rolníků:</a:t>
            </a:r>
            <a:r>
              <a:rPr lang="cs-CZ" dirty="0" smtClean="0"/>
              <a:t> </a:t>
            </a:r>
          </a:p>
          <a:p>
            <a:pPr marL="514350" indent="-514350">
              <a:buFont typeface="+mj-lt"/>
              <a:buAutoNum type="arabicPeriod"/>
            </a:pPr>
            <a:r>
              <a:rPr lang="cs-CZ" b="1" dirty="0" smtClean="0"/>
              <a:t>Panští  </a:t>
            </a:r>
            <a:r>
              <a:rPr lang="cs-CZ" dirty="0" smtClean="0"/>
              <a:t>- patřili šlechtě (ca 10 mil</a:t>
            </a:r>
            <a:r>
              <a:rPr lang="cs-CZ" dirty="0" smtClean="0"/>
              <a:t>.) – tito na tom byli po zrušení nejhůře, nejvyšší splátky</a:t>
            </a:r>
            <a:endParaRPr lang="cs-CZ" dirty="0" smtClean="0"/>
          </a:p>
          <a:p>
            <a:pPr marL="514350" indent="-514350">
              <a:buFont typeface="+mj-lt"/>
              <a:buAutoNum type="arabicPeriod"/>
            </a:pPr>
            <a:r>
              <a:rPr lang="cs-CZ" b="1" dirty="0" smtClean="0"/>
              <a:t>Státní  </a:t>
            </a:r>
            <a:r>
              <a:rPr lang="cs-CZ" dirty="0" smtClean="0"/>
              <a:t>– patřili státu (ca 10 mil</a:t>
            </a:r>
            <a:r>
              <a:rPr lang="cs-CZ" dirty="0" smtClean="0"/>
              <a:t>.) – dostali ty pozemky, na kterých pracovali</a:t>
            </a:r>
            <a:endParaRPr lang="cs-CZ" dirty="0" smtClean="0"/>
          </a:p>
          <a:p>
            <a:pPr marL="514350" indent="-514350">
              <a:buFont typeface="+mj-lt"/>
              <a:buAutoNum type="arabicPeriod"/>
            </a:pPr>
            <a:r>
              <a:rPr lang="cs-CZ" b="1" dirty="0" smtClean="0"/>
              <a:t>Údělní  </a:t>
            </a:r>
            <a:r>
              <a:rPr lang="cs-CZ" dirty="0" smtClean="0"/>
              <a:t>– patřili carovi (ca 1 mil</a:t>
            </a:r>
            <a:r>
              <a:rPr lang="cs-CZ" dirty="0" smtClean="0"/>
              <a:t>.) – patřili původně carovi a jeho rodině</a:t>
            </a:r>
          </a:p>
          <a:p>
            <a:pPr marL="0" indent="0">
              <a:buNone/>
            </a:pPr>
            <a:r>
              <a:rPr lang="cs-CZ" b="1" dirty="0" smtClean="0"/>
              <a:t>Mužici (čeleď) </a:t>
            </a:r>
            <a:r>
              <a:rPr lang="cs-CZ" dirty="0" smtClean="0"/>
              <a:t>– ti, co ke dni reformy neměli půdu, ani usedlost. Byli osvobozeni zdarma, ale museli zůstat 2 roky ve službě</a:t>
            </a:r>
            <a:endParaRPr lang="cs-CZ" dirty="0" smtClean="0"/>
          </a:p>
          <a:p>
            <a:pPr marL="0" indent="0">
              <a:buNone/>
            </a:pPr>
            <a:r>
              <a:rPr lang="cs-CZ" b="1" dirty="0" smtClean="0"/>
              <a:t>Nevolník = osobně svobodný občan</a:t>
            </a:r>
          </a:p>
          <a:p>
            <a:pPr marL="514350" indent="-514350">
              <a:buFont typeface="+mj-lt"/>
              <a:buAutoNum type="arabicPeriod"/>
            </a:pPr>
            <a:endParaRPr lang="cs-CZ" dirty="0" smtClean="0"/>
          </a:p>
          <a:p>
            <a:pPr marL="514350" indent="-514350">
              <a:buNone/>
            </a:pPr>
            <a:endParaRPr lang="cs-CZ" dirty="0" smtClean="0"/>
          </a:p>
          <a:p>
            <a:endParaRPr lang="cs-CZ" dirty="0"/>
          </a:p>
        </p:txBody>
      </p:sp>
    </p:spTree>
    <p:extLst>
      <p:ext uri="{BB962C8B-B14F-4D97-AF65-F5344CB8AC3E}">
        <p14:creationId xmlns:p14="http://schemas.microsoft.com/office/powerpoint/2010/main" val="1983957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Nespokojenost s reformou</a:t>
            </a:r>
            <a:endParaRPr lang="cs-CZ" b="1" dirty="0"/>
          </a:p>
        </p:txBody>
      </p:sp>
      <p:sp>
        <p:nvSpPr>
          <p:cNvPr id="3" name="Zástupný symbol pro obsah 2"/>
          <p:cNvSpPr>
            <a:spLocks noGrp="1"/>
          </p:cNvSpPr>
          <p:nvPr>
            <p:ph idx="1"/>
          </p:nvPr>
        </p:nvSpPr>
        <p:spPr/>
        <p:txBody>
          <a:bodyPr>
            <a:normAutofit/>
          </a:bodyPr>
          <a:lstStyle/>
          <a:p>
            <a:r>
              <a:rPr lang="cs-CZ" dirty="0" smtClean="0"/>
              <a:t>Nedostatečná reforma, rolníci dostali málo půdy, kterou si museli </a:t>
            </a:r>
            <a:r>
              <a:rPr lang="cs-CZ" dirty="0" smtClean="0"/>
              <a:t>odkoupit od statkářů. Lidé neměli peníze, proto ji za ně odkoupil stát;</a:t>
            </a:r>
            <a:endParaRPr lang="cs-CZ" dirty="0" smtClean="0"/>
          </a:p>
          <a:p>
            <a:r>
              <a:rPr lang="cs-CZ" b="1" dirty="0"/>
              <a:t>s</a:t>
            </a:r>
            <a:r>
              <a:rPr lang="cs-CZ" b="1" dirty="0" smtClean="0"/>
              <a:t>tát </a:t>
            </a:r>
            <a:r>
              <a:rPr lang="cs-CZ" b="1" dirty="0" smtClean="0"/>
              <a:t>75 – 80 % ceny půdy</a:t>
            </a:r>
            <a:r>
              <a:rPr lang="cs-CZ" dirty="0" smtClean="0"/>
              <a:t> poskytl jako půjčku s 6% úrokem na </a:t>
            </a:r>
            <a:r>
              <a:rPr lang="cs-CZ" dirty="0" smtClean="0"/>
              <a:t>44 let;</a:t>
            </a:r>
            <a:endParaRPr lang="cs-CZ" dirty="0" smtClean="0"/>
          </a:p>
          <a:p>
            <a:r>
              <a:rPr lang="cs-CZ" dirty="0"/>
              <a:t>ž</a:t>
            </a:r>
            <a:r>
              <a:rPr lang="cs-CZ" dirty="0" smtClean="0"/>
              <a:t>eny </a:t>
            </a:r>
            <a:r>
              <a:rPr lang="cs-CZ" dirty="0" smtClean="0"/>
              <a:t>na půdu nárok </a:t>
            </a:r>
            <a:r>
              <a:rPr lang="cs-CZ" dirty="0" smtClean="0"/>
              <a:t>neměly.</a:t>
            </a:r>
            <a:endParaRPr lang="cs-CZ" dirty="0" smtClean="0"/>
          </a:p>
          <a:p>
            <a:endParaRPr lang="cs-CZ" dirty="0"/>
          </a:p>
        </p:txBody>
      </p:sp>
    </p:spTree>
    <p:extLst>
      <p:ext uri="{BB962C8B-B14F-4D97-AF65-F5344CB8AC3E}">
        <p14:creationId xmlns:p14="http://schemas.microsoft.com/office/powerpoint/2010/main" val="894159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ALEXANDR II.</a:t>
            </a:r>
            <a:br>
              <a:rPr lang="cs-CZ" b="1" dirty="0"/>
            </a:br>
            <a:r>
              <a:rPr lang="cs-CZ" b="1" dirty="0"/>
              <a:t>Reforma </a:t>
            </a:r>
            <a:r>
              <a:rPr lang="cs-CZ" b="1" dirty="0" smtClean="0"/>
              <a:t>soudnictví</a:t>
            </a:r>
            <a:endParaRPr lang="cs-CZ" b="1" dirty="0"/>
          </a:p>
        </p:txBody>
      </p:sp>
      <p:sp>
        <p:nvSpPr>
          <p:cNvPr id="3" name="Zástupný symbol pro obsah 2"/>
          <p:cNvSpPr>
            <a:spLocks noGrp="1"/>
          </p:cNvSpPr>
          <p:nvPr>
            <p:ph idx="1"/>
          </p:nvPr>
        </p:nvSpPr>
        <p:spPr/>
        <p:txBody>
          <a:bodyPr/>
          <a:lstStyle/>
          <a:p>
            <a:r>
              <a:rPr lang="cs-CZ" b="1" dirty="0" smtClean="0"/>
              <a:t>20. 11. 1861 </a:t>
            </a:r>
            <a:r>
              <a:rPr lang="cs-CZ" dirty="0" smtClean="0"/>
              <a:t>– nařízení o reformě soudnictví a nové právní </a:t>
            </a:r>
            <a:r>
              <a:rPr lang="cs-CZ" dirty="0" smtClean="0"/>
              <a:t>předpisy;</a:t>
            </a:r>
            <a:endParaRPr lang="cs-CZ" dirty="0" smtClean="0"/>
          </a:p>
          <a:p>
            <a:r>
              <a:rPr lang="cs-CZ" dirty="0"/>
              <a:t>t</a:t>
            </a:r>
            <a:r>
              <a:rPr lang="cs-CZ" dirty="0" smtClean="0"/>
              <a:t>řístupňová </a:t>
            </a:r>
            <a:r>
              <a:rPr lang="cs-CZ" dirty="0" smtClean="0"/>
              <a:t>soudní organizace podle evropského </a:t>
            </a:r>
            <a:r>
              <a:rPr lang="cs-CZ" dirty="0" smtClean="0"/>
              <a:t>vzoru;</a:t>
            </a:r>
            <a:endParaRPr lang="cs-CZ" dirty="0" smtClean="0"/>
          </a:p>
          <a:p>
            <a:r>
              <a:rPr lang="cs-CZ" b="1" dirty="0"/>
              <a:t>n</a:t>
            </a:r>
            <a:r>
              <a:rPr lang="cs-CZ" b="1" dirty="0" smtClean="0"/>
              <a:t>ezávislost </a:t>
            </a:r>
            <a:r>
              <a:rPr lang="cs-CZ" b="1" dirty="0" smtClean="0"/>
              <a:t>soudů, oddělení od administrativy, zrušení stavovských privilegií, rovnost všech před soudem, presumpce </a:t>
            </a:r>
            <a:r>
              <a:rPr lang="cs-CZ" b="1" dirty="0" smtClean="0"/>
              <a:t>neviny;</a:t>
            </a:r>
            <a:endParaRPr lang="cs-CZ" b="1" dirty="0" smtClean="0"/>
          </a:p>
          <a:p>
            <a:r>
              <a:rPr lang="cs-CZ" dirty="0"/>
              <a:t>z</a:t>
            </a:r>
            <a:r>
              <a:rPr lang="cs-CZ" dirty="0" smtClean="0"/>
              <a:t>avedení </a:t>
            </a:r>
            <a:r>
              <a:rPr lang="cs-CZ" dirty="0" smtClean="0"/>
              <a:t>advokátů, notářů, veřejných soudních líčení, práva na </a:t>
            </a:r>
            <a:r>
              <a:rPr lang="cs-CZ" dirty="0" smtClean="0"/>
              <a:t>obhajobu;</a:t>
            </a:r>
            <a:endParaRPr lang="cs-CZ" dirty="0" smtClean="0"/>
          </a:p>
          <a:p>
            <a:r>
              <a:rPr lang="cs-CZ" dirty="0"/>
              <a:t>z</a:t>
            </a:r>
            <a:r>
              <a:rPr lang="cs-CZ" dirty="0" smtClean="0"/>
              <a:t>avedení </a:t>
            </a:r>
            <a:r>
              <a:rPr lang="cs-CZ" dirty="0" smtClean="0"/>
              <a:t>poroty a lidových </a:t>
            </a:r>
            <a:r>
              <a:rPr lang="cs-CZ" dirty="0" smtClean="0"/>
              <a:t>zástupců;</a:t>
            </a:r>
            <a:endParaRPr lang="cs-CZ" dirty="0" smtClean="0"/>
          </a:p>
          <a:p>
            <a:r>
              <a:rPr lang="cs-CZ" dirty="0"/>
              <a:t>z</a:t>
            </a:r>
            <a:r>
              <a:rPr lang="cs-CZ" dirty="0" smtClean="0"/>
              <a:t>rušení </a:t>
            </a:r>
            <a:r>
              <a:rPr lang="cs-CZ" dirty="0" smtClean="0"/>
              <a:t>tělesných </a:t>
            </a:r>
            <a:r>
              <a:rPr lang="cs-CZ" dirty="0" smtClean="0"/>
              <a:t>trestů.</a:t>
            </a:r>
            <a:endParaRPr lang="de-DE" dirty="0" smtClean="0"/>
          </a:p>
          <a:p>
            <a:endParaRPr lang="cs-CZ" dirty="0"/>
          </a:p>
        </p:txBody>
      </p:sp>
    </p:spTree>
    <p:extLst>
      <p:ext uri="{BB962C8B-B14F-4D97-AF65-F5344CB8AC3E}">
        <p14:creationId xmlns:p14="http://schemas.microsoft.com/office/powerpoint/2010/main" val="294088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ALEXANDR II.</a:t>
            </a:r>
            <a:br>
              <a:rPr lang="cs-CZ" b="1" dirty="0"/>
            </a:br>
            <a:r>
              <a:rPr lang="cs-CZ" b="1" dirty="0"/>
              <a:t>Reforma </a:t>
            </a:r>
            <a:r>
              <a:rPr lang="cs-CZ" b="1" dirty="0" smtClean="0"/>
              <a:t>vnitřní správy</a:t>
            </a:r>
            <a:endParaRPr lang="cs-CZ" b="1" dirty="0"/>
          </a:p>
        </p:txBody>
      </p:sp>
      <p:sp>
        <p:nvSpPr>
          <p:cNvPr id="3" name="Zástupný symbol pro obsah 2"/>
          <p:cNvSpPr>
            <a:spLocks noGrp="1"/>
          </p:cNvSpPr>
          <p:nvPr>
            <p:ph idx="1"/>
          </p:nvPr>
        </p:nvSpPr>
        <p:spPr/>
        <p:txBody>
          <a:bodyPr>
            <a:normAutofit/>
          </a:bodyPr>
          <a:lstStyle/>
          <a:p>
            <a:r>
              <a:rPr lang="cs-CZ" b="1" dirty="0" smtClean="0"/>
              <a:t>1. 1. 1864 </a:t>
            </a:r>
            <a:r>
              <a:rPr lang="cs-CZ" dirty="0" smtClean="0"/>
              <a:t>– nařízení o </a:t>
            </a:r>
            <a:r>
              <a:rPr lang="cs-CZ" dirty="0" err="1" smtClean="0"/>
              <a:t>gubernských</a:t>
            </a:r>
            <a:r>
              <a:rPr lang="cs-CZ" dirty="0" smtClean="0"/>
              <a:t> a újezdních zemských </a:t>
            </a:r>
            <a:r>
              <a:rPr lang="cs-CZ" dirty="0" smtClean="0"/>
              <a:t>institucích;</a:t>
            </a:r>
            <a:endParaRPr lang="cs-CZ" dirty="0" smtClean="0"/>
          </a:p>
          <a:p>
            <a:r>
              <a:rPr lang="cs-CZ" b="1" dirty="0" smtClean="0"/>
              <a:t>3 volební kurie </a:t>
            </a:r>
            <a:r>
              <a:rPr lang="cs-CZ" dirty="0" smtClean="0"/>
              <a:t>– statkářská, městská, </a:t>
            </a:r>
            <a:r>
              <a:rPr lang="cs-CZ" dirty="0" smtClean="0"/>
              <a:t>rolnická;</a:t>
            </a:r>
            <a:endParaRPr lang="cs-CZ" dirty="0" smtClean="0"/>
          </a:p>
          <a:p>
            <a:r>
              <a:rPr lang="cs-CZ" b="1" dirty="0" smtClean="0"/>
              <a:t>Zemstva – nový orgán místní správy </a:t>
            </a:r>
            <a:r>
              <a:rPr lang="cs-CZ" dirty="0" smtClean="0"/>
              <a:t>– převaha šlechty (asi 40 %), voleni podle majetku na 3 </a:t>
            </a:r>
            <a:r>
              <a:rPr lang="cs-CZ" dirty="0" smtClean="0"/>
              <a:t>roky;</a:t>
            </a:r>
            <a:endParaRPr lang="cs-CZ" dirty="0" smtClean="0"/>
          </a:p>
          <a:p>
            <a:r>
              <a:rPr lang="cs-CZ" b="1" dirty="0" smtClean="0"/>
              <a:t>Městská duma </a:t>
            </a:r>
            <a:r>
              <a:rPr lang="cs-CZ" dirty="0" smtClean="0"/>
              <a:t>– voleno podle majetkového a pobytového cenzu; převaha šlechty</a:t>
            </a:r>
          </a:p>
          <a:p>
            <a:pPr>
              <a:buNone/>
            </a:pPr>
            <a:r>
              <a:rPr lang="cs-CZ" dirty="0" smtClean="0"/>
              <a:t>   + </a:t>
            </a:r>
            <a:r>
              <a:rPr lang="cs-CZ" b="1" dirty="0" smtClean="0"/>
              <a:t>městská správa, </a:t>
            </a:r>
            <a:r>
              <a:rPr lang="cs-CZ" b="1" dirty="0" smtClean="0"/>
              <a:t>starosta</a:t>
            </a:r>
            <a:r>
              <a:rPr lang="cs-CZ" dirty="0" smtClean="0"/>
              <a:t>;</a:t>
            </a:r>
            <a:endParaRPr lang="cs-CZ" dirty="0" smtClean="0"/>
          </a:p>
          <a:p>
            <a:r>
              <a:rPr lang="cs-CZ" dirty="0"/>
              <a:t>v</a:t>
            </a:r>
            <a:r>
              <a:rPr lang="cs-CZ" dirty="0" smtClean="0"/>
              <a:t>še bylo p</a:t>
            </a:r>
            <a:r>
              <a:rPr lang="cs-CZ" dirty="0" smtClean="0"/>
              <a:t>od </a:t>
            </a:r>
            <a:r>
              <a:rPr lang="cs-CZ" dirty="0" smtClean="0"/>
              <a:t>stálým dohledem policie, nutné schválení </a:t>
            </a:r>
            <a:r>
              <a:rPr lang="cs-CZ" dirty="0" smtClean="0"/>
              <a:t>úřady;</a:t>
            </a:r>
            <a:endParaRPr lang="cs-CZ" dirty="0" smtClean="0"/>
          </a:p>
          <a:p>
            <a:endParaRPr lang="cs-CZ" dirty="0"/>
          </a:p>
        </p:txBody>
      </p:sp>
    </p:spTree>
    <p:extLst>
      <p:ext uri="{BB962C8B-B14F-4D97-AF65-F5344CB8AC3E}">
        <p14:creationId xmlns:p14="http://schemas.microsoft.com/office/powerpoint/2010/main" val="4091888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ALEXANDR II.</a:t>
            </a:r>
            <a:br>
              <a:rPr lang="cs-CZ" b="1" dirty="0"/>
            </a:br>
            <a:r>
              <a:rPr lang="cs-CZ" b="1" dirty="0"/>
              <a:t>Reforma </a:t>
            </a:r>
            <a:r>
              <a:rPr lang="cs-CZ" b="1" dirty="0" smtClean="0"/>
              <a:t>armády</a:t>
            </a:r>
            <a:endParaRPr lang="cs-CZ" b="1" dirty="0"/>
          </a:p>
        </p:txBody>
      </p:sp>
      <p:sp>
        <p:nvSpPr>
          <p:cNvPr id="3" name="Zástupný symbol pro obsah 2"/>
          <p:cNvSpPr>
            <a:spLocks noGrp="1"/>
          </p:cNvSpPr>
          <p:nvPr>
            <p:ph idx="1"/>
          </p:nvPr>
        </p:nvSpPr>
        <p:spPr/>
        <p:txBody>
          <a:bodyPr/>
          <a:lstStyle/>
          <a:p>
            <a:r>
              <a:rPr lang="cs-CZ" dirty="0" smtClean="0"/>
              <a:t>Byl n</a:t>
            </a:r>
            <a:r>
              <a:rPr lang="cs-CZ" dirty="0" smtClean="0"/>
              <a:t>edostatek </a:t>
            </a:r>
            <a:r>
              <a:rPr lang="cs-CZ" dirty="0" smtClean="0"/>
              <a:t>kvalifikovaných </a:t>
            </a:r>
            <a:r>
              <a:rPr lang="cs-CZ" dirty="0" smtClean="0"/>
              <a:t>důstojníků, proto vznikala </a:t>
            </a:r>
            <a:r>
              <a:rPr lang="cs-CZ" dirty="0" smtClean="0"/>
              <a:t>vojenská </a:t>
            </a:r>
            <a:r>
              <a:rPr lang="cs-CZ" dirty="0" smtClean="0"/>
              <a:t>gymnázia;</a:t>
            </a:r>
            <a:endParaRPr lang="cs-CZ" dirty="0" smtClean="0"/>
          </a:p>
          <a:p>
            <a:r>
              <a:rPr lang="cs-CZ" b="1" dirty="0" smtClean="0"/>
              <a:t>1874 – všeobecná branná </a:t>
            </a:r>
            <a:r>
              <a:rPr lang="cs-CZ" b="1" dirty="0" smtClean="0"/>
              <a:t>povinnost – </a:t>
            </a:r>
            <a:r>
              <a:rPr lang="cs-CZ" dirty="0" smtClean="0"/>
              <a:t>pro muže nad 20 let (netýkalo se to vysokoškoláků a jediných synů hospodářství);</a:t>
            </a:r>
            <a:endParaRPr lang="cs-CZ" dirty="0" smtClean="0"/>
          </a:p>
          <a:p>
            <a:r>
              <a:rPr lang="cs-CZ" b="1" dirty="0"/>
              <a:t>v</a:t>
            </a:r>
            <a:r>
              <a:rPr lang="cs-CZ" b="1" dirty="0" smtClean="0"/>
              <a:t>ojenská </a:t>
            </a:r>
            <a:r>
              <a:rPr lang="cs-CZ" b="1" dirty="0" smtClean="0"/>
              <a:t>služba - 6 let </a:t>
            </a:r>
            <a:r>
              <a:rPr lang="cs-CZ" dirty="0" smtClean="0"/>
              <a:t>(dříve 25</a:t>
            </a:r>
            <a:r>
              <a:rPr lang="cs-CZ" dirty="0" smtClean="0"/>
              <a:t>);</a:t>
            </a:r>
            <a:endParaRPr lang="cs-CZ" dirty="0" smtClean="0"/>
          </a:p>
          <a:p>
            <a:r>
              <a:rPr lang="cs-CZ" dirty="0"/>
              <a:t>z</a:t>
            </a:r>
            <a:r>
              <a:rPr lang="cs-CZ" dirty="0" smtClean="0"/>
              <a:t>rušila </a:t>
            </a:r>
            <a:r>
              <a:rPr lang="cs-CZ" dirty="0" smtClean="0"/>
              <a:t>stavovské </a:t>
            </a:r>
            <a:r>
              <a:rPr lang="cs-CZ" dirty="0" smtClean="0"/>
              <a:t>výhody.</a:t>
            </a:r>
            <a:endParaRPr lang="cs-CZ" dirty="0" smtClean="0"/>
          </a:p>
          <a:p>
            <a:pPr>
              <a:buNone/>
            </a:pPr>
            <a:endParaRPr lang="cs-CZ" dirty="0" smtClean="0"/>
          </a:p>
          <a:p>
            <a:endParaRPr lang="cs-CZ" dirty="0"/>
          </a:p>
        </p:txBody>
      </p:sp>
    </p:spTree>
    <p:extLst>
      <p:ext uri="{BB962C8B-B14F-4D97-AF65-F5344CB8AC3E}">
        <p14:creationId xmlns:p14="http://schemas.microsoft.com/office/powerpoint/2010/main" val="464506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Atentát na Alexandra II.</a:t>
            </a:r>
            <a:endParaRPr lang="cs-CZ" b="1" dirty="0"/>
          </a:p>
        </p:txBody>
      </p:sp>
      <p:sp>
        <p:nvSpPr>
          <p:cNvPr id="3" name="Zástupný symbol pro obsah 2"/>
          <p:cNvSpPr>
            <a:spLocks noGrp="1"/>
          </p:cNvSpPr>
          <p:nvPr>
            <p:ph idx="1"/>
          </p:nvPr>
        </p:nvSpPr>
        <p:spPr/>
        <p:txBody>
          <a:bodyPr/>
          <a:lstStyle/>
          <a:p>
            <a:r>
              <a:rPr lang="cs-CZ" dirty="0" smtClean="0"/>
              <a:t>Celkem </a:t>
            </a:r>
            <a:r>
              <a:rPr lang="cs-CZ" dirty="0" smtClean="0"/>
              <a:t>bylo 5 pokusů o atentát </a:t>
            </a:r>
            <a:r>
              <a:rPr lang="cs-CZ" dirty="0" smtClean="0"/>
              <a:t>na Alexandra II. </a:t>
            </a:r>
            <a:r>
              <a:rPr lang="cs-CZ" dirty="0" smtClean="0"/>
              <a:t>, </a:t>
            </a:r>
            <a:r>
              <a:rPr lang="cs-CZ" dirty="0" smtClean="0"/>
              <a:t>úspěšný byl až ten </a:t>
            </a:r>
            <a:r>
              <a:rPr lang="cs-CZ" dirty="0" smtClean="0"/>
              <a:t>šestý;</a:t>
            </a:r>
            <a:endParaRPr lang="cs-CZ" dirty="0" smtClean="0"/>
          </a:p>
          <a:p>
            <a:r>
              <a:rPr lang="cs-CZ" dirty="0" smtClean="0"/>
              <a:t>13. března 1881 teroristé skupiny </a:t>
            </a:r>
            <a:r>
              <a:rPr lang="cs-CZ" dirty="0" err="1" smtClean="0"/>
              <a:t>Narodnaja</a:t>
            </a:r>
            <a:r>
              <a:rPr lang="cs-CZ" dirty="0" smtClean="0"/>
              <a:t> </a:t>
            </a:r>
            <a:r>
              <a:rPr lang="cs-CZ" dirty="0" err="1" smtClean="0"/>
              <a:t>volja</a:t>
            </a:r>
            <a:r>
              <a:rPr lang="cs-CZ" dirty="0" smtClean="0"/>
              <a:t> hodili na kočár cara dvě bomby, Alexandr II. byl smrtelně </a:t>
            </a:r>
            <a:r>
              <a:rPr lang="cs-CZ" dirty="0" smtClean="0"/>
              <a:t>raněn;</a:t>
            </a:r>
            <a:endParaRPr lang="cs-CZ" dirty="0" smtClean="0"/>
          </a:p>
          <a:p>
            <a:r>
              <a:rPr lang="cs-CZ" dirty="0"/>
              <a:t>n</a:t>
            </a:r>
            <a:r>
              <a:rPr lang="cs-CZ" dirty="0" smtClean="0"/>
              <a:t>a </a:t>
            </a:r>
            <a:r>
              <a:rPr lang="cs-CZ" dirty="0" smtClean="0"/>
              <a:t>místě atentátu byl postaven chrám </a:t>
            </a:r>
            <a:r>
              <a:rPr lang="cs-CZ" dirty="0" err="1" smtClean="0"/>
              <a:t>Spasa</a:t>
            </a:r>
            <a:r>
              <a:rPr lang="cs-CZ" dirty="0" smtClean="0"/>
              <a:t> na </a:t>
            </a:r>
            <a:r>
              <a:rPr lang="cs-CZ" dirty="0" err="1" smtClean="0"/>
              <a:t>Krovi</a:t>
            </a:r>
            <a:r>
              <a:rPr lang="cs-CZ" dirty="0" smtClean="0"/>
              <a:t>.</a:t>
            </a:r>
            <a:endParaRPr lang="cs-CZ" dirty="0"/>
          </a:p>
        </p:txBody>
      </p:sp>
    </p:spTree>
    <p:extLst>
      <p:ext uri="{BB962C8B-B14F-4D97-AF65-F5344CB8AC3E}">
        <p14:creationId xmlns:p14="http://schemas.microsoft.com/office/powerpoint/2010/main" val="1214871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9458" name="Picture 2" descr="&amp;Scy;&amp;ocy;&amp;bcy;&amp;ocy;&amp;rcy; &amp;Vcy;&amp;ocy;&amp;scy;&amp;kcy;&amp;rcy;&amp;iecy;&amp;scy;&amp;iecy;&amp;ncy;&amp;icy;&amp;yacy; &amp;KHcy;&amp;rcy;&amp;icy;&amp;scy;&amp;tcy;&amp;ocy;&amp;vcy;&amp;acy; 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67350" y="365124"/>
            <a:ext cx="588645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33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ALEXANDR III. </a:t>
            </a:r>
            <a:br>
              <a:rPr lang="cs-CZ" b="1" dirty="0" smtClean="0"/>
            </a:br>
            <a:r>
              <a:rPr lang="cs-CZ" b="1" dirty="0" smtClean="0"/>
              <a:t>(1881 </a:t>
            </a:r>
            <a:r>
              <a:rPr lang="cs-CZ" b="1" dirty="0" smtClean="0"/>
              <a:t>– 1894)</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Alexandr III. </a:t>
            </a:r>
            <a:r>
              <a:rPr lang="cs-CZ" dirty="0"/>
              <a:t>n</a:t>
            </a:r>
            <a:r>
              <a:rPr lang="cs-CZ" dirty="0" smtClean="0"/>
              <a:t>echtěl </a:t>
            </a:r>
            <a:r>
              <a:rPr lang="cs-CZ" dirty="0" smtClean="0"/>
              <a:t>vládnout, původně měl nastoupit na trůn jeho starší bratr Mikuláš, který předčasně </a:t>
            </a:r>
            <a:r>
              <a:rPr lang="cs-CZ" dirty="0" smtClean="0"/>
              <a:t>zemřel;</a:t>
            </a:r>
            <a:endParaRPr lang="cs-CZ" dirty="0" smtClean="0"/>
          </a:p>
          <a:p>
            <a:r>
              <a:rPr lang="cs-CZ" dirty="0"/>
              <a:t>s</a:t>
            </a:r>
            <a:r>
              <a:rPr lang="cs-CZ" dirty="0" smtClean="0"/>
              <a:t>nažil </a:t>
            </a:r>
            <a:r>
              <a:rPr lang="cs-CZ" dirty="0" smtClean="0"/>
              <a:t>se o umírněnou konzervativní </a:t>
            </a:r>
            <a:r>
              <a:rPr lang="cs-CZ" dirty="0" smtClean="0"/>
              <a:t>politiku;</a:t>
            </a:r>
            <a:endParaRPr lang="cs-CZ" dirty="0" smtClean="0"/>
          </a:p>
          <a:p>
            <a:r>
              <a:rPr lang="cs-CZ" dirty="0"/>
              <a:t>u</a:t>
            </a:r>
            <a:r>
              <a:rPr lang="cs-CZ" dirty="0" smtClean="0"/>
              <a:t>lehčil </a:t>
            </a:r>
            <a:r>
              <a:rPr lang="cs-CZ" dirty="0" smtClean="0"/>
              <a:t>v poplatcích za půdu rolníkům, aby zmírnil jejich postavení a zabránil krizi na </a:t>
            </a:r>
            <a:r>
              <a:rPr lang="cs-CZ" dirty="0" smtClean="0"/>
              <a:t>venkově;</a:t>
            </a:r>
            <a:endParaRPr lang="cs-CZ" dirty="0" smtClean="0"/>
          </a:p>
          <a:p>
            <a:r>
              <a:rPr lang="cs-CZ" dirty="0"/>
              <a:t>o</a:t>
            </a:r>
            <a:r>
              <a:rPr lang="cs-CZ" dirty="0" smtClean="0"/>
              <a:t>mezil </a:t>
            </a:r>
            <a:r>
              <a:rPr lang="cs-CZ" dirty="0" smtClean="0"/>
              <a:t>pravomoci porotního soudu, odebral jim pravomoci soudit přestupky státních a městských </a:t>
            </a:r>
            <a:r>
              <a:rPr lang="cs-CZ" dirty="0" smtClean="0"/>
              <a:t>úřadů;</a:t>
            </a:r>
            <a:endParaRPr lang="cs-CZ" dirty="0" smtClean="0"/>
          </a:p>
          <a:p>
            <a:r>
              <a:rPr lang="cs-CZ" dirty="0"/>
              <a:t>s</a:t>
            </a:r>
            <a:r>
              <a:rPr lang="cs-CZ" dirty="0" smtClean="0"/>
              <a:t>nažil </a:t>
            </a:r>
            <a:r>
              <a:rPr lang="cs-CZ" dirty="0" smtClean="0"/>
              <a:t>se povznést autoritu šlechtického stavu, v čem viděl spasení </a:t>
            </a:r>
            <a:r>
              <a:rPr lang="cs-CZ" dirty="0" smtClean="0"/>
              <a:t>Ruska;</a:t>
            </a:r>
            <a:endParaRPr lang="cs-CZ" dirty="0" smtClean="0"/>
          </a:p>
          <a:p>
            <a:r>
              <a:rPr lang="cs-CZ" dirty="0"/>
              <a:t>z</a:t>
            </a:r>
            <a:r>
              <a:rPr lang="cs-CZ" dirty="0" smtClean="0"/>
              <a:t>a </a:t>
            </a:r>
            <a:r>
              <a:rPr lang="cs-CZ" dirty="0" smtClean="0"/>
              <a:t>jeho vlády Rusko nevedlo války, nazýván „Mírotvůrcem</a:t>
            </a:r>
            <a:r>
              <a:rPr lang="cs-CZ" dirty="0" smtClean="0"/>
              <a:t>“;</a:t>
            </a:r>
            <a:endParaRPr lang="cs-CZ" dirty="0" smtClean="0"/>
          </a:p>
          <a:p>
            <a:r>
              <a:rPr lang="cs-CZ" dirty="0"/>
              <a:t>u</a:t>
            </a:r>
            <a:r>
              <a:rPr lang="cs-CZ" dirty="0" smtClean="0"/>
              <a:t>zavřel </a:t>
            </a:r>
            <a:r>
              <a:rPr lang="cs-CZ" dirty="0" smtClean="0"/>
              <a:t>šťastný sňatek s dánskou princeznou Dagmar, která byla původně nevěstou jeho bratra, měli šest dětí, nejstarší syn Mikuláš II. se stal posledním ruským </a:t>
            </a:r>
            <a:r>
              <a:rPr lang="cs-CZ" dirty="0" smtClean="0"/>
              <a:t>carem.</a:t>
            </a:r>
            <a:endParaRPr lang="cs-CZ" dirty="0" smtClean="0"/>
          </a:p>
        </p:txBody>
      </p:sp>
    </p:spTree>
    <p:extLst>
      <p:ext uri="{BB962C8B-B14F-4D97-AF65-F5344CB8AC3E}">
        <p14:creationId xmlns:p14="http://schemas.microsoft.com/office/powerpoint/2010/main" val="2306056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Alexandr III. a Marije Fjodorovna</a:t>
            </a:r>
            <a:endParaRPr lang="cs-CZ" dirty="0"/>
          </a:p>
        </p:txBody>
      </p:sp>
      <p:pic>
        <p:nvPicPr>
          <p:cNvPr id="20482" name="Picture 2" descr="https://upload.wikimedia.org/wikipedia/commons/thumb/2/26/Alexander-Maria.jpg/250px-Alexander-Mari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200900" y="1790224"/>
            <a:ext cx="4152900" cy="5167312"/>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upload.wikimedia.org/wikipedia/commons/thumb/4/40/Sz%C3%A1sa_%C3%A9s_Minnie_in_1868.jpg/220px-Sz%C3%A1sa_%C3%A9s_Minnie_in_18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90688"/>
            <a:ext cx="4064000" cy="496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44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Byl fyzicky zdatný, měřil 193 cm a osobně zachránil svou rodinu při železničním neštěstí v roce 1888, kdy vykolejil vlak a car udržel zřícenou střechu vagónu dokud se rodina </a:t>
            </a:r>
            <a:r>
              <a:rPr lang="cs-CZ" dirty="0" smtClean="0"/>
              <a:t>nezachránila;</a:t>
            </a:r>
            <a:endParaRPr lang="cs-CZ" dirty="0" smtClean="0"/>
          </a:p>
          <a:p>
            <a:r>
              <a:rPr lang="cs-CZ" dirty="0"/>
              <a:t>p</a:t>
            </a:r>
            <a:r>
              <a:rPr lang="cs-CZ" dirty="0" smtClean="0"/>
              <a:t>ovahou </a:t>
            </a:r>
            <a:r>
              <a:rPr lang="cs-CZ" dirty="0" smtClean="0"/>
              <a:t>byl poměrně hrubý, často urážel své </a:t>
            </a:r>
            <a:r>
              <a:rPr lang="cs-CZ" dirty="0" smtClean="0"/>
              <a:t>úředníky;</a:t>
            </a:r>
            <a:endParaRPr lang="cs-CZ" dirty="0" smtClean="0"/>
          </a:p>
          <a:p>
            <a:r>
              <a:rPr lang="cs-CZ" dirty="0"/>
              <a:t>z</a:t>
            </a:r>
            <a:r>
              <a:rPr lang="cs-CZ" dirty="0" smtClean="0"/>
              <a:t>emřel </a:t>
            </a:r>
            <a:r>
              <a:rPr lang="cs-CZ" dirty="0" smtClean="0"/>
              <a:t>ve 49 letech na onemocnění </a:t>
            </a:r>
            <a:r>
              <a:rPr lang="cs-CZ" dirty="0" smtClean="0"/>
              <a:t>ledvin.</a:t>
            </a:r>
            <a:endParaRPr lang="cs-CZ" dirty="0"/>
          </a:p>
        </p:txBody>
      </p:sp>
    </p:spTree>
    <p:extLst>
      <p:ext uri="{BB962C8B-B14F-4D97-AF65-F5344CB8AC3E}">
        <p14:creationId xmlns:p14="http://schemas.microsoft.com/office/powerpoint/2010/main" val="425017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ALEXEJ ARAKČEJEV</a:t>
            </a:r>
            <a:endParaRPr lang="cs-CZ" b="1" dirty="0"/>
          </a:p>
        </p:txBody>
      </p:sp>
      <p:sp>
        <p:nvSpPr>
          <p:cNvPr id="3" name="Zástupný symbol pro obsah 2"/>
          <p:cNvSpPr>
            <a:spLocks noGrp="1"/>
          </p:cNvSpPr>
          <p:nvPr>
            <p:ph idx="1"/>
          </p:nvPr>
        </p:nvSpPr>
        <p:spPr/>
        <p:txBody>
          <a:bodyPr/>
          <a:lstStyle/>
          <a:p>
            <a:r>
              <a:rPr lang="cs-CZ" dirty="0" smtClean="0"/>
              <a:t>Důvěrník cara Alexandra I.;</a:t>
            </a:r>
          </a:p>
          <a:p>
            <a:r>
              <a:rPr lang="cs-CZ" dirty="0" smtClean="0"/>
              <a:t>Nosil titul hrabě</a:t>
            </a:r>
          </a:p>
          <a:p>
            <a:r>
              <a:rPr lang="cs-CZ" dirty="0" smtClean="0"/>
              <a:t>byl generálem, později se stal ministrem války (v životě však nikdy nebojoval);</a:t>
            </a:r>
          </a:p>
          <a:p>
            <a:r>
              <a:rPr lang="cs-CZ" dirty="0"/>
              <a:t>o</a:t>
            </a:r>
            <a:r>
              <a:rPr lang="cs-CZ" dirty="0" smtClean="0"/>
              <a:t>d r. 1815 byl skutečným vládcem Ruska (car Alexandr I. Cestoval po Evropě);</a:t>
            </a:r>
          </a:p>
          <a:p>
            <a:r>
              <a:rPr lang="cs-CZ" dirty="0"/>
              <a:t>v</a:t>
            </a:r>
            <a:r>
              <a:rPr lang="cs-CZ" dirty="0" smtClean="0"/>
              <a:t>ybudoval několik vojenských osad s pevným řádem, ve kterých vládl přísný kasárenský režim a bujela korupce.</a:t>
            </a:r>
          </a:p>
          <a:p>
            <a:endParaRPr lang="cs-CZ" dirty="0"/>
          </a:p>
        </p:txBody>
      </p:sp>
    </p:spTree>
    <p:extLst>
      <p:ext uri="{BB962C8B-B14F-4D97-AF65-F5344CB8AC3E}">
        <p14:creationId xmlns:p14="http://schemas.microsoft.com/office/powerpoint/2010/main" val="3709368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lexandr III. Alexandrovi&amp;ccar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99200" y="365124"/>
            <a:ext cx="505460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3" name="Zástupný symbol pro obsah 2"/>
          <p:cNvSpPr>
            <a:spLocks noGrp="1"/>
          </p:cNvSpPr>
          <p:nvPr>
            <p:ph idx="1"/>
          </p:nvPr>
        </p:nvSpPr>
        <p:spPr/>
        <p:txBody>
          <a:bodyPr>
            <a:normAutofit fontScale="92500"/>
          </a:bodyPr>
          <a:lstStyle/>
          <a:p>
            <a:pPr fontAlgn="base"/>
            <a:r>
              <a:rPr lang="cs-CZ" dirty="0" err="1" smtClean="0"/>
              <a:t>Čornej</a:t>
            </a:r>
            <a:r>
              <a:rPr lang="cs-CZ" dirty="0" smtClean="0"/>
              <a:t>, Petr et kol.: </a:t>
            </a:r>
            <a:r>
              <a:rPr lang="cs-CZ" i="1" dirty="0" smtClean="0"/>
              <a:t>Evropa králů a císařů. Významní panovníci a vládnoucí dynastie od 5. století do současnosti.</a:t>
            </a:r>
            <a:r>
              <a:rPr lang="cs-CZ" dirty="0" smtClean="0"/>
              <a:t> Praha, 2005.</a:t>
            </a:r>
          </a:p>
          <a:p>
            <a:pPr fontAlgn="base"/>
            <a:r>
              <a:rPr lang="cs-CZ" dirty="0" smtClean="0"/>
              <a:t>Hroch, Miroslav: </a:t>
            </a:r>
            <a:r>
              <a:rPr lang="cs-CZ" i="1" dirty="0" smtClean="0"/>
              <a:t>Historické události – Evropa.</a:t>
            </a:r>
            <a:r>
              <a:rPr lang="cs-CZ" dirty="0" smtClean="0"/>
              <a:t> Praha, 1977.</a:t>
            </a:r>
          </a:p>
          <a:p>
            <a:pPr fontAlgn="base"/>
            <a:r>
              <a:rPr lang="cs-CZ" dirty="0" smtClean="0"/>
              <a:t>Pečenka, Marek – Luňák, Petr: </a:t>
            </a:r>
            <a:r>
              <a:rPr lang="cs-CZ" i="1" dirty="0" smtClean="0"/>
              <a:t>Encyklopedie moderní historie.</a:t>
            </a:r>
            <a:r>
              <a:rPr lang="cs-CZ" dirty="0" smtClean="0"/>
              <a:t> Praha, 1999.</a:t>
            </a:r>
          </a:p>
          <a:p>
            <a:pPr fontAlgn="base"/>
            <a:r>
              <a:rPr lang="cs-CZ" dirty="0" smtClean="0"/>
              <a:t>Švankmajer, Milan – Veber, Václav – Sládek, Zdeněk – Moulis, Vladislav – Dvořák, Libor: </a:t>
            </a:r>
            <a:r>
              <a:rPr lang="cs-CZ" i="1" dirty="0" smtClean="0"/>
              <a:t>Dějiny Ruska. </a:t>
            </a:r>
            <a:r>
              <a:rPr lang="cs-CZ" dirty="0" smtClean="0"/>
              <a:t>Praha, 2004.</a:t>
            </a:r>
          </a:p>
          <a:p>
            <a:r>
              <a:rPr lang="cs-CZ" dirty="0" smtClean="0"/>
              <a:t>Všeobecná encyklopedie v osmi svazcích, DIDEROT, Praha 1999. ISBN 80-902555-2-3 (soubor), ISBN 80-902723-0-4 (8. svazek)</a:t>
            </a:r>
          </a:p>
          <a:p>
            <a:r>
              <a:rPr lang="cs-CZ" smtClean="0"/>
              <a:t>OBRÁZKY http://commons.wikimedia.org/wiki/File:CongressVienna.jpg</a:t>
            </a:r>
          </a:p>
          <a:p>
            <a:endParaRPr lang="de-DE" dirty="0" smtClean="0"/>
          </a:p>
          <a:p>
            <a:endParaRPr lang="cs-CZ" dirty="0"/>
          </a:p>
        </p:txBody>
      </p:sp>
    </p:spTree>
    <p:extLst>
      <p:ext uri="{BB962C8B-B14F-4D97-AF65-F5344CB8AC3E}">
        <p14:creationId xmlns:p14="http://schemas.microsoft.com/office/powerpoint/2010/main" val="95606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SITUACE V EVROPĚ</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V Evropě probíhají koaliční války, Rusko je zajímavým spojeneckým partnerem;</a:t>
            </a:r>
          </a:p>
          <a:p>
            <a:r>
              <a:rPr lang="cs-CZ" dirty="0" smtClean="0"/>
              <a:t>Evropa zasahuje velký válečný konflikt – Napoleonské války;</a:t>
            </a:r>
          </a:p>
          <a:p>
            <a:r>
              <a:rPr lang="cs-CZ" dirty="0" smtClean="0"/>
              <a:t>Rusko se snaží obnovit své mocenské postavení v Evropě, Prusko stojí na pokraji zániku a tak se pokouší o obnovu, Rakouská monarchie se snaží o zisk dalších území;</a:t>
            </a:r>
          </a:p>
          <a:p>
            <a:r>
              <a:rPr lang="cs-CZ" dirty="0" smtClean="0"/>
              <a:t>Rusko se zpočátku stává koaličním partnerem Francie, ale aktivně se bojů proti Rakousku neúčastní;</a:t>
            </a:r>
          </a:p>
          <a:p>
            <a:r>
              <a:rPr lang="cs-CZ" dirty="0"/>
              <a:t>p</a:t>
            </a:r>
            <a:r>
              <a:rPr lang="cs-CZ" dirty="0" smtClean="0"/>
              <a:t>ostupně vznikají 3 koalice. </a:t>
            </a:r>
            <a:r>
              <a:rPr lang="cs-CZ" dirty="0"/>
              <a:t>D</a:t>
            </a:r>
            <a:r>
              <a:rPr lang="cs-CZ" dirty="0" smtClean="0"/>
              <a:t>o třetí se již zapojuje i Anglie, která naléhavě potřebovala vojensky silné Rusko v boji proti Napoleonovi;</a:t>
            </a:r>
          </a:p>
          <a:p>
            <a:pPr marL="0" indent="0">
              <a:buNone/>
            </a:pPr>
            <a:endParaRPr lang="cs-CZ" dirty="0" smtClean="0"/>
          </a:p>
          <a:p>
            <a:pPr marL="0" indent="0">
              <a:buNone/>
            </a:pPr>
            <a:endParaRPr lang="cs-CZ" dirty="0"/>
          </a:p>
        </p:txBody>
      </p:sp>
    </p:spTree>
    <p:extLst>
      <p:ext uri="{BB962C8B-B14F-4D97-AF65-F5344CB8AC3E}">
        <p14:creationId xmlns:p14="http://schemas.microsoft.com/office/powerpoint/2010/main" val="904294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NAPOLEON</a:t>
            </a:r>
            <a:br>
              <a:rPr lang="cs-CZ" b="1" dirty="0" smtClean="0"/>
            </a:br>
            <a:r>
              <a:rPr lang="cs-CZ" b="1" dirty="0" smtClean="0"/>
              <a:t>NAPOLEONSKÉ VÁLKY</a:t>
            </a:r>
            <a:endParaRPr lang="cs-CZ" b="1" dirty="0"/>
          </a:p>
        </p:txBody>
      </p:sp>
      <p:sp>
        <p:nvSpPr>
          <p:cNvPr id="3" name="Zástupný symbol pro obsah 2"/>
          <p:cNvSpPr>
            <a:spLocks noGrp="1"/>
          </p:cNvSpPr>
          <p:nvPr>
            <p:ph idx="1"/>
          </p:nvPr>
        </p:nvSpPr>
        <p:spPr/>
        <p:txBody>
          <a:bodyPr/>
          <a:lstStyle/>
          <a:p>
            <a:r>
              <a:rPr lang="cs-CZ" dirty="0"/>
              <a:t>N</a:t>
            </a:r>
            <a:r>
              <a:rPr lang="cs-CZ" dirty="0" smtClean="0"/>
              <a:t>arodil </a:t>
            </a:r>
            <a:r>
              <a:rPr lang="cs-CZ" dirty="0" smtClean="0"/>
              <a:t>se 15. srpna 1769 v </a:t>
            </a:r>
            <a:r>
              <a:rPr lang="cs-CZ" dirty="0" err="1" smtClean="0"/>
              <a:t>Ajaccio</a:t>
            </a:r>
            <a:r>
              <a:rPr lang="cs-CZ" dirty="0" smtClean="0"/>
              <a:t>  na </a:t>
            </a:r>
            <a:r>
              <a:rPr lang="cs-CZ" dirty="0" smtClean="0"/>
              <a:t>Korsice;</a:t>
            </a:r>
            <a:endParaRPr lang="cs-CZ" dirty="0"/>
          </a:p>
          <a:p>
            <a:r>
              <a:rPr lang="cs-CZ" dirty="0" smtClean="0"/>
              <a:t> </a:t>
            </a:r>
            <a:r>
              <a:rPr lang="cs-CZ" dirty="0" smtClean="0"/>
              <a:t>francouzský vojevůdce a státník, císař v letech 1804–1814 a poté sto dní na přelomu jara a léta </a:t>
            </a:r>
            <a:r>
              <a:rPr lang="cs-CZ" dirty="0" smtClean="0"/>
              <a:t>1815; </a:t>
            </a:r>
            <a:endParaRPr lang="cs-CZ" dirty="0" smtClean="0"/>
          </a:p>
          <a:p>
            <a:r>
              <a:rPr lang="cs-CZ" dirty="0"/>
              <a:t>b</a:t>
            </a:r>
            <a:r>
              <a:rPr lang="cs-CZ" dirty="0" smtClean="0"/>
              <a:t>ěhem </a:t>
            </a:r>
            <a:r>
              <a:rPr lang="cs-CZ" dirty="0" smtClean="0"/>
              <a:t>Velké francouzské revoluce udělal závratnou kariéru: ve 24 letech byl generálem, krátce po třicítce prvním mužem ve státě a na vrcholu své moci ovládal většinu západní </a:t>
            </a:r>
            <a:r>
              <a:rPr lang="cs-CZ" dirty="0" smtClean="0"/>
              <a:t>Evropy; </a:t>
            </a:r>
            <a:endParaRPr lang="cs-CZ" dirty="0" smtClean="0"/>
          </a:p>
          <a:p>
            <a:r>
              <a:rPr lang="cs-CZ" dirty="0"/>
              <a:t>r</a:t>
            </a:r>
            <a:r>
              <a:rPr lang="cs-CZ" dirty="0" smtClean="0"/>
              <a:t>ychlý </a:t>
            </a:r>
            <a:r>
              <a:rPr lang="cs-CZ" dirty="0" smtClean="0"/>
              <a:t>byl i jeho pád; závěr života strávil ve vyhnanství.</a:t>
            </a:r>
          </a:p>
          <a:p>
            <a:r>
              <a:rPr lang="cs-CZ" dirty="0"/>
              <a:t>z</a:t>
            </a:r>
            <a:r>
              <a:rPr lang="cs-CZ" dirty="0" smtClean="0"/>
              <a:t>emřel </a:t>
            </a:r>
            <a:r>
              <a:rPr lang="cs-CZ" dirty="0" smtClean="0"/>
              <a:t>5. května 1821 na ostrově Svatá Helena</a:t>
            </a:r>
            <a:endParaRPr lang="cs-CZ" dirty="0"/>
          </a:p>
        </p:txBody>
      </p:sp>
    </p:spTree>
    <p:extLst>
      <p:ext uri="{BB962C8B-B14F-4D97-AF65-F5344CB8AC3E}">
        <p14:creationId xmlns:p14="http://schemas.microsoft.com/office/powerpoint/2010/main" val="208270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cques-Louis David: Napoleon I. ve své pracovn&amp;ecaron; v Tuilerijském paláci"/>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19700" y="0"/>
            <a:ext cx="50012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79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Vztahy Francie a Ruska</a:t>
            </a:r>
            <a:endParaRPr lang="cs-CZ" b="1" dirty="0"/>
          </a:p>
        </p:txBody>
      </p:sp>
      <p:sp>
        <p:nvSpPr>
          <p:cNvPr id="3" name="Zástupný symbol pro obsah 2"/>
          <p:cNvSpPr>
            <a:spLocks noGrp="1"/>
          </p:cNvSpPr>
          <p:nvPr>
            <p:ph idx="1"/>
          </p:nvPr>
        </p:nvSpPr>
        <p:spPr/>
        <p:txBody>
          <a:bodyPr>
            <a:normAutofit/>
          </a:bodyPr>
          <a:lstStyle/>
          <a:p>
            <a:r>
              <a:rPr lang="cs-CZ" dirty="0" smtClean="0"/>
              <a:t>Car Pavel </a:t>
            </a:r>
            <a:r>
              <a:rPr lang="cs-CZ" dirty="0" smtClean="0"/>
              <a:t>I. Napoleona obdivoval a chtěl s ním dobýt </a:t>
            </a:r>
            <a:r>
              <a:rPr lang="cs-CZ" dirty="0" smtClean="0"/>
              <a:t>Indii;</a:t>
            </a:r>
            <a:endParaRPr lang="cs-CZ" dirty="0" smtClean="0"/>
          </a:p>
          <a:p>
            <a:r>
              <a:rPr lang="cs-CZ" dirty="0" smtClean="0"/>
              <a:t>Alexandr I. Napoleona nenáviděl a snažil se vytvořit koalici proti </a:t>
            </a:r>
            <a:r>
              <a:rPr lang="cs-CZ" dirty="0" smtClean="0"/>
              <a:t>němu;</a:t>
            </a:r>
            <a:endParaRPr lang="cs-CZ" dirty="0" smtClean="0"/>
          </a:p>
          <a:p>
            <a:r>
              <a:rPr lang="cs-CZ" dirty="0"/>
              <a:t>v</a:t>
            </a:r>
            <a:r>
              <a:rPr lang="cs-CZ" dirty="0" smtClean="0"/>
              <a:t> květnu 1805 podnikl Napoleon I. vítěznou cestu po Itálii a nechal se korunovat italským </a:t>
            </a:r>
            <a:r>
              <a:rPr lang="cs-CZ" dirty="0" smtClean="0"/>
              <a:t>králem;</a:t>
            </a:r>
            <a:endParaRPr lang="cs-CZ" dirty="0" smtClean="0"/>
          </a:p>
          <a:p>
            <a:r>
              <a:rPr lang="cs-CZ" b="1" dirty="0"/>
              <a:t>v</a:t>
            </a:r>
            <a:r>
              <a:rPr lang="cs-CZ" b="1" dirty="0" smtClean="0"/>
              <a:t> </a:t>
            </a:r>
            <a:r>
              <a:rPr lang="cs-CZ" b="1" dirty="0" smtClean="0"/>
              <a:t>červenci 1805 Rusko uzavřelo protifrancouzskou koalici s Velkou Británií a </a:t>
            </a:r>
            <a:r>
              <a:rPr lang="cs-CZ" b="1" dirty="0" smtClean="0"/>
              <a:t>Rakouskem;</a:t>
            </a:r>
            <a:endParaRPr lang="cs-CZ" b="1" dirty="0" smtClean="0"/>
          </a:p>
          <a:p>
            <a:r>
              <a:rPr lang="cs-CZ" dirty="0" smtClean="0"/>
              <a:t>Napoleon I. zahájil tažení proti </a:t>
            </a:r>
            <a:r>
              <a:rPr lang="cs-CZ" dirty="0" smtClean="0"/>
              <a:t>Rakousku;</a:t>
            </a:r>
            <a:endParaRPr lang="cs-CZ" dirty="0" smtClean="0"/>
          </a:p>
          <a:p>
            <a:r>
              <a:rPr lang="cs-CZ" dirty="0" smtClean="0"/>
              <a:t>K rozhodující bitvě došlo 2. prosince 1805 u Slavkova (</a:t>
            </a:r>
            <a:r>
              <a:rPr lang="cs-CZ" dirty="0" err="1" smtClean="0"/>
              <a:t>Austerlitz</a:t>
            </a:r>
            <a:r>
              <a:rPr lang="cs-CZ" dirty="0" smtClean="0"/>
              <a:t>)</a:t>
            </a:r>
            <a:endParaRPr lang="cs-CZ" dirty="0"/>
          </a:p>
        </p:txBody>
      </p:sp>
    </p:spTree>
    <p:extLst>
      <p:ext uri="{BB962C8B-B14F-4D97-AF65-F5344CB8AC3E}">
        <p14:creationId xmlns:p14="http://schemas.microsoft.com/office/powerpoint/2010/main" val="254845734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2559</Words>
  <Application>Microsoft Office PowerPoint</Application>
  <PresentationFormat>Širokoúhlá obrazovka</PresentationFormat>
  <Paragraphs>220</Paragraphs>
  <Slides>51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51</vt:i4>
      </vt:variant>
    </vt:vector>
  </HeadingPairs>
  <TitlesOfParts>
    <vt:vector size="55" baseType="lpstr">
      <vt:lpstr>Arial</vt:lpstr>
      <vt:lpstr>Calibri</vt:lpstr>
      <vt:lpstr>Calibri Light</vt:lpstr>
      <vt:lpstr>Motiv Office</vt:lpstr>
      <vt:lpstr>Rusko v 19.století</vt:lpstr>
      <vt:lpstr>ALEXANDR I. PAVLOVIČ</vt:lpstr>
      <vt:lpstr>Prezentace aplikace PowerPoint</vt:lpstr>
      <vt:lpstr>Prezentace aplikace PowerPoint</vt:lpstr>
      <vt:lpstr>ALEXEJ ARAKČEJEV</vt:lpstr>
      <vt:lpstr>SITUACE V EVROPĚ</vt:lpstr>
      <vt:lpstr>NAPOLEON NAPOLEONSKÉ VÁLKY</vt:lpstr>
      <vt:lpstr>Prezentace aplikace PowerPoint</vt:lpstr>
      <vt:lpstr>Vztahy Francie a Ruska</vt:lpstr>
      <vt:lpstr>Bitva u Slavkova </vt:lpstr>
      <vt:lpstr>Alexandr I., František I. a Napoleon I.</vt:lpstr>
      <vt:lpstr>Prezentace aplikace PowerPoint</vt:lpstr>
      <vt:lpstr>Prezentace aplikace PowerPoint</vt:lpstr>
      <vt:lpstr>Prezentace aplikace PowerPoint</vt:lpstr>
      <vt:lpstr>Mohyla míru</vt:lpstr>
      <vt:lpstr>Prezentace aplikace PowerPoint</vt:lpstr>
      <vt:lpstr>Ruské tažení</vt:lpstr>
      <vt:lpstr>Bitva u Borodina</vt:lpstr>
      <vt:lpstr>Kutuzov  (1747 – 1813)</vt:lpstr>
      <vt:lpstr>Prezentace aplikace PowerPoint</vt:lpstr>
      <vt:lpstr>Bitva u Borodina</vt:lpstr>
      <vt:lpstr>Vojenská porada ve Fili</vt:lpstr>
      <vt:lpstr>Konečná porážka Napoleona</vt:lpstr>
      <vt:lpstr>Vídeňský kongres</vt:lpstr>
      <vt:lpstr>Rozhodnutí kongresu</vt:lpstr>
      <vt:lpstr>Prezentace aplikace PowerPoint</vt:lpstr>
      <vt:lpstr>SVATÁ ALIANCE</vt:lpstr>
      <vt:lpstr>Povstání děkabristů</vt:lpstr>
      <vt:lpstr>Prezentace aplikace PowerPoint</vt:lpstr>
      <vt:lpstr>Děkabristé na Senátním náměstí</vt:lpstr>
      <vt:lpstr>A.S.Puškin a děkabristé</vt:lpstr>
      <vt:lpstr>Kníže Volkonskij s manželkou ve vězení (1830), film «Звезда пленительного счастья»</vt:lpstr>
      <vt:lpstr>MIKULÁŠ I. (1825 – 1855)</vt:lpstr>
      <vt:lpstr>Mikuláš I. a Alexandra Fjodorovna</vt:lpstr>
      <vt:lpstr>Zahraniční politika</vt:lpstr>
      <vt:lpstr>Vnitřní politika</vt:lpstr>
      <vt:lpstr>ALEXANDR II. (1855 – 1881)</vt:lpstr>
      <vt:lpstr>Alexandr II. a Marie Alexandrovna (hesenská princezna) a kněžna Dolgoruká</vt:lpstr>
      <vt:lpstr>ALEXANDR II. Reformy</vt:lpstr>
      <vt:lpstr>ALEXANDR II. Zrušení nevolnictví</vt:lpstr>
      <vt:lpstr>Nespokojenost s reformou</vt:lpstr>
      <vt:lpstr>ALEXANDR II. Reforma soudnictví</vt:lpstr>
      <vt:lpstr>ALEXANDR II. Reforma vnitřní správy</vt:lpstr>
      <vt:lpstr>ALEXANDR II. Reforma armády</vt:lpstr>
      <vt:lpstr>Atentát na Alexandra II.</vt:lpstr>
      <vt:lpstr>Prezentace aplikace PowerPoint</vt:lpstr>
      <vt:lpstr>ALEXANDR III.  (1881 – 1894)</vt:lpstr>
      <vt:lpstr>Alexandr III. a Marije Fjodorovna</vt:lpstr>
      <vt:lpstr>Prezentace aplikace PowerPoint</vt:lpstr>
      <vt:lpstr>Prezentace aplikace PowerPoint</vt:lpstr>
      <vt:lpstr>Zdroje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Rusko v 19.století</dc:title>
  <dc:creator>Hobzova</dc:creator>
  <cp:lastModifiedBy>Bobrzykova</cp:lastModifiedBy>
  <cp:revision>58</cp:revision>
  <dcterms:created xsi:type="dcterms:W3CDTF">2015-04-12T02:58:36Z</dcterms:created>
  <dcterms:modified xsi:type="dcterms:W3CDTF">2020-02-27T17:17:28Z</dcterms:modified>
</cp:coreProperties>
</file>