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9" r:id="rId1"/>
    <p:sldMasterId id="2147483868" r:id="rId2"/>
  </p:sldMasterIdLst>
  <p:sldIdLst>
    <p:sldId id="256" r:id="rId3"/>
    <p:sldId id="273" r:id="rId4"/>
    <p:sldId id="257" r:id="rId5"/>
    <p:sldId id="258" r:id="rId6"/>
    <p:sldId id="259" r:id="rId7"/>
    <p:sldId id="260" r:id="rId8"/>
    <p:sldId id="261" r:id="rId9"/>
    <p:sldId id="263" r:id="rId10"/>
    <p:sldId id="264" r:id="rId11"/>
    <p:sldId id="265" r:id="rId12"/>
    <p:sldId id="266" r:id="rId13"/>
    <p:sldId id="262" r:id="rId14"/>
    <p:sldId id="267" r:id="rId15"/>
    <p:sldId id="268" r:id="rId16"/>
    <p:sldId id="269" r:id="rId17"/>
    <p:sldId id="276" r:id="rId18"/>
    <p:sldId id="277" r:id="rId19"/>
    <p:sldId id="270" r:id="rId20"/>
    <p:sldId id="271" r:id="rId21"/>
    <p:sldId id="275" r:id="rId22"/>
    <p:sldId id="315" r:id="rId23"/>
    <p:sldId id="272" r:id="rId24"/>
    <p:sldId id="274" r:id="rId25"/>
    <p:sldId id="278" r:id="rId26"/>
    <p:sldId id="279" r:id="rId27"/>
    <p:sldId id="280" r:id="rId28"/>
    <p:sldId id="281" r:id="rId29"/>
    <p:sldId id="282" r:id="rId30"/>
    <p:sldId id="283" r:id="rId31"/>
    <p:sldId id="284" r:id="rId32"/>
    <p:sldId id="285" r:id="rId33"/>
    <p:sldId id="286" r:id="rId34"/>
    <p:sldId id="287" r:id="rId35"/>
    <p:sldId id="289" r:id="rId36"/>
    <p:sldId id="290" r:id="rId37"/>
    <p:sldId id="288" r:id="rId38"/>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33"/>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21" autoAdjust="0"/>
    <p:restoredTop sz="94660"/>
  </p:normalViewPr>
  <p:slideViewPr>
    <p:cSldViewPr snapToGrid="0">
      <p:cViewPr varScale="1">
        <p:scale>
          <a:sx n="115" d="100"/>
          <a:sy n="115" d="100"/>
        </p:scale>
        <p:origin x="426"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4530"/>
            <a:ext cx="9144000" cy="2387600"/>
          </a:xfrm>
        </p:spPr>
        <p:txBody>
          <a:bodyPr anchor="b">
            <a:normAutofit/>
          </a:bodyPr>
          <a:lstStyle>
            <a:lvl1pPr algn="ctr">
              <a:defRPr sz="6000"/>
            </a:lvl1pPr>
          </a:lstStyle>
          <a:p>
            <a:r>
              <a:rPr lang="cs-CZ" smtClean="0"/>
              <a:t>Kliknutím lze upravit styl.</a:t>
            </a:r>
            <a:endParaRPr lang="en-US" dirty="0"/>
          </a:p>
        </p:txBody>
      </p:sp>
      <p:sp>
        <p:nvSpPr>
          <p:cNvPr id="3" name="Subtitle 2"/>
          <p:cNvSpPr>
            <a:spLocks noGrp="1"/>
          </p:cNvSpPr>
          <p:nvPr>
            <p:ph type="subTitle" idx="1"/>
          </p:nvPr>
        </p:nvSpPr>
        <p:spPr>
          <a:xfrm>
            <a:off x="1524000" y="3602038"/>
            <a:ext cx="9144000" cy="1655762"/>
          </a:xfrm>
        </p:spPr>
        <p:txBody>
          <a:bodyPr>
            <a:normAutofit/>
          </a:bodyPr>
          <a:lstStyle>
            <a:lvl1pPr marL="0" indent="0" algn="ctr">
              <a:buNone/>
              <a:defRPr sz="2400">
                <a:solidFill>
                  <a:schemeClr val="tx1">
                    <a:lumMod val="75000"/>
                    <a:lumOff val="25000"/>
                  </a:schemeClr>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cs-CZ" smtClean="0"/>
              <a:t>Kliknutím lze upravit styl předlohy.</a:t>
            </a:r>
            <a:endParaRPr lang="en-US" dirty="0"/>
          </a:p>
        </p:txBody>
      </p:sp>
      <p:sp>
        <p:nvSpPr>
          <p:cNvPr id="4" name="Date Placeholder 3"/>
          <p:cNvSpPr>
            <a:spLocks noGrp="1"/>
          </p:cNvSpPr>
          <p:nvPr>
            <p:ph type="dt" sz="half" idx="10"/>
          </p:nvPr>
        </p:nvSpPr>
        <p:spPr/>
        <p:txBody>
          <a:bodyPr/>
          <a:lstStyle/>
          <a:p>
            <a:fld id="{8B210B55-CCCB-42DD-8B7C-1D71E5765C76}" type="datetimeFigureOut">
              <a:rPr lang="cs-CZ" smtClean="0"/>
              <a:t>28.04.2020</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4D32B197-756E-49C1-A4B8-844EBEBC361D}" type="slidenum">
              <a:rPr lang="cs-CZ" smtClean="0"/>
              <a:t>‹#›</a:t>
            </a:fld>
            <a:endParaRPr lang="cs-CZ"/>
          </a:p>
        </p:txBody>
      </p:sp>
    </p:spTree>
    <p:extLst>
      <p:ext uri="{BB962C8B-B14F-4D97-AF65-F5344CB8AC3E}">
        <p14:creationId xmlns:p14="http://schemas.microsoft.com/office/powerpoint/2010/main" val="17314167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a:p>
        </p:txBody>
      </p:sp>
      <p:sp>
        <p:nvSpPr>
          <p:cNvPr id="3" name="Vertical Text Placeholder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10"/>
          </p:nvPr>
        </p:nvSpPr>
        <p:spPr/>
        <p:txBody>
          <a:bodyPr/>
          <a:lstStyle/>
          <a:p>
            <a:fld id="{8B210B55-CCCB-42DD-8B7C-1D71E5765C76}" type="datetimeFigureOut">
              <a:rPr lang="cs-CZ" smtClean="0"/>
              <a:t>28.04.2020</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4D32B197-756E-49C1-A4B8-844EBEBC361D}" type="slidenum">
              <a:rPr lang="cs-CZ" smtClean="0"/>
              <a:t>‹#›</a:t>
            </a:fld>
            <a:endParaRPr lang="cs-CZ"/>
          </a:p>
        </p:txBody>
      </p:sp>
    </p:spTree>
    <p:extLst>
      <p:ext uri="{BB962C8B-B14F-4D97-AF65-F5344CB8AC3E}">
        <p14:creationId xmlns:p14="http://schemas.microsoft.com/office/powerpoint/2010/main" val="28444395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0362"/>
            <a:ext cx="2628900" cy="5811838"/>
          </a:xfrm>
        </p:spPr>
        <p:txBody>
          <a:bodyPr vert="eaVert"/>
          <a:lstStyle/>
          <a:p>
            <a:r>
              <a:rPr lang="cs-CZ" smtClean="0"/>
              <a:t>Kliknutím lze upravit styl.</a:t>
            </a:r>
            <a:endParaRPr lang="en-US"/>
          </a:p>
        </p:txBody>
      </p:sp>
      <p:sp>
        <p:nvSpPr>
          <p:cNvPr id="3" name="Vertical Text Placeholder 2"/>
          <p:cNvSpPr>
            <a:spLocks noGrp="1"/>
          </p:cNvSpPr>
          <p:nvPr>
            <p:ph type="body" orient="vert" idx="1"/>
          </p:nvPr>
        </p:nvSpPr>
        <p:spPr>
          <a:xfrm>
            <a:off x="838200" y="360362"/>
            <a:ext cx="7734300" cy="5811837"/>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Date Placeholder 3"/>
          <p:cNvSpPr>
            <a:spLocks noGrp="1"/>
          </p:cNvSpPr>
          <p:nvPr>
            <p:ph type="dt" sz="half" idx="10"/>
          </p:nvPr>
        </p:nvSpPr>
        <p:spPr/>
        <p:txBody>
          <a:bodyPr/>
          <a:lstStyle/>
          <a:p>
            <a:fld id="{8B210B55-CCCB-42DD-8B7C-1D71E5765C76}" type="datetimeFigureOut">
              <a:rPr lang="cs-CZ" smtClean="0"/>
              <a:t>28.04.2020</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4D32B197-756E-49C1-A4B8-844EBEBC361D}" type="slidenum">
              <a:rPr lang="cs-CZ" smtClean="0"/>
              <a:t>‹#›</a:t>
            </a:fld>
            <a:endParaRPr lang="cs-CZ"/>
          </a:p>
        </p:txBody>
      </p:sp>
    </p:spTree>
    <p:extLst>
      <p:ext uri="{BB962C8B-B14F-4D97-AF65-F5344CB8AC3E}">
        <p14:creationId xmlns:p14="http://schemas.microsoft.com/office/powerpoint/2010/main" val="16082083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4530"/>
            <a:ext cx="9144000" cy="2387600"/>
          </a:xfrm>
        </p:spPr>
        <p:txBody>
          <a:bodyPr anchor="b">
            <a:normAutofit/>
          </a:bodyPr>
          <a:lstStyle>
            <a:lvl1pPr algn="ctr">
              <a:defRPr sz="6000"/>
            </a:lvl1pPr>
          </a:lstStyle>
          <a:p>
            <a:r>
              <a:rPr lang="cs-CZ" smtClean="0"/>
              <a:t>Kliknutím lze upravit styl.</a:t>
            </a:r>
            <a:endParaRPr lang="en-US" dirty="0"/>
          </a:p>
        </p:txBody>
      </p:sp>
      <p:sp>
        <p:nvSpPr>
          <p:cNvPr id="3" name="Subtitle 2"/>
          <p:cNvSpPr>
            <a:spLocks noGrp="1"/>
          </p:cNvSpPr>
          <p:nvPr>
            <p:ph type="subTitle" idx="1"/>
          </p:nvPr>
        </p:nvSpPr>
        <p:spPr>
          <a:xfrm>
            <a:off x="1524000" y="3602038"/>
            <a:ext cx="9144000" cy="1655762"/>
          </a:xfrm>
        </p:spPr>
        <p:txBody>
          <a:bodyPr>
            <a:normAutofit/>
          </a:bodyPr>
          <a:lstStyle>
            <a:lvl1pPr marL="0" indent="0" algn="ctr">
              <a:buNone/>
              <a:defRPr sz="2400">
                <a:solidFill>
                  <a:schemeClr val="tx1">
                    <a:lumMod val="75000"/>
                    <a:lumOff val="25000"/>
                  </a:schemeClr>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cs-CZ" smtClean="0"/>
              <a:t>Kliknutím lze upravit styl předlohy.</a:t>
            </a:r>
            <a:endParaRPr lang="en-US" dirty="0"/>
          </a:p>
        </p:txBody>
      </p:sp>
      <p:sp>
        <p:nvSpPr>
          <p:cNvPr id="4" name="Date Placeholder 3"/>
          <p:cNvSpPr>
            <a:spLocks noGrp="1"/>
          </p:cNvSpPr>
          <p:nvPr>
            <p:ph type="dt" sz="half" idx="10"/>
          </p:nvPr>
        </p:nvSpPr>
        <p:spPr/>
        <p:txBody>
          <a:bodyPr/>
          <a:lstStyle/>
          <a:p>
            <a:fld id="{8B210B55-CCCB-42DD-8B7C-1D71E5765C76}" type="datetimeFigureOut">
              <a:rPr lang="cs-CZ" smtClean="0"/>
              <a:t>28.04.2020</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4D32B197-756E-49C1-A4B8-844EBEBC361D}" type="slidenum">
              <a:rPr lang="cs-CZ" smtClean="0"/>
              <a:t>‹#›</a:t>
            </a:fld>
            <a:endParaRPr lang="cs-CZ"/>
          </a:p>
        </p:txBody>
      </p:sp>
    </p:spTree>
    <p:extLst>
      <p:ext uri="{BB962C8B-B14F-4D97-AF65-F5344CB8AC3E}">
        <p14:creationId xmlns:p14="http://schemas.microsoft.com/office/powerpoint/2010/main" val="28298583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dirty="0"/>
          </a:p>
        </p:txBody>
      </p:sp>
      <p:sp>
        <p:nvSpPr>
          <p:cNvPr id="3" name="Content Placeholder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10"/>
          </p:nvPr>
        </p:nvSpPr>
        <p:spPr/>
        <p:txBody>
          <a:bodyPr/>
          <a:lstStyle/>
          <a:p>
            <a:fld id="{8B210B55-CCCB-42DD-8B7C-1D71E5765C76}" type="datetimeFigureOut">
              <a:rPr lang="cs-CZ" smtClean="0"/>
              <a:t>28.04.2020</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4D32B197-756E-49C1-A4B8-844EBEBC361D}" type="slidenum">
              <a:rPr lang="cs-CZ" smtClean="0"/>
              <a:t>‹#›</a:t>
            </a:fld>
            <a:endParaRPr lang="cs-CZ"/>
          </a:p>
        </p:txBody>
      </p:sp>
    </p:spTree>
    <p:extLst>
      <p:ext uri="{BB962C8B-B14F-4D97-AF65-F5344CB8AC3E}">
        <p14:creationId xmlns:p14="http://schemas.microsoft.com/office/powerpoint/2010/main" val="130997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Title 1"/>
          <p:cNvSpPr>
            <a:spLocks noGrp="1"/>
          </p:cNvSpPr>
          <p:nvPr>
            <p:ph type="title"/>
          </p:nvPr>
        </p:nvSpPr>
        <p:spPr>
          <a:xfrm>
            <a:off x="831850" y="1712423"/>
            <a:ext cx="10515600" cy="2851208"/>
          </a:xfrm>
        </p:spPr>
        <p:txBody>
          <a:bodyPr anchor="b">
            <a:normAutofit/>
          </a:bodyPr>
          <a:lstStyle>
            <a:lvl1pPr>
              <a:defRPr sz="6000" b="0"/>
            </a:lvl1pPr>
          </a:lstStyle>
          <a:p>
            <a:r>
              <a:rPr lang="cs-CZ" smtClean="0"/>
              <a:t>Kliknutím lze upravit styl.</a:t>
            </a:r>
            <a:endParaRPr lang="en-US" dirty="0"/>
          </a:p>
        </p:txBody>
      </p:sp>
      <p:sp>
        <p:nvSpPr>
          <p:cNvPr id="3" name="Text Placeholder 2"/>
          <p:cNvSpPr>
            <a:spLocks noGrp="1"/>
          </p:cNvSpPr>
          <p:nvPr>
            <p:ph type="body" idx="1"/>
          </p:nvPr>
        </p:nvSpPr>
        <p:spPr>
          <a:xfrm>
            <a:off x="831850" y="4552633"/>
            <a:ext cx="10515600" cy="1500187"/>
          </a:xfrm>
        </p:spPr>
        <p:txBody>
          <a:bodyPr anchor="t">
            <a:normAutofit/>
          </a:bodyPr>
          <a:lstStyle>
            <a:lvl1pPr marL="0" indent="0">
              <a:buNone/>
              <a:defRPr sz="24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Kliknutím lze upravit styly předlohy textu.</a:t>
            </a:r>
          </a:p>
        </p:txBody>
      </p:sp>
      <p:sp>
        <p:nvSpPr>
          <p:cNvPr id="4" name="Date Placeholder 3"/>
          <p:cNvSpPr>
            <a:spLocks noGrp="1"/>
          </p:cNvSpPr>
          <p:nvPr>
            <p:ph type="dt" sz="half" idx="10"/>
          </p:nvPr>
        </p:nvSpPr>
        <p:spPr/>
        <p:txBody>
          <a:bodyPr/>
          <a:lstStyle/>
          <a:p>
            <a:fld id="{8B210B55-CCCB-42DD-8B7C-1D71E5765C76}" type="datetimeFigureOut">
              <a:rPr lang="cs-CZ" smtClean="0"/>
              <a:t>28.04.2020</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4D32B197-756E-49C1-A4B8-844EBEBC361D}" type="slidenum">
              <a:rPr lang="cs-CZ" smtClean="0"/>
              <a:t>‹#›</a:t>
            </a:fld>
            <a:endParaRPr lang="cs-CZ"/>
          </a:p>
        </p:txBody>
      </p:sp>
    </p:spTree>
    <p:extLst>
      <p:ext uri="{BB962C8B-B14F-4D97-AF65-F5344CB8AC3E}">
        <p14:creationId xmlns:p14="http://schemas.microsoft.com/office/powerpoint/2010/main" val="14342316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dirty="0"/>
          </a:p>
        </p:txBody>
      </p:sp>
      <p:sp>
        <p:nvSpPr>
          <p:cNvPr id="3" name="Content Placeholder 2"/>
          <p:cNvSpPr>
            <a:spLocks noGrp="1"/>
          </p:cNvSpPr>
          <p:nvPr>
            <p:ph sz="half" idx="1"/>
          </p:nvPr>
        </p:nvSpPr>
        <p:spPr>
          <a:xfrm>
            <a:off x="845127" y="1828800"/>
            <a:ext cx="5181600" cy="4351337"/>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Content Placeholder 3"/>
          <p:cNvSpPr>
            <a:spLocks noGrp="1"/>
          </p:cNvSpPr>
          <p:nvPr>
            <p:ph sz="half" idx="2"/>
          </p:nvPr>
        </p:nvSpPr>
        <p:spPr>
          <a:xfrm>
            <a:off x="6172200" y="1828800"/>
            <a:ext cx="5181600" cy="4351337"/>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5" name="Date Placeholder 4"/>
          <p:cNvSpPr>
            <a:spLocks noGrp="1"/>
          </p:cNvSpPr>
          <p:nvPr>
            <p:ph type="dt" sz="half" idx="10"/>
          </p:nvPr>
        </p:nvSpPr>
        <p:spPr/>
        <p:txBody>
          <a:bodyPr/>
          <a:lstStyle/>
          <a:p>
            <a:fld id="{8B210B55-CCCB-42DD-8B7C-1D71E5765C76}" type="datetimeFigureOut">
              <a:rPr lang="cs-CZ" smtClean="0"/>
              <a:t>28.04.2020</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4D32B197-756E-49C1-A4B8-844EBEBC361D}" type="slidenum">
              <a:rPr lang="cs-CZ" smtClean="0"/>
              <a:t>‹#›</a:t>
            </a:fld>
            <a:endParaRPr lang="cs-CZ"/>
          </a:p>
        </p:txBody>
      </p:sp>
    </p:spTree>
    <p:extLst>
      <p:ext uri="{BB962C8B-B14F-4D97-AF65-F5344CB8AC3E}">
        <p14:creationId xmlns:p14="http://schemas.microsoft.com/office/powerpoint/2010/main" val="41841531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Porovnání">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45127" y="1681850"/>
            <a:ext cx="5156200" cy="825699"/>
          </a:xfrm>
        </p:spPr>
        <p:txBody>
          <a:bodyPr anchor="b">
            <a:normAutofit/>
          </a:bodyP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Content Placeholder 3"/>
          <p:cNvSpPr>
            <a:spLocks noGrp="1"/>
          </p:cNvSpPr>
          <p:nvPr>
            <p:ph sz="half" idx="2"/>
          </p:nvPr>
        </p:nvSpPr>
        <p:spPr>
          <a:xfrm>
            <a:off x="845127" y="2507550"/>
            <a:ext cx="5156200" cy="3680525"/>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5" name="Text Placeholder 4"/>
          <p:cNvSpPr>
            <a:spLocks noGrp="1"/>
          </p:cNvSpPr>
          <p:nvPr>
            <p:ph type="body" sz="quarter" idx="3"/>
          </p:nvPr>
        </p:nvSpPr>
        <p:spPr>
          <a:xfrm>
            <a:off x="6172200" y="1681851"/>
            <a:ext cx="5181601" cy="825698"/>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Content Placeholder 5"/>
          <p:cNvSpPr>
            <a:spLocks noGrp="1"/>
          </p:cNvSpPr>
          <p:nvPr>
            <p:ph sz="quarter" idx="4"/>
          </p:nvPr>
        </p:nvSpPr>
        <p:spPr>
          <a:xfrm>
            <a:off x="6172200" y="2507550"/>
            <a:ext cx="5181601" cy="3680525"/>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7" name="Date Placeholder 6"/>
          <p:cNvSpPr>
            <a:spLocks noGrp="1"/>
          </p:cNvSpPr>
          <p:nvPr>
            <p:ph type="dt" sz="half" idx="10"/>
          </p:nvPr>
        </p:nvSpPr>
        <p:spPr/>
        <p:txBody>
          <a:bodyPr/>
          <a:lstStyle/>
          <a:p>
            <a:fld id="{8B210B55-CCCB-42DD-8B7C-1D71E5765C76}" type="datetimeFigureOut">
              <a:rPr lang="cs-CZ" smtClean="0"/>
              <a:t>28.04.2020</a:t>
            </a:fld>
            <a:endParaRPr lang="cs-CZ"/>
          </a:p>
        </p:txBody>
      </p:sp>
      <p:sp>
        <p:nvSpPr>
          <p:cNvPr id="8" name="Footer Placeholder 7"/>
          <p:cNvSpPr>
            <a:spLocks noGrp="1"/>
          </p:cNvSpPr>
          <p:nvPr>
            <p:ph type="ftr" sz="quarter" idx="11"/>
          </p:nvPr>
        </p:nvSpPr>
        <p:spPr/>
        <p:txBody>
          <a:bodyPr/>
          <a:lstStyle/>
          <a:p>
            <a:endParaRPr lang="cs-CZ"/>
          </a:p>
        </p:txBody>
      </p:sp>
      <p:sp>
        <p:nvSpPr>
          <p:cNvPr id="9" name="Slide Number Placeholder 8"/>
          <p:cNvSpPr>
            <a:spLocks noGrp="1"/>
          </p:cNvSpPr>
          <p:nvPr>
            <p:ph type="sldNum" sz="quarter" idx="12"/>
          </p:nvPr>
        </p:nvSpPr>
        <p:spPr/>
        <p:txBody>
          <a:bodyPr/>
          <a:lstStyle/>
          <a:p>
            <a:fld id="{4D32B197-756E-49C1-A4B8-844EBEBC361D}" type="slidenum">
              <a:rPr lang="cs-CZ" smtClean="0"/>
              <a:t>‹#›</a:t>
            </a:fld>
            <a:endParaRPr lang="cs-CZ"/>
          </a:p>
        </p:txBody>
      </p:sp>
      <p:sp>
        <p:nvSpPr>
          <p:cNvPr id="10" name="Title 9"/>
          <p:cNvSpPr>
            <a:spLocks noGrp="1"/>
          </p:cNvSpPr>
          <p:nvPr>
            <p:ph type="title"/>
          </p:nvPr>
        </p:nvSpPr>
        <p:spPr/>
        <p:txBody>
          <a:bodyPr/>
          <a:lstStyle/>
          <a:p>
            <a:r>
              <a:rPr lang="cs-CZ" smtClean="0"/>
              <a:t>Kliknutím lze upravit styl.</a:t>
            </a:r>
            <a:endParaRPr lang="en-US" dirty="0"/>
          </a:p>
        </p:txBody>
      </p:sp>
    </p:spTree>
    <p:extLst>
      <p:ext uri="{BB962C8B-B14F-4D97-AF65-F5344CB8AC3E}">
        <p14:creationId xmlns:p14="http://schemas.microsoft.com/office/powerpoint/2010/main" val="16403314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Pouze nadpis">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8B210B55-CCCB-42DD-8B7C-1D71E5765C76}" type="datetimeFigureOut">
              <a:rPr lang="cs-CZ" smtClean="0"/>
              <a:t>28.04.2020</a:t>
            </a:fld>
            <a:endParaRPr lang="cs-CZ"/>
          </a:p>
        </p:txBody>
      </p:sp>
      <p:sp>
        <p:nvSpPr>
          <p:cNvPr id="4" name="Footer Placeholder 3"/>
          <p:cNvSpPr>
            <a:spLocks noGrp="1"/>
          </p:cNvSpPr>
          <p:nvPr>
            <p:ph type="ftr" sz="quarter" idx="11"/>
          </p:nvPr>
        </p:nvSpPr>
        <p:spPr/>
        <p:txBody>
          <a:bodyPr/>
          <a:lstStyle/>
          <a:p>
            <a:endParaRPr lang="cs-CZ"/>
          </a:p>
        </p:txBody>
      </p:sp>
      <p:sp>
        <p:nvSpPr>
          <p:cNvPr id="5" name="Slide Number Placeholder 4"/>
          <p:cNvSpPr>
            <a:spLocks noGrp="1"/>
          </p:cNvSpPr>
          <p:nvPr>
            <p:ph type="sldNum" sz="quarter" idx="12"/>
          </p:nvPr>
        </p:nvSpPr>
        <p:spPr/>
        <p:txBody>
          <a:bodyPr/>
          <a:lstStyle/>
          <a:p>
            <a:fld id="{4D32B197-756E-49C1-A4B8-844EBEBC361D}" type="slidenum">
              <a:rPr lang="cs-CZ" smtClean="0"/>
              <a:t>‹#›</a:t>
            </a:fld>
            <a:endParaRPr lang="cs-CZ"/>
          </a:p>
        </p:txBody>
      </p:sp>
      <p:sp>
        <p:nvSpPr>
          <p:cNvPr id="6" name="Title 5"/>
          <p:cNvSpPr>
            <a:spLocks noGrp="1"/>
          </p:cNvSpPr>
          <p:nvPr>
            <p:ph type="title"/>
          </p:nvPr>
        </p:nvSpPr>
        <p:spPr/>
        <p:txBody>
          <a:bodyPr/>
          <a:lstStyle/>
          <a:p>
            <a:r>
              <a:rPr lang="cs-CZ" smtClean="0"/>
              <a:t>Kliknutím lze upravit styl.</a:t>
            </a:r>
            <a:endParaRPr lang="en-US"/>
          </a:p>
        </p:txBody>
      </p:sp>
    </p:spTree>
    <p:extLst>
      <p:ext uri="{BB962C8B-B14F-4D97-AF65-F5344CB8AC3E}">
        <p14:creationId xmlns:p14="http://schemas.microsoft.com/office/powerpoint/2010/main" val="14649024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210B55-CCCB-42DD-8B7C-1D71E5765C76}" type="datetimeFigureOut">
              <a:rPr lang="cs-CZ" smtClean="0"/>
              <a:t>28.04.2020</a:t>
            </a:fld>
            <a:endParaRPr lang="cs-CZ"/>
          </a:p>
        </p:txBody>
      </p:sp>
      <p:sp>
        <p:nvSpPr>
          <p:cNvPr id="3" name="Footer Placeholder 2"/>
          <p:cNvSpPr>
            <a:spLocks noGrp="1"/>
          </p:cNvSpPr>
          <p:nvPr>
            <p:ph type="ftr" sz="quarter" idx="11"/>
          </p:nvPr>
        </p:nvSpPr>
        <p:spPr/>
        <p:txBody>
          <a:bodyPr/>
          <a:lstStyle/>
          <a:p>
            <a:endParaRPr lang="cs-CZ"/>
          </a:p>
        </p:txBody>
      </p:sp>
      <p:sp>
        <p:nvSpPr>
          <p:cNvPr id="4" name="Slide Number Placeholder 3"/>
          <p:cNvSpPr>
            <a:spLocks noGrp="1"/>
          </p:cNvSpPr>
          <p:nvPr>
            <p:ph type="sldNum" sz="quarter" idx="12"/>
          </p:nvPr>
        </p:nvSpPr>
        <p:spPr/>
        <p:txBody>
          <a:bodyPr/>
          <a:lstStyle/>
          <a:p>
            <a:fld id="{4D32B197-756E-49C1-A4B8-844EBEBC361D}" type="slidenum">
              <a:rPr lang="cs-CZ" smtClean="0"/>
              <a:t>‹#›</a:t>
            </a:fld>
            <a:endParaRPr lang="cs-CZ"/>
          </a:p>
        </p:txBody>
      </p:sp>
    </p:spTree>
    <p:extLst>
      <p:ext uri="{BB962C8B-B14F-4D97-AF65-F5344CB8AC3E}">
        <p14:creationId xmlns:p14="http://schemas.microsoft.com/office/powerpoint/2010/main" val="19129545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197"/>
          </a:xfrm>
        </p:spPr>
        <p:txBody>
          <a:bodyPr anchor="b">
            <a:normAutofit/>
          </a:bodyPr>
          <a:lstStyle>
            <a:lvl1pPr>
              <a:defRPr sz="3200" b="0"/>
            </a:lvl1pPr>
          </a:lstStyle>
          <a:p>
            <a:r>
              <a:rPr lang="cs-CZ" smtClean="0"/>
              <a:t>Kliknutím lze upravit styl.</a:t>
            </a:r>
            <a:endParaRPr lang="en-US" dirty="0"/>
          </a:p>
        </p:txBody>
      </p:sp>
      <p:sp>
        <p:nvSpPr>
          <p:cNvPr id="3" name="Content Placeholder 2"/>
          <p:cNvSpPr>
            <a:spLocks noGrp="1"/>
          </p:cNvSpPr>
          <p:nvPr>
            <p:ph idx="1"/>
          </p:nvPr>
        </p:nvSpPr>
        <p:spPr>
          <a:xfrm>
            <a:off x="5181600" y="990600"/>
            <a:ext cx="6172200" cy="4876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Text Placeholder 3"/>
          <p:cNvSpPr>
            <a:spLocks noGrp="1"/>
          </p:cNvSpPr>
          <p:nvPr>
            <p:ph type="body" sz="half" idx="2"/>
          </p:nvPr>
        </p:nvSpPr>
        <p:spPr>
          <a:xfrm>
            <a:off x="841248" y="2057399"/>
            <a:ext cx="3931920" cy="3810001"/>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Date Placeholder 4"/>
          <p:cNvSpPr>
            <a:spLocks noGrp="1"/>
          </p:cNvSpPr>
          <p:nvPr>
            <p:ph type="dt" sz="half" idx="10"/>
          </p:nvPr>
        </p:nvSpPr>
        <p:spPr/>
        <p:txBody>
          <a:bodyPr/>
          <a:lstStyle/>
          <a:p>
            <a:fld id="{8B210B55-CCCB-42DD-8B7C-1D71E5765C76}" type="datetimeFigureOut">
              <a:rPr lang="cs-CZ" smtClean="0"/>
              <a:t>28.04.2020</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4D32B197-756E-49C1-A4B8-844EBEBC361D}" type="slidenum">
              <a:rPr lang="cs-CZ" smtClean="0"/>
              <a:t>‹#›</a:t>
            </a:fld>
            <a:endParaRPr lang="cs-CZ"/>
          </a:p>
        </p:txBody>
      </p:sp>
    </p:spTree>
    <p:extLst>
      <p:ext uri="{BB962C8B-B14F-4D97-AF65-F5344CB8AC3E}">
        <p14:creationId xmlns:p14="http://schemas.microsoft.com/office/powerpoint/2010/main" val="10045149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dirty="0"/>
          </a:p>
        </p:txBody>
      </p:sp>
      <p:sp>
        <p:nvSpPr>
          <p:cNvPr id="3" name="Content Placeholder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10"/>
          </p:nvPr>
        </p:nvSpPr>
        <p:spPr/>
        <p:txBody>
          <a:bodyPr/>
          <a:lstStyle/>
          <a:p>
            <a:fld id="{8B210B55-CCCB-42DD-8B7C-1D71E5765C76}" type="datetimeFigureOut">
              <a:rPr lang="cs-CZ" smtClean="0"/>
              <a:t>28.04.2020</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4D32B197-756E-49C1-A4B8-844EBEBC361D}" type="slidenum">
              <a:rPr lang="cs-CZ" smtClean="0"/>
              <a:t>‹#›</a:t>
            </a:fld>
            <a:endParaRPr lang="cs-CZ"/>
          </a:p>
        </p:txBody>
      </p:sp>
    </p:spTree>
    <p:extLst>
      <p:ext uri="{BB962C8B-B14F-4D97-AF65-F5344CB8AC3E}">
        <p14:creationId xmlns:p14="http://schemas.microsoft.com/office/powerpoint/2010/main" val="393227650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200"/>
          </a:xfrm>
        </p:spPr>
        <p:txBody>
          <a:bodyPr anchor="b">
            <a:normAutofit/>
          </a:bodyPr>
          <a:lstStyle>
            <a:lvl1pPr>
              <a:defRPr sz="3200" b="0"/>
            </a:lvl1pPr>
          </a:lstStyle>
          <a:p>
            <a:r>
              <a:rPr lang="cs-CZ" smtClean="0"/>
              <a:t>Kliknutím lze upravit styl.</a:t>
            </a:r>
            <a:endParaRPr lang="en-US" dirty="0"/>
          </a:p>
        </p:txBody>
      </p:sp>
      <p:sp>
        <p:nvSpPr>
          <p:cNvPr id="3" name="Picture Placeholder 2"/>
          <p:cNvSpPr>
            <a:spLocks noGrp="1"/>
          </p:cNvSpPr>
          <p:nvPr>
            <p:ph type="pic" idx="1"/>
          </p:nvPr>
        </p:nvSpPr>
        <p:spPr>
          <a:xfrm>
            <a:off x="5181600" y="990600"/>
            <a:ext cx="6172200" cy="4876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smtClean="0"/>
              <a:t>Kliknutím na ikonu přidáte obrázek.</a:t>
            </a:r>
            <a:endParaRPr lang="en-US" dirty="0"/>
          </a:p>
        </p:txBody>
      </p:sp>
      <p:sp>
        <p:nvSpPr>
          <p:cNvPr id="4" name="Text Placeholder 3"/>
          <p:cNvSpPr>
            <a:spLocks noGrp="1"/>
          </p:cNvSpPr>
          <p:nvPr>
            <p:ph type="body" sz="half" idx="2"/>
          </p:nvPr>
        </p:nvSpPr>
        <p:spPr>
          <a:xfrm>
            <a:off x="841248" y="2057400"/>
            <a:ext cx="3931920" cy="3810000"/>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Date Placeholder 4"/>
          <p:cNvSpPr>
            <a:spLocks noGrp="1"/>
          </p:cNvSpPr>
          <p:nvPr>
            <p:ph type="dt" sz="half" idx="10"/>
          </p:nvPr>
        </p:nvSpPr>
        <p:spPr/>
        <p:txBody>
          <a:bodyPr/>
          <a:lstStyle/>
          <a:p>
            <a:fld id="{8B210B55-CCCB-42DD-8B7C-1D71E5765C76}" type="datetimeFigureOut">
              <a:rPr lang="cs-CZ" smtClean="0"/>
              <a:t>28.04.2020</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4D32B197-756E-49C1-A4B8-844EBEBC361D}" type="slidenum">
              <a:rPr lang="cs-CZ" smtClean="0"/>
              <a:t>‹#›</a:t>
            </a:fld>
            <a:endParaRPr lang="cs-CZ"/>
          </a:p>
        </p:txBody>
      </p:sp>
    </p:spTree>
    <p:extLst>
      <p:ext uri="{BB962C8B-B14F-4D97-AF65-F5344CB8AC3E}">
        <p14:creationId xmlns:p14="http://schemas.microsoft.com/office/powerpoint/2010/main" val="2469971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a:p>
        </p:txBody>
      </p:sp>
      <p:sp>
        <p:nvSpPr>
          <p:cNvPr id="3" name="Vertical Text Placeholder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10"/>
          </p:nvPr>
        </p:nvSpPr>
        <p:spPr/>
        <p:txBody>
          <a:bodyPr/>
          <a:lstStyle/>
          <a:p>
            <a:fld id="{8B210B55-CCCB-42DD-8B7C-1D71E5765C76}" type="datetimeFigureOut">
              <a:rPr lang="cs-CZ" smtClean="0"/>
              <a:t>28.04.2020</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4D32B197-756E-49C1-A4B8-844EBEBC361D}" type="slidenum">
              <a:rPr lang="cs-CZ" smtClean="0"/>
              <a:t>‹#›</a:t>
            </a:fld>
            <a:endParaRPr lang="cs-CZ"/>
          </a:p>
        </p:txBody>
      </p:sp>
    </p:spTree>
    <p:extLst>
      <p:ext uri="{BB962C8B-B14F-4D97-AF65-F5344CB8AC3E}">
        <p14:creationId xmlns:p14="http://schemas.microsoft.com/office/powerpoint/2010/main" val="36371264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0362"/>
            <a:ext cx="2628900" cy="5811838"/>
          </a:xfrm>
        </p:spPr>
        <p:txBody>
          <a:bodyPr vert="eaVert"/>
          <a:lstStyle/>
          <a:p>
            <a:r>
              <a:rPr lang="cs-CZ" smtClean="0"/>
              <a:t>Kliknutím lze upravit styl.</a:t>
            </a:r>
            <a:endParaRPr lang="en-US"/>
          </a:p>
        </p:txBody>
      </p:sp>
      <p:sp>
        <p:nvSpPr>
          <p:cNvPr id="3" name="Vertical Text Placeholder 2"/>
          <p:cNvSpPr>
            <a:spLocks noGrp="1"/>
          </p:cNvSpPr>
          <p:nvPr>
            <p:ph type="body" orient="vert" idx="1"/>
          </p:nvPr>
        </p:nvSpPr>
        <p:spPr>
          <a:xfrm>
            <a:off x="838200" y="360362"/>
            <a:ext cx="7734300" cy="5811837"/>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Date Placeholder 3"/>
          <p:cNvSpPr>
            <a:spLocks noGrp="1"/>
          </p:cNvSpPr>
          <p:nvPr>
            <p:ph type="dt" sz="half" idx="10"/>
          </p:nvPr>
        </p:nvSpPr>
        <p:spPr/>
        <p:txBody>
          <a:bodyPr/>
          <a:lstStyle/>
          <a:p>
            <a:fld id="{8B210B55-CCCB-42DD-8B7C-1D71E5765C76}" type="datetimeFigureOut">
              <a:rPr lang="cs-CZ" smtClean="0"/>
              <a:t>28.04.2020</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4D32B197-756E-49C1-A4B8-844EBEBC361D}" type="slidenum">
              <a:rPr lang="cs-CZ" smtClean="0"/>
              <a:t>‹#›</a:t>
            </a:fld>
            <a:endParaRPr lang="cs-CZ"/>
          </a:p>
        </p:txBody>
      </p:sp>
    </p:spTree>
    <p:extLst>
      <p:ext uri="{BB962C8B-B14F-4D97-AF65-F5344CB8AC3E}">
        <p14:creationId xmlns:p14="http://schemas.microsoft.com/office/powerpoint/2010/main" val="28473353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Title 1"/>
          <p:cNvSpPr>
            <a:spLocks noGrp="1"/>
          </p:cNvSpPr>
          <p:nvPr>
            <p:ph type="title"/>
          </p:nvPr>
        </p:nvSpPr>
        <p:spPr>
          <a:xfrm>
            <a:off x="831850" y="1712423"/>
            <a:ext cx="10515600" cy="2851208"/>
          </a:xfrm>
        </p:spPr>
        <p:txBody>
          <a:bodyPr anchor="b">
            <a:normAutofit/>
          </a:bodyPr>
          <a:lstStyle>
            <a:lvl1pPr>
              <a:defRPr sz="6000" b="0"/>
            </a:lvl1pPr>
          </a:lstStyle>
          <a:p>
            <a:r>
              <a:rPr lang="cs-CZ" smtClean="0"/>
              <a:t>Kliknutím lze upravit styl.</a:t>
            </a:r>
            <a:endParaRPr lang="en-US" dirty="0"/>
          </a:p>
        </p:txBody>
      </p:sp>
      <p:sp>
        <p:nvSpPr>
          <p:cNvPr id="3" name="Text Placeholder 2"/>
          <p:cNvSpPr>
            <a:spLocks noGrp="1"/>
          </p:cNvSpPr>
          <p:nvPr>
            <p:ph type="body" idx="1"/>
          </p:nvPr>
        </p:nvSpPr>
        <p:spPr>
          <a:xfrm>
            <a:off x="831850" y="4552633"/>
            <a:ext cx="10515600" cy="1500187"/>
          </a:xfrm>
        </p:spPr>
        <p:txBody>
          <a:bodyPr anchor="t">
            <a:normAutofit/>
          </a:bodyPr>
          <a:lstStyle>
            <a:lvl1pPr marL="0" indent="0">
              <a:buNone/>
              <a:defRPr sz="24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Kliknutím lze upravit styly předlohy textu.</a:t>
            </a:r>
          </a:p>
        </p:txBody>
      </p:sp>
      <p:sp>
        <p:nvSpPr>
          <p:cNvPr id="4" name="Date Placeholder 3"/>
          <p:cNvSpPr>
            <a:spLocks noGrp="1"/>
          </p:cNvSpPr>
          <p:nvPr>
            <p:ph type="dt" sz="half" idx="10"/>
          </p:nvPr>
        </p:nvSpPr>
        <p:spPr/>
        <p:txBody>
          <a:bodyPr/>
          <a:lstStyle/>
          <a:p>
            <a:fld id="{8B210B55-CCCB-42DD-8B7C-1D71E5765C76}" type="datetimeFigureOut">
              <a:rPr lang="cs-CZ" smtClean="0"/>
              <a:t>28.04.2020</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4D32B197-756E-49C1-A4B8-844EBEBC361D}" type="slidenum">
              <a:rPr lang="cs-CZ" smtClean="0"/>
              <a:t>‹#›</a:t>
            </a:fld>
            <a:endParaRPr lang="cs-CZ"/>
          </a:p>
        </p:txBody>
      </p:sp>
    </p:spTree>
    <p:extLst>
      <p:ext uri="{BB962C8B-B14F-4D97-AF65-F5344CB8AC3E}">
        <p14:creationId xmlns:p14="http://schemas.microsoft.com/office/powerpoint/2010/main" val="30142350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dirty="0"/>
          </a:p>
        </p:txBody>
      </p:sp>
      <p:sp>
        <p:nvSpPr>
          <p:cNvPr id="3" name="Content Placeholder 2"/>
          <p:cNvSpPr>
            <a:spLocks noGrp="1"/>
          </p:cNvSpPr>
          <p:nvPr>
            <p:ph sz="half" idx="1"/>
          </p:nvPr>
        </p:nvSpPr>
        <p:spPr>
          <a:xfrm>
            <a:off x="845127" y="1828800"/>
            <a:ext cx="5181600" cy="4351337"/>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Content Placeholder 3"/>
          <p:cNvSpPr>
            <a:spLocks noGrp="1"/>
          </p:cNvSpPr>
          <p:nvPr>
            <p:ph sz="half" idx="2"/>
          </p:nvPr>
        </p:nvSpPr>
        <p:spPr>
          <a:xfrm>
            <a:off x="6172200" y="1828800"/>
            <a:ext cx="5181600" cy="4351337"/>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5" name="Date Placeholder 4"/>
          <p:cNvSpPr>
            <a:spLocks noGrp="1"/>
          </p:cNvSpPr>
          <p:nvPr>
            <p:ph type="dt" sz="half" idx="10"/>
          </p:nvPr>
        </p:nvSpPr>
        <p:spPr/>
        <p:txBody>
          <a:bodyPr/>
          <a:lstStyle/>
          <a:p>
            <a:fld id="{8B210B55-CCCB-42DD-8B7C-1D71E5765C76}" type="datetimeFigureOut">
              <a:rPr lang="cs-CZ" smtClean="0"/>
              <a:t>28.04.2020</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4D32B197-756E-49C1-A4B8-844EBEBC361D}" type="slidenum">
              <a:rPr lang="cs-CZ" smtClean="0"/>
              <a:t>‹#›</a:t>
            </a:fld>
            <a:endParaRPr lang="cs-CZ"/>
          </a:p>
        </p:txBody>
      </p:sp>
    </p:spTree>
    <p:extLst>
      <p:ext uri="{BB962C8B-B14F-4D97-AF65-F5344CB8AC3E}">
        <p14:creationId xmlns:p14="http://schemas.microsoft.com/office/powerpoint/2010/main" val="26786207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Porovnání">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45127" y="1681850"/>
            <a:ext cx="5156200" cy="825699"/>
          </a:xfrm>
        </p:spPr>
        <p:txBody>
          <a:bodyPr anchor="b">
            <a:normAutofit/>
          </a:bodyP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Content Placeholder 3"/>
          <p:cNvSpPr>
            <a:spLocks noGrp="1"/>
          </p:cNvSpPr>
          <p:nvPr>
            <p:ph sz="half" idx="2"/>
          </p:nvPr>
        </p:nvSpPr>
        <p:spPr>
          <a:xfrm>
            <a:off x="845127" y="2507550"/>
            <a:ext cx="5156200" cy="3680525"/>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5" name="Text Placeholder 4"/>
          <p:cNvSpPr>
            <a:spLocks noGrp="1"/>
          </p:cNvSpPr>
          <p:nvPr>
            <p:ph type="body" sz="quarter" idx="3"/>
          </p:nvPr>
        </p:nvSpPr>
        <p:spPr>
          <a:xfrm>
            <a:off x="6172200" y="1681851"/>
            <a:ext cx="5181601" cy="825698"/>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Content Placeholder 5"/>
          <p:cNvSpPr>
            <a:spLocks noGrp="1"/>
          </p:cNvSpPr>
          <p:nvPr>
            <p:ph sz="quarter" idx="4"/>
          </p:nvPr>
        </p:nvSpPr>
        <p:spPr>
          <a:xfrm>
            <a:off x="6172200" y="2507550"/>
            <a:ext cx="5181601" cy="3680525"/>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7" name="Date Placeholder 6"/>
          <p:cNvSpPr>
            <a:spLocks noGrp="1"/>
          </p:cNvSpPr>
          <p:nvPr>
            <p:ph type="dt" sz="half" idx="10"/>
          </p:nvPr>
        </p:nvSpPr>
        <p:spPr/>
        <p:txBody>
          <a:bodyPr/>
          <a:lstStyle/>
          <a:p>
            <a:fld id="{8B210B55-CCCB-42DD-8B7C-1D71E5765C76}" type="datetimeFigureOut">
              <a:rPr lang="cs-CZ" smtClean="0"/>
              <a:t>28.04.2020</a:t>
            </a:fld>
            <a:endParaRPr lang="cs-CZ"/>
          </a:p>
        </p:txBody>
      </p:sp>
      <p:sp>
        <p:nvSpPr>
          <p:cNvPr id="8" name="Footer Placeholder 7"/>
          <p:cNvSpPr>
            <a:spLocks noGrp="1"/>
          </p:cNvSpPr>
          <p:nvPr>
            <p:ph type="ftr" sz="quarter" idx="11"/>
          </p:nvPr>
        </p:nvSpPr>
        <p:spPr/>
        <p:txBody>
          <a:bodyPr/>
          <a:lstStyle/>
          <a:p>
            <a:endParaRPr lang="cs-CZ"/>
          </a:p>
        </p:txBody>
      </p:sp>
      <p:sp>
        <p:nvSpPr>
          <p:cNvPr id="9" name="Slide Number Placeholder 8"/>
          <p:cNvSpPr>
            <a:spLocks noGrp="1"/>
          </p:cNvSpPr>
          <p:nvPr>
            <p:ph type="sldNum" sz="quarter" idx="12"/>
          </p:nvPr>
        </p:nvSpPr>
        <p:spPr/>
        <p:txBody>
          <a:bodyPr/>
          <a:lstStyle/>
          <a:p>
            <a:fld id="{4D32B197-756E-49C1-A4B8-844EBEBC361D}" type="slidenum">
              <a:rPr lang="cs-CZ" smtClean="0"/>
              <a:t>‹#›</a:t>
            </a:fld>
            <a:endParaRPr lang="cs-CZ"/>
          </a:p>
        </p:txBody>
      </p:sp>
      <p:sp>
        <p:nvSpPr>
          <p:cNvPr id="10" name="Title 9"/>
          <p:cNvSpPr>
            <a:spLocks noGrp="1"/>
          </p:cNvSpPr>
          <p:nvPr>
            <p:ph type="title"/>
          </p:nvPr>
        </p:nvSpPr>
        <p:spPr/>
        <p:txBody>
          <a:bodyPr/>
          <a:lstStyle/>
          <a:p>
            <a:r>
              <a:rPr lang="cs-CZ" smtClean="0"/>
              <a:t>Kliknutím lze upravit styl.</a:t>
            </a:r>
            <a:endParaRPr lang="en-US" dirty="0"/>
          </a:p>
        </p:txBody>
      </p:sp>
    </p:spTree>
    <p:extLst>
      <p:ext uri="{BB962C8B-B14F-4D97-AF65-F5344CB8AC3E}">
        <p14:creationId xmlns:p14="http://schemas.microsoft.com/office/powerpoint/2010/main" val="10201308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Pouze nadpis">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8B210B55-CCCB-42DD-8B7C-1D71E5765C76}" type="datetimeFigureOut">
              <a:rPr lang="cs-CZ" smtClean="0"/>
              <a:t>28.04.2020</a:t>
            </a:fld>
            <a:endParaRPr lang="cs-CZ"/>
          </a:p>
        </p:txBody>
      </p:sp>
      <p:sp>
        <p:nvSpPr>
          <p:cNvPr id="4" name="Footer Placeholder 3"/>
          <p:cNvSpPr>
            <a:spLocks noGrp="1"/>
          </p:cNvSpPr>
          <p:nvPr>
            <p:ph type="ftr" sz="quarter" idx="11"/>
          </p:nvPr>
        </p:nvSpPr>
        <p:spPr/>
        <p:txBody>
          <a:bodyPr/>
          <a:lstStyle/>
          <a:p>
            <a:endParaRPr lang="cs-CZ"/>
          </a:p>
        </p:txBody>
      </p:sp>
      <p:sp>
        <p:nvSpPr>
          <p:cNvPr id="5" name="Slide Number Placeholder 4"/>
          <p:cNvSpPr>
            <a:spLocks noGrp="1"/>
          </p:cNvSpPr>
          <p:nvPr>
            <p:ph type="sldNum" sz="quarter" idx="12"/>
          </p:nvPr>
        </p:nvSpPr>
        <p:spPr/>
        <p:txBody>
          <a:bodyPr/>
          <a:lstStyle/>
          <a:p>
            <a:fld id="{4D32B197-756E-49C1-A4B8-844EBEBC361D}" type="slidenum">
              <a:rPr lang="cs-CZ" smtClean="0"/>
              <a:t>‹#›</a:t>
            </a:fld>
            <a:endParaRPr lang="cs-CZ"/>
          </a:p>
        </p:txBody>
      </p:sp>
      <p:sp>
        <p:nvSpPr>
          <p:cNvPr id="6" name="Title 5"/>
          <p:cNvSpPr>
            <a:spLocks noGrp="1"/>
          </p:cNvSpPr>
          <p:nvPr>
            <p:ph type="title"/>
          </p:nvPr>
        </p:nvSpPr>
        <p:spPr/>
        <p:txBody>
          <a:bodyPr/>
          <a:lstStyle/>
          <a:p>
            <a:r>
              <a:rPr lang="cs-CZ" smtClean="0"/>
              <a:t>Kliknutím lze upravit styl.</a:t>
            </a:r>
            <a:endParaRPr lang="en-US"/>
          </a:p>
        </p:txBody>
      </p:sp>
    </p:spTree>
    <p:extLst>
      <p:ext uri="{BB962C8B-B14F-4D97-AF65-F5344CB8AC3E}">
        <p14:creationId xmlns:p14="http://schemas.microsoft.com/office/powerpoint/2010/main" val="35374384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210B55-CCCB-42DD-8B7C-1D71E5765C76}" type="datetimeFigureOut">
              <a:rPr lang="cs-CZ" smtClean="0"/>
              <a:t>28.04.2020</a:t>
            </a:fld>
            <a:endParaRPr lang="cs-CZ"/>
          </a:p>
        </p:txBody>
      </p:sp>
      <p:sp>
        <p:nvSpPr>
          <p:cNvPr id="3" name="Footer Placeholder 2"/>
          <p:cNvSpPr>
            <a:spLocks noGrp="1"/>
          </p:cNvSpPr>
          <p:nvPr>
            <p:ph type="ftr" sz="quarter" idx="11"/>
          </p:nvPr>
        </p:nvSpPr>
        <p:spPr/>
        <p:txBody>
          <a:bodyPr/>
          <a:lstStyle/>
          <a:p>
            <a:endParaRPr lang="cs-CZ"/>
          </a:p>
        </p:txBody>
      </p:sp>
      <p:sp>
        <p:nvSpPr>
          <p:cNvPr id="4" name="Slide Number Placeholder 3"/>
          <p:cNvSpPr>
            <a:spLocks noGrp="1"/>
          </p:cNvSpPr>
          <p:nvPr>
            <p:ph type="sldNum" sz="quarter" idx="12"/>
          </p:nvPr>
        </p:nvSpPr>
        <p:spPr/>
        <p:txBody>
          <a:bodyPr/>
          <a:lstStyle/>
          <a:p>
            <a:fld id="{4D32B197-756E-49C1-A4B8-844EBEBC361D}" type="slidenum">
              <a:rPr lang="cs-CZ" smtClean="0"/>
              <a:t>‹#›</a:t>
            </a:fld>
            <a:endParaRPr lang="cs-CZ"/>
          </a:p>
        </p:txBody>
      </p:sp>
    </p:spTree>
    <p:extLst>
      <p:ext uri="{BB962C8B-B14F-4D97-AF65-F5344CB8AC3E}">
        <p14:creationId xmlns:p14="http://schemas.microsoft.com/office/powerpoint/2010/main" val="26325944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197"/>
          </a:xfrm>
        </p:spPr>
        <p:txBody>
          <a:bodyPr anchor="b">
            <a:normAutofit/>
          </a:bodyPr>
          <a:lstStyle>
            <a:lvl1pPr>
              <a:defRPr sz="3200" b="0"/>
            </a:lvl1pPr>
          </a:lstStyle>
          <a:p>
            <a:r>
              <a:rPr lang="cs-CZ" smtClean="0"/>
              <a:t>Kliknutím lze upravit styl.</a:t>
            </a:r>
            <a:endParaRPr lang="en-US" dirty="0"/>
          </a:p>
        </p:txBody>
      </p:sp>
      <p:sp>
        <p:nvSpPr>
          <p:cNvPr id="3" name="Content Placeholder 2"/>
          <p:cNvSpPr>
            <a:spLocks noGrp="1"/>
          </p:cNvSpPr>
          <p:nvPr>
            <p:ph idx="1"/>
          </p:nvPr>
        </p:nvSpPr>
        <p:spPr>
          <a:xfrm>
            <a:off x="5181600" y="990600"/>
            <a:ext cx="6172200" cy="4876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Text Placeholder 3"/>
          <p:cNvSpPr>
            <a:spLocks noGrp="1"/>
          </p:cNvSpPr>
          <p:nvPr>
            <p:ph type="body" sz="half" idx="2"/>
          </p:nvPr>
        </p:nvSpPr>
        <p:spPr>
          <a:xfrm>
            <a:off x="841248" y="2057399"/>
            <a:ext cx="3931920" cy="3810001"/>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Date Placeholder 4"/>
          <p:cNvSpPr>
            <a:spLocks noGrp="1"/>
          </p:cNvSpPr>
          <p:nvPr>
            <p:ph type="dt" sz="half" idx="10"/>
          </p:nvPr>
        </p:nvSpPr>
        <p:spPr/>
        <p:txBody>
          <a:bodyPr/>
          <a:lstStyle/>
          <a:p>
            <a:fld id="{8B210B55-CCCB-42DD-8B7C-1D71E5765C76}" type="datetimeFigureOut">
              <a:rPr lang="cs-CZ" smtClean="0"/>
              <a:t>28.04.2020</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4D32B197-756E-49C1-A4B8-844EBEBC361D}" type="slidenum">
              <a:rPr lang="cs-CZ" smtClean="0"/>
              <a:t>‹#›</a:t>
            </a:fld>
            <a:endParaRPr lang="cs-CZ"/>
          </a:p>
        </p:txBody>
      </p:sp>
    </p:spTree>
    <p:extLst>
      <p:ext uri="{BB962C8B-B14F-4D97-AF65-F5344CB8AC3E}">
        <p14:creationId xmlns:p14="http://schemas.microsoft.com/office/powerpoint/2010/main" val="22251921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200"/>
          </a:xfrm>
        </p:spPr>
        <p:txBody>
          <a:bodyPr anchor="b">
            <a:normAutofit/>
          </a:bodyPr>
          <a:lstStyle>
            <a:lvl1pPr>
              <a:defRPr sz="3200" b="0"/>
            </a:lvl1pPr>
          </a:lstStyle>
          <a:p>
            <a:r>
              <a:rPr lang="cs-CZ" smtClean="0"/>
              <a:t>Kliknutím lze upravit styl.</a:t>
            </a:r>
            <a:endParaRPr lang="en-US" dirty="0"/>
          </a:p>
        </p:txBody>
      </p:sp>
      <p:sp>
        <p:nvSpPr>
          <p:cNvPr id="3" name="Picture Placeholder 2"/>
          <p:cNvSpPr>
            <a:spLocks noGrp="1"/>
          </p:cNvSpPr>
          <p:nvPr>
            <p:ph type="pic" idx="1"/>
          </p:nvPr>
        </p:nvSpPr>
        <p:spPr>
          <a:xfrm>
            <a:off x="5181600" y="990600"/>
            <a:ext cx="6172200" cy="4876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smtClean="0"/>
              <a:t>Kliknutím na ikonu přidáte obrázek.</a:t>
            </a:r>
            <a:endParaRPr lang="en-US" dirty="0"/>
          </a:p>
        </p:txBody>
      </p:sp>
      <p:sp>
        <p:nvSpPr>
          <p:cNvPr id="4" name="Text Placeholder 3"/>
          <p:cNvSpPr>
            <a:spLocks noGrp="1"/>
          </p:cNvSpPr>
          <p:nvPr>
            <p:ph type="body" sz="half" idx="2"/>
          </p:nvPr>
        </p:nvSpPr>
        <p:spPr>
          <a:xfrm>
            <a:off x="841248" y="2057400"/>
            <a:ext cx="3931920" cy="3810000"/>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Date Placeholder 4"/>
          <p:cNvSpPr>
            <a:spLocks noGrp="1"/>
          </p:cNvSpPr>
          <p:nvPr>
            <p:ph type="dt" sz="half" idx="10"/>
          </p:nvPr>
        </p:nvSpPr>
        <p:spPr/>
        <p:txBody>
          <a:bodyPr/>
          <a:lstStyle/>
          <a:p>
            <a:fld id="{8B210B55-CCCB-42DD-8B7C-1D71E5765C76}" type="datetimeFigureOut">
              <a:rPr lang="cs-CZ" smtClean="0"/>
              <a:t>28.04.2020</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4D32B197-756E-49C1-A4B8-844EBEBC361D}" type="slidenum">
              <a:rPr lang="cs-CZ" smtClean="0"/>
              <a:t>‹#›</a:t>
            </a:fld>
            <a:endParaRPr lang="cs-CZ"/>
          </a:p>
        </p:txBody>
      </p:sp>
    </p:spTree>
    <p:extLst>
      <p:ext uri="{BB962C8B-B14F-4D97-AF65-F5344CB8AC3E}">
        <p14:creationId xmlns:p14="http://schemas.microsoft.com/office/powerpoint/2010/main" val="15833176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9933"/>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45127" y="365760"/>
            <a:ext cx="10515600" cy="1325562"/>
          </a:xfrm>
          <a:prstGeom prst="rect">
            <a:avLst/>
          </a:prstGeom>
        </p:spPr>
        <p:txBody>
          <a:bodyPr vert="horz" lIns="91440" tIns="45720" rIns="91440" bIns="45720" rtlCol="0" anchor="ctr">
            <a:normAutofit/>
          </a:bodyPr>
          <a:lstStyle/>
          <a:p>
            <a:r>
              <a:rPr lang="cs-CZ" smtClean="0"/>
              <a:t>Kliknutím lze upravit styl.</a:t>
            </a:r>
            <a:endParaRPr lang="en-US" dirty="0"/>
          </a:p>
        </p:txBody>
      </p:sp>
      <p:sp>
        <p:nvSpPr>
          <p:cNvPr id="3" name="Text Placeholder 2"/>
          <p:cNvSpPr>
            <a:spLocks noGrp="1"/>
          </p:cNvSpPr>
          <p:nvPr>
            <p:ph type="body" idx="1"/>
          </p:nvPr>
        </p:nvSpPr>
        <p:spPr>
          <a:xfrm>
            <a:off x="845127" y="1828800"/>
            <a:ext cx="10515600" cy="4351337"/>
          </a:xfrm>
          <a:prstGeom prst="rect">
            <a:avLst/>
          </a:prstGeom>
        </p:spPr>
        <p:txBody>
          <a:bodyPr vert="horz" lIns="91440" tIns="45720" rIns="91440" bIns="45720" rtlCol="0">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fld id="{8B210B55-CCCB-42DD-8B7C-1D71E5765C76}" type="datetimeFigureOut">
              <a:rPr lang="cs-CZ" smtClean="0"/>
              <a:t>28.04.2020</a:t>
            </a:fld>
            <a:endParaRPr lang="cs-CZ"/>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100">
                <a:solidFill>
                  <a:schemeClr val="tx1">
                    <a:lumMod val="65000"/>
                    <a:lumOff val="35000"/>
                  </a:schemeClr>
                </a:solidFill>
              </a:defRPr>
            </a:lvl1pPr>
          </a:lstStyle>
          <a:p>
            <a:endParaRPr lang="cs-CZ"/>
          </a:p>
        </p:txBody>
      </p:sp>
      <p:sp>
        <p:nvSpPr>
          <p:cNvPr id="6" name="Slide Number Placeholder 5"/>
          <p:cNvSpPr>
            <a:spLocks noGrp="1"/>
          </p:cNvSpPr>
          <p:nvPr>
            <p:ph type="sldNum" sz="quarter" idx="4"/>
          </p:nvPr>
        </p:nvSpPr>
        <p:spPr>
          <a:xfrm>
            <a:off x="8617527" y="6356350"/>
            <a:ext cx="2743200" cy="365125"/>
          </a:xfrm>
          <a:prstGeom prst="rect">
            <a:avLst/>
          </a:prstGeom>
        </p:spPr>
        <p:txBody>
          <a:bodyPr vert="horz" lIns="91440" tIns="45720" rIns="91440" bIns="45720" rtlCol="0" anchor="ctr"/>
          <a:lstStyle>
            <a:lvl1pPr algn="r">
              <a:defRPr sz="1100">
                <a:solidFill>
                  <a:schemeClr val="tx1">
                    <a:tint val="75000"/>
                  </a:schemeClr>
                </a:solidFill>
              </a:defRPr>
            </a:lvl1pPr>
          </a:lstStyle>
          <a:p>
            <a:fld id="{4D32B197-756E-49C1-A4B8-844EBEBC361D}" type="slidenum">
              <a:rPr lang="cs-CZ" smtClean="0"/>
              <a:t>‹#›</a:t>
            </a:fld>
            <a:endParaRPr lang="cs-CZ"/>
          </a:p>
        </p:txBody>
      </p:sp>
    </p:spTree>
    <p:extLst>
      <p:ext uri="{BB962C8B-B14F-4D97-AF65-F5344CB8AC3E}">
        <p14:creationId xmlns:p14="http://schemas.microsoft.com/office/powerpoint/2010/main" val="1409477394"/>
      </p:ext>
    </p:extLst>
  </p:cSld>
  <p:clrMap bg1="lt1" tx1="dk1" bg2="lt2" tx2="dk2" accent1="accent1" accent2="accent2" accent3="accent3" accent4="accent4" accent5="accent5" accent6="accent6" hlink="hlink" folHlink="folHlink"/>
  <p:sldLayoutIdLst>
    <p:sldLayoutId id="2147483810" r:id="rId1"/>
    <p:sldLayoutId id="2147483811" r:id="rId2"/>
    <p:sldLayoutId id="2147483812" r:id="rId3"/>
    <p:sldLayoutId id="2147483813" r:id="rId4"/>
    <p:sldLayoutId id="2147483814" r:id="rId5"/>
    <p:sldLayoutId id="2147483815" r:id="rId6"/>
    <p:sldLayoutId id="2147483816" r:id="rId7"/>
    <p:sldLayoutId id="2147483817" r:id="rId8"/>
    <p:sldLayoutId id="2147483818" r:id="rId9"/>
    <p:sldLayoutId id="2147483819" r:id="rId10"/>
    <p:sldLayoutId id="214748382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2" pitchFamily="18"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2" pitchFamily="18"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2" pitchFamily="18"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9933"/>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45127" y="365760"/>
            <a:ext cx="10515600" cy="1325562"/>
          </a:xfrm>
          <a:prstGeom prst="rect">
            <a:avLst/>
          </a:prstGeom>
        </p:spPr>
        <p:txBody>
          <a:bodyPr vert="horz" lIns="91440" tIns="45720" rIns="91440" bIns="45720" rtlCol="0" anchor="ctr">
            <a:normAutofit/>
          </a:bodyPr>
          <a:lstStyle/>
          <a:p>
            <a:r>
              <a:rPr lang="cs-CZ" smtClean="0"/>
              <a:t>Kliknutím lze upravit styl.</a:t>
            </a:r>
            <a:endParaRPr lang="en-US" dirty="0"/>
          </a:p>
        </p:txBody>
      </p:sp>
      <p:sp>
        <p:nvSpPr>
          <p:cNvPr id="3" name="Text Placeholder 2"/>
          <p:cNvSpPr>
            <a:spLocks noGrp="1"/>
          </p:cNvSpPr>
          <p:nvPr>
            <p:ph type="body" idx="1"/>
          </p:nvPr>
        </p:nvSpPr>
        <p:spPr>
          <a:xfrm>
            <a:off x="845127" y="1828800"/>
            <a:ext cx="10515600" cy="4351337"/>
          </a:xfrm>
          <a:prstGeom prst="rect">
            <a:avLst/>
          </a:prstGeom>
        </p:spPr>
        <p:txBody>
          <a:bodyPr vert="horz" lIns="91440" tIns="45720" rIns="91440" bIns="45720" rtlCol="0">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fld id="{8B210B55-CCCB-42DD-8B7C-1D71E5765C76}" type="datetimeFigureOut">
              <a:rPr lang="cs-CZ" smtClean="0"/>
              <a:t>28.04.2020</a:t>
            </a:fld>
            <a:endParaRPr lang="cs-CZ"/>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100">
                <a:solidFill>
                  <a:schemeClr val="tx1">
                    <a:lumMod val="65000"/>
                    <a:lumOff val="35000"/>
                  </a:schemeClr>
                </a:solidFill>
              </a:defRPr>
            </a:lvl1pPr>
          </a:lstStyle>
          <a:p>
            <a:endParaRPr lang="cs-CZ"/>
          </a:p>
        </p:txBody>
      </p:sp>
      <p:sp>
        <p:nvSpPr>
          <p:cNvPr id="6" name="Slide Number Placeholder 5"/>
          <p:cNvSpPr>
            <a:spLocks noGrp="1"/>
          </p:cNvSpPr>
          <p:nvPr>
            <p:ph type="sldNum" sz="quarter" idx="4"/>
          </p:nvPr>
        </p:nvSpPr>
        <p:spPr>
          <a:xfrm>
            <a:off x="8617527" y="6356350"/>
            <a:ext cx="2743200" cy="365125"/>
          </a:xfrm>
          <a:prstGeom prst="rect">
            <a:avLst/>
          </a:prstGeom>
        </p:spPr>
        <p:txBody>
          <a:bodyPr vert="horz" lIns="91440" tIns="45720" rIns="91440" bIns="45720" rtlCol="0" anchor="ctr"/>
          <a:lstStyle>
            <a:lvl1pPr algn="r">
              <a:defRPr sz="1100">
                <a:solidFill>
                  <a:schemeClr val="tx1">
                    <a:tint val="75000"/>
                  </a:schemeClr>
                </a:solidFill>
              </a:defRPr>
            </a:lvl1pPr>
          </a:lstStyle>
          <a:p>
            <a:fld id="{4D32B197-756E-49C1-A4B8-844EBEBC361D}" type="slidenum">
              <a:rPr lang="cs-CZ" smtClean="0"/>
              <a:t>‹#›</a:t>
            </a:fld>
            <a:endParaRPr lang="cs-CZ"/>
          </a:p>
        </p:txBody>
      </p:sp>
    </p:spTree>
    <p:extLst>
      <p:ext uri="{BB962C8B-B14F-4D97-AF65-F5344CB8AC3E}">
        <p14:creationId xmlns:p14="http://schemas.microsoft.com/office/powerpoint/2010/main" val="519181505"/>
      </p:ext>
    </p:extLst>
  </p:cSld>
  <p:clrMap bg1="lt1" tx1="dk1" bg2="lt2" tx2="dk2" accent1="accent1" accent2="accent2" accent3="accent3" accent4="accent4" accent5="accent5" accent6="accent6" hlink="hlink" folHlink="folHlink"/>
  <p:sldLayoutIdLst>
    <p:sldLayoutId id="2147483869" r:id="rId1"/>
    <p:sldLayoutId id="2147483870" r:id="rId2"/>
    <p:sldLayoutId id="2147483871" r:id="rId3"/>
    <p:sldLayoutId id="2147483872" r:id="rId4"/>
    <p:sldLayoutId id="2147483873" r:id="rId5"/>
    <p:sldLayoutId id="2147483874" r:id="rId6"/>
    <p:sldLayoutId id="2147483875" r:id="rId7"/>
    <p:sldLayoutId id="2147483876" r:id="rId8"/>
    <p:sldLayoutId id="2147483877" r:id="rId9"/>
    <p:sldLayoutId id="2147483878" r:id="rId10"/>
    <p:sldLayoutId id="214748387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2" pitchFamily="18"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2" pitchFamily="18"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2" pitchFamily="18"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1694688" y="1880434"/>
            <a:ext cx="9144000" cy="2387600"/>
          </a:xfrm>
        </p:spPr>
        <p:txBody>
          <a:bodyPr>
            <a:normAutofit/>
          </a:bodyPr>
          <a:lstStyle/>
          <a:p>
            <a:r>
              <a:rPr lang="cs-CZ" dirty="0" smtClean="0"/>
              <a:t>SSSR VE DRUHÉ POLOVINĚ 20. STOLETÍ</a:t>
            </a:r>
            <a:endParaRPr lang="cs-CZ" dirty="0"/>
          </a:p>
        </p:txBody>
      </p:sp>
    </p:spTree>
    <p:extLst>
      <p:ext uri="{BB962C8B-B14F-4D97-AF65-F5344CB8AC3E}">
        <p14:creationId xmlns:p14="http://schemas.microsoft.com/office/powerpoint/2010/main" val="90738010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b="1" dirty="0" smtClean="0"/>
              <a:t>Postavení „Západu“</a:t>
            </a:r>
            <a:endParaRPr lang="cs-CZ" b="1" dirty="0"/>
          </a:p>
        </p:txBody>
      </p:sp>
      <p:sp>
        <p:nvSpPr>
          <p:cNvPr id="3" name="Zástupný symbol pro obsah 2"/>
          <p:cNvSpPr>
            <a:spLocks noGrp="1"/>
          </p:cNvSpPr>
          <p:nvPr>
            <p:ph idx="1"/>
          </p:nvPr>
        </p:nvSpPr>
        <p:spPr>
          <a:xfrm>
            <a:off x="845127" y="1691322"/>
            <a:ext cx="10227426" cy="4488815"/>
          </a:xfrm>
        </p:spPr>
        <p:txBody>
          <a:bodyPr>
            <a:normAutofit fontScale="92500" lnSpcReduction="10000"/>
          </a:bodyPr>
          <a:lstStyle/>
          <a:p>
            <a:pPr>
              <a:buFont typeface="Arial" panose="020B0604020202020204" pitchFamily="34" charset="0"/>
              <a:buChar char="•"/>
            </a:pPr>
            <a:r>
              <a:rPr lang="cs-CZ" b="1" dirty="0" smtClean="0"/>
              <a:t>„Trumanova doktrína</a:t>
            </a:r>
            <a:r>
              <a:rPr lang="cs-CZ" dirty="0" smtClean="0"/>
              <a:t>“ (1947) - </a:t>
            </a:r>
            <a:r>
              <a:rPr lang="cs-CZ" dirty="0"/>
              <a:t>Řešila především otázku Řecka a Turecka. Řecká </a:t>
            </a:r>
            <a:r>
              <a:rPr lang="cs-CZ" dirty="0" smtClean="0"/>
              <a:t>vláda </a:t>
            </a:r>
            <a:r>
              <a:rPr lang="cs-CZ" dirty="0"/>
              <a:t>požádala Spojené státy o finanční a hospodářskou pomoc. Na Turecko si </a:t>
            </a:r>
            <a:r>
              <a:rPr lang="cs-CZ" dirty="0" smtClean="0"/>
              <a:t> </a:t>
            </a:r>
            <a:r>
              <a:rPr lang="cs-CZ" dirty="0"/>
              <a:t>činil nároky </a:t>
            </a:r>
            <a:r>
              <a:rPr lang="cs-CZ" dirty="0" smtClean="0"/>
              <a:t>SSSR. </a:t>
            </a:r>
            <a:r>
              <a:rPr lang="cs-CZ" dirty="0"/>
              <a:t> Truman v závěru žádá Kongres o finanční podporu těmto dvěma státům ve výši 400 milionů dolarů k 30. </a:t>
            </a:r>
            <a:r>
              <a:rPr lang="cs-CZ" dirty="0" smtClean="0"/>
              <a:t>červnu</a:t>
            </a:r>
            <a:r>
              <a:rPr lang="cs-CZ" dirty="0"/>
              <a:t> </a:t>
            </a:r>
            <a:r>
              <a:rPr lang="cs-CZ" dirty="0" smtClean="0"/>
              <a:t>1948</a:t>
            </a:r>
            <a:r>
              <a:rPr lang="cs-CZ" dirty="0"/>
              <a:t>. Uvědomoval si totiž, že nárůst totalitních režimů je vyživován nouzí, </a:t>
            </a:r>
            <a:r>
              <a:rPr lang="cs-CZ" dirty="0" smtClean="0"/>
              <a:t>a </a:t>
            </a:r>
            <a:r>
              <a:rPr lang="cs-CZ" dirty="0"/>
              <a:t>že prvním krokem pomoci by měla být pomoc ekonomická. </a:t>
            </a:r>
            <a:endParaRPr lang="cs-CZ" dirty="0" smtClean="0"/>
          </a:p>
          <a:p>
            <a:pPr>
              <a:buFont typeface="Arial" panose="020B0604020202020204" pitchFamily="34" charset="0"/>
              <a:buChar char="•"/>
            </a:pPr>
            <a:r>
              <a:rPr lang="cs-CZ" dirty="0" smtClean="0"/>
              <a:t>„</a:t>
            </a:r>
            <a:r>
              <a:rPr lang="cs-CZ" b="1" dirty="0" smtClean="0"/>
              <a:t>Marshallův plán</a:t>
            </a:r>
            <a:r>
              <a:rPr lang="cs-CZ" dirty="0" smtClean="0"/>
              <a:t>“ (1948) - </a:t>
            </a:r>
            <a:r>
              <a:rPr lang="cs-CZ" dirty="0"/>
              <a:t>oficiálně Plán evropské obnovy, byl přijat Kongresem USA </a:t>
            </a:r>
            <a:r>
              <a:rPr lang="cs-CZ" dirty="0" smtClean="0"/>
              <a:t>s </a:t>
            </a:r>
            <a:r>
              <a:rPr lang="cs-CZ" dirty="0"/>
              <a:t>cílem organizovaně zabezpečit americkou pomoc poválečné Evropě. Protože SSSR a země východního bloku nabídku odmítly, byl plán omezen na západní Evropu</a:t>
            </a:r>
            <a:r>
              <a:rPr lang="cs-CZ" dirty="0" smtClean="0"/>
              <a:t>.</a:t>
            </a:r>
          </a:p>
          <a:p>
            <a:pPr>
              <a:buFont typeface="Arial" panose="020B0604020202020204" pitchFamily="34" charset="0"/>
              <a:buChar char="•"/>
            </a:pPr>
            <a:r>
              <a:rPr lang="cs-CZ" b="1" dirty="0" smtClean="0"/>
              <a:t>NATO </a:t>
            </a:r>
            <a:r>
              <a:rPr lang="cs-CZ" dirty="0" smtClean="0"/>
              <a:t>(1949) – vojensko-politický pakt západních zemí.</a:t>
            </a:r>
          </a:p>
          <a:p>
            <a:pPr>
              <a:buFont typeface="Arial" panose="020B0604020202020204" pitchFamily="34" charset="0"/>
              <a:buChar char="•"/>
            </a:pPr>
            <a:endParaRPr lang="cs-CZ" dirty="0"/>
          </a:p>
          <a:p>
            <a:pPr>
              <a:buFont typeface="Arial" panose="020B0604020202020204" pitchFamily="34" charset="0"/>
              <a:buChar char="•"/>
            </a:pPr>
            <a:endParaRPr lang="cs-CZ" dirty="0" smtClean="0"/>
          </a:p>
        </p:txBody>
      </p:sp>
    </p:spTree>
    <p:extLst>
      <p:ext uri="{BB962C8B-B14F-4D97-AF65-F5344CB8AC3E}">
        <p14:creationId xmlns:p14="http://schemas.microsoft.com/office/powerpoint/2010/main" val="164489889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algn="ctr"/>
            <a:r>
              <a:rPr lang="cs-CZ" sz="3600" b="1" dirty="0" smtClean="0"/>
              <a:t>Výsledky vnější politiky SSSR v poválečném období</a:t>
            </a:r>
            <a:endParaRPr lang="cs-CZ" sz="3600" b="1" dirty="0"/>
          </a:p>
        </p:txBody>
      </p:sp>
      <p:sp>
        <p:nvSpPr>
          <p:cNvPr id="3" name="Zástupný symbol pro obsah 2"/>
          <p:cNvSpPr>
            <a:spLocks noGrp="1"/>
          </p:cNvSpPr>
          <p:nvPr>
            <p:ph idx="1"/>
          </p:nvPr>
        </p:nvSpPr>
        <p:spPr>
          <a:xfrm>
            <a:off x="845127" y="2023872"/>
            <a:ext cx="10515600" cy="4351337"/>
          </a:xfrm>
        </p:spPr>
        <p:txBody>
          <a:bodyPr>
            <a:normAutofit/>
          </a:bodyPr>
          <a:lstStyle/>
          <a:p>
            <a:r>
              <a:rPr lang="cs-CZ" dirty="0" smtClean="0"/>
              <a:t>Rozdělení Evropy na Západní (imperialistickou) a Východní (komunistickou);</a:t>
            </a:r>
          </a:p>
          <a:p>
            <a:endParaRPr lang="cs-CZ" dirty="0" smtClean="0"/>
          </a:p>
          <a:p>
            <a:r>
              <a:rPr lang="cs-CZ" dirty="0"/>
              <a:t>v</a:t>
            </a:r>
            <a:r>
              <a:rPr lang="cs-CZ" dirty="0" smtClean="0"/>
              <a:t>znik dvou politicko-vojenských paktů (Varšavská smlouva x NATO);</a:t>
            </a:r>
          </a:p>
          <a:p>
            <a:endParaRPr lang="cs-CZ" dirty="0" smtClean="0"/>
          </a:p>
          <a:p>
            <a:r>
              <a:rPr lang="cs-CZ" dirty="0"/>
              <a:t>z</a:t>
            </a:r>
            <a:r>
              <a:rPr lang="cs-CZ" dirty="0" smtClean="0"/>
              <a:t>ačátek „závodu“ v jaderném zbrojení;</a:t>
            </a:r>
          </a:p>
          <a:p>
            <a:endParaRPr lang="cs-CZ" dirty="0" smtClean="0"/>
          </a:p>
          <a:p>
            <a:r>
              <a:rPr lang="cs-CZ" dirty="0"/>
              <a:t>s</a:t>
            </a:r>
            <a:r>
              <a:rPr lang="cs-CZ" dirty="0" smtClean="0"/>
              <a:t>vět </a:t>
            </a:r>
            <a:r>
              <a:rPr lang="cs-CZ" dirty="0" smtClean="0"/>
              <a:t>se stal bipolárním – dva státy (SSSR a USA) začaly soupeřit o sféru vlivu. </a:t>
            </a:r>
            <a:endParaRPr lang="cs-CZ" dirty="0"/>
          </a:p>
        </p:txBody>
      </p:sp>
    </p:spTree>
    <p:extLst>
      <p:ext uri="{BB962C8B-B14F-4D97-AF65-F5344CB8AC3E}">
        <p14:creationId xmlns:p14="http://schemas.microsoft.com/office/powerpoint/2010/main" val="405259937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algn="ctr"/>
            <a:r>
              <a:rPr lang="cs-CZ" b="1" dirty="0" smtClean="0"/>
              <a:t>Smrt Stalina – 5. 3. </a:t>
            </a:r>
            <a:r>
              <a:rPr lang="ru-RU" b="1" dirty="0" smtClean="0"/>
              <a:t>195</a:t>
            </a:r>
            <a:r>
              <a:rPr lang="en-US" b="1" dirty="0" smtClean="0"/>
              <a:t>3 </a:t>
            </a:r>
            <a:endParaRPr lang="cs-CZ" b="1" dirty="0"/>
          </a:p>
        </p:txBody>
      </p:sp>
      <p:pic>
        <p:nvPicPr>
          <p:cNvPr id="1026" name="Picture 2" descr="http://www.world-war.ru/uploads/death_stalin.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1919" y="1912861"/>
            <a:ext cx="12190082" cy="42684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863139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134112" y="354777"/>
            <a:ext cx="9018201" cy="3577144"/>
          </a:xfrm>
        </p:spPr>
        <p:txBody>
          <a:bodyPr>
            <a:normAutofit/>
          </a:bodyPr>
          <a:lstStyle/>
          <a:p>
            <a:r>
              <a:rPr lang="cs-CZ" dirty="0" smtClean="0"/>
              <a:t>Po smrti Stalina jsou v čele Malenkov, Berija, Molotov, kteří svádí mocenský boj;</a:t>
            </a:r>
            <a:endParaRPr lang="ru-RU" dirty="0" smtClean="0"/>
          </a:p>
          <a:p>
            <a:r>
              <a:rPr lang="cs-CZ" dirty="0"/>
              <a:t>z</a:t>
            </a:r>
            <a:r>
              <a:rPr lang="cs-CZ" dirty="0" smtClean="0"/>
              <a:t>počátku sílí vliv Beriji, ale to se setkává s nesouhlasem;</a:t>
            </a:r>
          </a:p>
          <a:p>
            <a:r>
              <a:rPr lang="cs-CZ" dirty="0" smtClean="0"/>
              <a:t>Bulganin a Chruščov organizují spiknutí proti Berijovi;</a:t>
            </a:r>
          </a:p>
          <a:p>
            <a:r>
              <a:rPr lang="cs-CZ" dirty="0"/>
              <a:t>o</a:t>
            </a:r>
            <a:r>
              <a:rPr lang="cs-CZ" dirty="0" smtClean="0"/>
              <a:t>d. </a:t>
            </a:r>
            <a:r>
              <a:rPr lang="cs-CZ" dirty="0" smtClean="0"/>
              <a:t>r. </a:t>
            </a:r>
            <a:r>
              <a:rPr lang="cs-CZ" dirty="0" smtClean="0"/>
              <a:t>1953 – </a:t>
            </a:r>
            <a:r>
              <a:rPr lang="cs-CZ" b="1" dirty="0" smtClean="0"/>
              <a:t>N. S. Chruščov </a:t>
            </a:r>
            <a:r>
              <a:rPr lang="cs-CZ" dirty="0" smtClean="0"/>
              <a:t>zastával </a:t>
            </a:r>
            <a:r>
              <a:rPr lang="cs-CZ" dirty="0"/>
              <a:t>funkci prvního </a:t>
            </a:r>
            <a:r>
              <a:rPr lang="cs-CZ" dirty="0" smtClean="0"/>
              <a:t>tajemníka </a:t>
            </a:r>
            <a:r>
              <a:rPr lang="cs-CZ" dirty="0"/>
              <a:t>ústředního výboru Komunistické strany Sovětského svazu (ÚV KSSS) a v letech 1958 až 1964 post předsedy rady ministrů (premiéra) Sovětského svazu (SSSR</a:t>
            </a:r>
            <a:r>
              <a:rPr lang="cs-CZ" dirty="0" smtClean="0"/>
              <a:t>).</a:t>
            </a:r>
          </a:p>
          <a:p>
            <a:endParaRPr lang="ru-RU" dirty="0" smtClean="0"/>
          </a:p>
        </p:txBody>
      </p:sp>
      <p:pic>
        <p:nvPicPr>
          <p:cNvPr id="4" name="Obrázek 3"/>
          <p:cNvPicPr>
            <a:picLocks noChangeAspect="1"/>
          </p:cNvPicPr>
          <p:nvPr/>
        </p:nvPicPr>
        <p:blipFill>
          <a:blip r:embed="rId2"/>
          <a:stretch>
            <a:fillRect/>
          </a:stretch>
        </p:blipFill>
        <p:spPr>
          <a:xfrm>
            <a:off x="9667182" y="1408690"/>
            <a:ext cx="2375154" cy="3536914"/>
          </a:xfrm>
          <a:prstGeom prst="rect">
            <a:avLst/>
          </a:prstGeom>
        </p:spPr>
      </p:pic>
      <p:pic>
        <p:nvPicPr>
          <p:cNvPr id="5" name="Obrázek 4"/>
          <p:cNvPicPr>
            <a:picLocks noChangeAspect="1"/>
          </p:cNvPicPr>
          <p:nvPr/>
        </p:nvPicPr>
        <p:blipFill>
          <a:blip r:embed="rId3"/>
          <a:stretch>
            <a:fillRect/>
          </a:stretch>
        </p:blipFill>
        <p:spPr>
          <a:xfrm>
            <a:off x="1757761" y="4033774"/>
            <a:ext cx="2057781" cy="2624721"/>
          </a:xfrm>
          <a:prstGeom prst="rect">
            <a:avLst/>
          </a:prstGeom>
        </p:spPr>
      </p:pic>
    </p:spTree>
    <p:extLst>
      <p:ext uri="{BB962C8B-B14F-4D97-AF65-F5344CB8AC3E}">
        <p14:creationId xmlns:p14="http://schemas.microsoft.com/office/powerpoint/2010/main" val="255461821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2935" y="499872"/>
            <a:ext cx="10515600" cy="1325562"/>
          </a:xfrm>
        </p:spPr>
        <p:txBody>
          <a:bodyPr/>
          <a:lstStyle/>
          <a:p>
            <a:pPr algn="ctr"/>
            <a:r>
              <a:rPr lang="cs-CZ" b="1" dirty="0" smtClean="0"/>
              <a:t>Období „oteplování</a:t>
            </a:r>
            <a:r>
              <a:rPr lang="cs-CZ" b="1" dirty="0" smtClean="0"/>
              <a:t>“</a:t>
            </a:r>
            <a:r>
              <a:rPr lang="cs-CZ" b="1" dirty="0"/>
              <a:t/>
            </a:r>
            <a:br>
              <a:rPr lang="cs-CZ" b="1" dirty="0"/>
            </a:br>
            <a:r>
              <a:rPr lang="cs-CZ" b="1" dirty="0" smtClean="0"/>
              <a:t>XX. sjezd KSSS - </a:t>
            </a:r>
            <a:r>
              <a:rPr lang="ru-RU" b="1" dirty="0" smtClean="0"/>
              <a:t>1956 </a:t>
            </a:r>
            <a:endParaRPr lang="cs-CZ" b="1" dirty="0"/>
          </a:p>
        </p:txBody>
      </p:sp>
      <p:sp>
        <p:nvSpPr>
          <p:cNvPr id="3" name="Zástupný symbol pro obsah 2"/>
          <p:cNvSpPr>
            <a:spLocks noGrp="1"/>
          </p:cNvSpPr>
          <p:nvPr>
            <p:ph idx="1"/>
          </p:nvPr>
        </p:nvSpPr>
        <p:spPr>
          <a:xfrm>
            <a:off x="674439" y="2133600"/>
            <a:ext cx="7433241" cy="4351337"/>
          </a:xfrm>
        </p:spPr>
        <p:txBody>
          <a:bodyPr>
            <a:normAutofit/>
          </a:bodyPr>
          <a:lstStyle/>
          <a:p>
            <a:r>
              <a:rPr lang="cs-CZ" dirty="0" smtClean="0"/>
              <a:t>V r. 1956 pronesl N. Chruščov na uzavřeném jednání  XX. Sjezdu KSSS projev</a:t>
            </a:r>
            <a:r>
              <a:rPr lang="cs-CZ" dirty="0"/>
              <a:t> </a:t>
            </a:r>
            <a:r>
              <a:rPr lang="cs-CZ" dirty="0" smtClean="0"/>
              <a:t>“</a:t>
            </a:r>
            <a:r>
              <a:rPr lang="cs-CZ" b="1" i="1" dirty="0" smtClean="0"/>
              <a:t>Kult </a:t>
            </a:r>
            <a:r>
              <a:rPr lang="cs-CZ" b="1" i="1" dirty="0"/>
              <a:t>osobnosti a jeho </a:t>
            </a:r>
            <a:r>
              <a:rPr lang="cs-CZ" b="1" i="1" dirty="0" smtClean="0"/>
              <a:t>důsledky“ </a:t>
            </a:r>
            <a:r>
              <a:rPr lang="cs-CZ" i="1" dirty="0" smtClean="0"/>
              <a:t>, </a:t>
            </a:r>
            <a:r>
              <a:rPr lang="cs-CZ" dirty="0"/>
              <a:t>v němž poodhalil a odsoudil diktátorské praktiky svého </a:t>
            </a:r>
            <a:r>
              <a:rPr lang="cs-CZ" dirty="0" smtClean="0"/>
              <a:t>předchůdce;</a:t>
            </a:r>
            <a:endParaRPr lang="ru-RU" dirty="0" smtClean="0"/>
          </a:p>
          <a:p>
            <a:r>
              <a:rPr lang="cs-CZ" dirty="0"/>
              <a:t>z</a:t>
            </a:r>
            <a:r>
              <a:rPr lang="cs-CZ" dirty="0" smtClean="0"/>
              <a:t>ačala rehabilitace obětí stalinských represí;</a:t>
            </a:r>
            <a:endParaRPr lang="ru-RU" dirty="0"/>
          </a:p>
          <a:p>
            <a:r>
              <a:rPr lang="cs-CZ" dirty="0" smtClean="0"/>
              <a:t>Počátek období </a:t>
            </a:r>
            <a:r>
              <a:rPr lang="en-US" b="1" dirty="0" smtClean="0"/>
              <a:t>“</a:t>
            </a:r>
            <a:r>
              <a:rPr lang="ru-RU" b="1" dirty="0" smtClean="0"/>
              <a:t>оттепели</a:t>
            </a:r>
            <a:r>
              <a:rPr lang="en-US" b="1" dirty="0" smtClean="0"/>
              <a:t>”</a:t>
            </a:r>
            <a:r>
              <a:rPr lang="ru-RU" b="1" dirty="0" smtClean="0"/>
              <a:t> </a:t>
            </a:r>
            <a:r>
              <a:rPr lang="ru-RU" dirty="0" smtClean="0"/>
              <a:t>– </a:t>
            </a:r>
            <a:r>
              <a:rPr lang="cs-CZ" dirty="0" smtClean="0"/>
              <a:t>oslabení totalitní vlády</a:t>
            </a:r>
            <a:r>
              <a:rPr lang="ru-RU" dirty="0" smtClean="0"/>
              <a:t>, </a:t>
            </a:r>
            <a:r>
              <a:rPr lang="cs-CZ" dirty="0" smtClean="0"/>
              <a:t>liberalizace režimu</a:t>
            </a:r>
            <a:r>
              <a:rPr lang="ru-RU" dirty="0" smtClean="0"/>
              <a:t>, </a:t>
            </a:r>
            <a:r>
              <a:rPr lang="cs-CZ" dirty="0" smtClean="0"/>
              <a:t>demokratizace občanského a politického života.</a:t>
            </a:r>
            <a:endParaRPr lang="cs-CZ" dirty="0"/>
          </a:p>
        </p:txBody>
      </p:sp>
      <p:pic>
        <p:nvPicPr>
          <p:cNvPr id="4" name="Obrázek 3"/>
          <p:cNvPicPr>
            <a:picLocks noChangeAspect="1"/>
          </p:cNvPicPr>
          <p:nvPr/>
        </p:nvPicPr>
        <p:blipFill>
          <a:blip r:embed="rId2"/>
          <a:stretch>
            <a:fillRect/>
          </a:stretch>
        </p:blipFill>
        <p:spPr>
          <a:xfrm>
            <a:off x="8707860" y="1988322"/>
            <a:ext cx="2971522" cy="4615764"/>
          </a:xfrm>
          <a:prstGeom prst="rect">
            <a:avLst/>
          </a:prstGeom>
        </p:spPr>
      </p:pic>
    </p:spTree>
    <p:extLst>
      <p:ext uri="{BB962C8B-B14F-4D97-AF65-F5344CB8AC3E}">
        <p14:creationId xmlns:p14="http://schemas.microsoft.com/office/powerpoint/2010/main" val="388275889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45127" y="78201"/>
            <a:ext cx="10515600" cy="1325562"/>
          </a:xfrm>
        </p:spPr>
        <p:txBody>
          <a:bodyPr/>
          <a:lstStyle/>
          <a:p>
            <a:pPr algn="ctr"/>
            <a:r>
              <a:rPr lang="cs-CZ" b="1" dirty="0" smtClean="0"/>
              <a:t>Reforma zemědělství</a:t>
            </a:r>
            <a:endParaRPr lang="cs-CZ" b="1" dirty="0"/>
          </a:p>
        </p:txBody>
      </p:sp>
      <p:sp>
        <p:nvSpPr>
          <p:cNvPr id="3" name="Zástupný symbol pro obsah 2"/>
          <p:cNvSpPr>
            <a:spLocks noGrp="1"/>
          </p:cNvSpPr>
          <p:nvPr>
            <p:ph idx="1"/>
          </p:nvPr>
        </p:nvSpPr>
        <p:spPr>
          <a:xfrm>
            <a:off x="325306" y="1604356"/>
            <a:ext cx="7405530" cy="5063025"/>
          </a:xfrm>
        </p:spPr>
        <p:txBody>
          <a:bodyPr>
            <a:normAutofit/>
          </a:bodyPr>
          <a:lstStyle/>
          <a:p>
            <a:pPr>
              <a:lnSpc>
                <a:spcPct val="100000"/>
              </a:lnSpc>
            </a:pPr>
            <a:r>
              <a:rPr lang="cs-CZ" dirty="0" smtClean="0"/>
              <a:t>Růst nákupních a výkupních cen zemědělské produkce;</a:t>
            </a:r>
            <a:endParaRPr lang="ru-RU" dirty="0" smtClean="0"/>
          </a:p>
          <a:p>
            <a:pPr>
              <a:lnSpc>
                <a:spcPct val="150000"/>
              </a:lnSpc>
            </a:pPr>
            <a:r>
              <a:rPr lang="cs-CZ" dirty="0"/>
              <a:t>s</a:t>
            </a:r>
            <a:r>
              <a:rPr lang="cs-CZ" dirty="0" smtClean="0"/>
              <a:t>nížení daní ze zemědělské produkce;</a:t>
            </a:r>
          </a:p>
          <a:p>
            <a:pPr>
              <a:lnSpc>
                <a:spcPct val="150000"/>
              </a:lnSpc>
            </a:pPr>
            <a:r>
              <a:rPr lang="cs-CZ" dirty="0"/>
              <a:t>n</a:t>
            </a:r>
            <a:r>
              <a:rPr lang="cs-CZ" dirty="0" smtClean="0"/>
              <a:t>avýšení dotací na zemědělskou produkci;</a:t>
            </a:r>
            <a:r>
              <a:rPr lang="ru-RU" dirty="0" smtClean="0"/>
              <a:t> </a:t>
            </a:r>
          </a:p>
          <a:p>
            <a:pPr>
              <a:lnSpc>
                <a:spcPct val="100000"/>
              </a:lnSpc>
            </a:pPr>
            <a:r>
              <a:rPr lang="cs-CZ" dirty="0"/>
              <a:t>v</a:t>
            </a:r>
            <a:r>
              <a:rPr lang="cs-CZ" dirty="0" smtClean="0"/>
              <a:t>znikají SOVCHOZY, ve kterých je zaměstnancům vyplácena mzda;</a:t>
            </a:r>
          </a:p>
          <a:p>
            <a:pPr>
              <a:lnSpc>
                <a:spcPct val="100000"/>
              </a:lnSpc>
            </a:pPr>
            <a:r>
              <a:rPr lang="cs-CZ" dirty="0" smtClean="0"/>
              <a:t>Začíná masivní „Kukuřicová kampaň“.</a:t>
            </a:r>
          </a:p>
        </p:txBody>
      </p:sp>
      <p:pic>
        <p:nvPicPr>
          <p:cNvPr id="4" name="Obrázek 3"/>
          <p:cNvPicPr>
            <a:picLocks noChangeAspect="1"/>
          </p:cNvPicPr>
          <p:nvPr/>
        </p:nvPicPr>
        <p:blipFill>
          <a:blip r:embed="rId2"/>
          <a:stretch>
            <a:fillRect/>
          </a:stretch>
        </p:blipFill>
        <p:spPr>
          <a:xfrm>
            <a:off x="8336557" y="1604357"/>
            <a:ext cx="3631574" cy="3631574"/>
          </a:xfrm>
          <a:prstGeom prst="rect">
            <a:avLst/>
          </a:prstGeom>
        </p:spPr>
      </p:pic>
    </p:spTree>
    <p:extLst>
      <p:ext uri="{BB962C8B-B14F-4D97-AF65-F5344CB8AC3E}">
        <p14:creationId xmlns:p14="http://schemas.microsoft.com/office/powerpoint/2010/main" val="59190606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p:cNvPicPr>
            <a:picLocks noChangeAspect="1"/>
          </p:cNvPicPr>
          <p:nvPr/>
        </p:nvPicPr>
        <p:blipFill>
          <a:blip r:embed="rId2"/>
          <a:stretch>
            <a:fillRect/>
          </a:stretch>
        </p:blipFill>
        <p:spPr>
          <a:xfrm>
            <a:off x="1116400" y="8981"/>
            <a:ext cx="10039280" cy="6849019"/>
          </a:xfrm>
          <a:prstGeom prst="rect">
            <a:avLst/>
          </a:prstGeom>
        </p:spPr>
      </p:pic>
    </p:spTree>
    <p:extLst>
      <p:ext uri="{BB962C8B-B14F-4D97-AF65-F5344CB8AC3E}">
        <p14:creationId xmlns:p14="http://schemas.microsoft.com/office/powerpoint/2010/main" val="123416356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ic.pics.livejournal.com/mi3ch/983718/3677557/3677557_origina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358" y="196912"/>
            <a:ext cx="11472302" cy="64721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641250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b="1" dirty="0" smtClean="0"/>
              <a:t>Vědecko-technická revoluce</a:t>
            </a:r>
            <a:endParaRPr lang="cs-CZ" b="1" dirty="0"/>
          </a:p>
        </p:txBody>
      </p:sp>
      <p:sp>
        <p:nvSpPr>
          <p:cNvPr id="3" name="Zástupný symbol pro obsah 2"/>
          <p:cNvSpPr>
            <a:spLocks noGrp="1"/>
          </p:cNvSpPr>
          <p:nvPr>
            <p:ph idx="1"/>
          </p:nvPr>
        </p:nvSpPr>
        <p:spPr>
          <a:xfrm>
            <a:off x="540328" y="1780033"/>
            <a:ext cx="8437418" cy="2750404"/>
          </a:xfrm>
        </p:spPr>
        <p:txBody>
          <a:bodyPr/>
          <a:lstStyle/>
          <a:p>
            <a:r>
              <a:rPr lang="cs-CZ" dirty="0" smtClean="0"/>
              <a:t>V r. 1959 je na oběžnou dráhu vypuštěna první umělá družice SPUTNIK;</a:t>
            </a:r>
            <a:endParaRPr lang="ru-RU" dirty="0" smtClean="0"/>
          </a:p>
          <a:p>
            <a:r>
              <a:rPr lang="cs-CZ" dirty="0" smtClean="0"/>
              <a:t>V r. 1961 letí první člověk do vesmíru – J. A. Gagarin</a:t>
            </a:r>
            <a:endParaRPr lang="cs-CZ" dirty="0"/>
          </a:p>
        </p:txBody>
      </p:sp>
      <p:pic>
        <p:nvPicPr>
          <p:cNvPr id="4" name="Obrázek 3"/>
          <p:cNvPicPr>
            <a:picLocks noChangeAspect="1"/>
          </p:cNvPicPr>
          <p:nvPr/>
        </p:nvPicPr>
        <p:blipFill>
          <a:blip r:embed="rId2"/>
          <a:stretch>
            <a:fillRect/>
          </a:stretch>
        </p:blipFill>
        <p:spPr>
          <a:xfrm>
            <a:off x="2693324" y="3397534"/>
            <a:ext cx="2377440" cy="3211913"/>
          </a:xfrm>
          <a:prstGeom prst="rect">
            <a:avLst/>
          </a:prstGeom>
        </p:spPr>
      </p:pic>
    </p:spTree>
    <p:extLst>
      <p:ext uri="{BB962C8B-B14F-4D97-AF65-F5344CB8AC3E}">
        <p14:creationId xmlns:p14="http://schemas.microsoft.com/office/powerpoint/2010/main" val="212008314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b="1" dirty="0" smtClean="0"/>
              <a:t>Sociální reformy</a:t>
            </a:r>
            <a:endParaRPr lang="cs-CZ" b="1" dirty="0"/>
          </a:p>
        </p:txBody>
      </p:sp>
      <p:sp>
        <p:nvSpPr>
          <p:cNvPr id="3" name="Zástupný symbol pro obsah 2"/>
          <p:cNvSpPr>
            <a:spLocks noGrp="1"/>
          </p:cNvSpPr>
          <p:nvPr>
            <p:ph idx="1"/>
          </p:nvPr>
        </p:nvSpPr>
        <p:spPr/>
        <p:txBody>
          <a:bodyPr/>
          <a:lstStyle/>
          <a:p>
            <a:r>
              <a:rPr lang="cs-CZ" dirty="0" smtClean="0"/>
              <a:t>Kolchozníci získali pasy a vznikl jim nárok na důchod;</a:t>
            </a:r>
          </a:p>
          <a:p>
            <a:r>
              <a:rPr lang="cs-CZ" dirty="0"/>
              <a:t>z</a:t>
            </a:r>
            <a:r>
              <a:rPr lang="cs-CZ" dirty="0" smtClean="0"/>
              <a:t>aměstnanci mohli svobodně přecházet z jednoho podniku do druhého a měli nárok na placenou dovolenou;</a:t>
            </a:r>
          </a:p>
          <a:p>
            <a:r>
              <a:rPr lang="cs-CZ" dirty="0"/>
              <a:t>z</a:t>
            </a:r>
            <a:r>
              <a:rPr lang="cs-CZ" dirty="0" smtClean="0"/>
              <a:t>ačíná masivní výstavba sídlišť.</a:t>
            </a:r>
            <a:endParaRPr lang="ru-RU" dirty="0"/>
          </a:p>
          <a:p>
            <a:endParaRPr lang="cs-CZ" dirty="0"/>
          </a:p>
        </p:txBody>
      </p:sp>
      <p:pic>
        <p:nvPicPr>
          <p:cNvPr id="4" name="Obrázek 3"/>
          <p:cNvPicPr>
            <a:picLocks noChangeAspect="1"/>
          </p:cNvPicPr>
          <p:nvPr/>
        </p:nvPicPr>
        <p:blipFill>
          <a:blip r:embed="rId2"/>
          <a:stretch>
            <a:fillRect/>
          </a:stretch>
        </p:blipFill>
        <p:spPr>
          <a:xfrm>
            <a:off x="5912012" y="3264702"/>
            <a:ext cx="4548378" cy="2698294"/>
          </a:xfrm>
          <a:prstGeom prst="rect">
            <a:avLst/>
          </a:prstGeom>
        </p:spPr>
      </p:pic>
    </p:spTree>
    <p:extLst>
      <p:ext uri="{BB962C8B-B14F-4D97-AF65-F5344CB8AC3E}">
        <p14:creationId xmlns:p14="http://schemas.microsoft.com/office/powerpoint/2010/main" val="189861588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b="1" dirty="0" smtClean="0"/>
              <a:t>Periodizace</a:t>
            </a:r>
            <a:endParaRPr lang="cs-CZ" b="1" dirty="0"/>
          </a:p>
        </p:txBody>
      </p:sp>
      <p:sp>
        <p:nvSpPr>
          <p:cNvPr id="3" name="Zástupný symbol pro obsah 2"/>
          <p:cNvSpPr>
            <a:spLocks noGrp="1"/>
          </p:cNvSpPr>
          <p:nvPr>
            <p:ph idx="1"/>
          </p:nvPr>
        </p:nvSpPr>
        <p:spPr>
          <a:xfrm>
            <a:off x="1454727" y="2194560"/>
            <a:ext cx="10515600" cy="4351337"/>
          </a:xfrm>
        </p:spPr>
        <p:txBody>
          <a:bodyPr/>
          <a:lstStyle/>
          <a:p>
            <a:r>
              <a:rPr lang="cs-CZ" sz="3200" dirty="0" smtClean="0"/>
              <a:t>Poválečné období</a:t>
            </a:r>
            <a:r>
              <a:rPr lang="ru-RU" sz="3200" dirty="0" smtClean="0"/>
              <a:t> </a:t>
            </a:r>
            <a:r>
              <a:rPr lang="en-US" sz="3200" dirty="0"/>
              <a:t>(</a:t>
            </a:r>
            <a:r>
              <a:rPr lang="ru-RU" sz="3200" dirty="0" smtClean="0"/>
              <a:t>1945 – 195</a:t>
            </a:r>
            <a:r>
              <a:rPr lang="en-US" sz="3200" dirty="0" smtClean="0"/>
              <a:t>3) </a:t>
            </a:r>
            <a:endParaRPr lang="ru-RU" sz="3200" dirty="0" smtClean="0"/>
          </a:p>
          <a:p>
            <a:r>
              <a:rPr lang="cs-CZ" sz="3200" dirty="0" smtClean="0"/>
              <a:t>Období „oteplování“</a:t>
            </a:r>
            <a:r>
              <a:rPr lang="en-US" sz="3200" dirty="0" smtClean="0"/>
              <a:t> </a:t>
            </a:r>
            <a:r>
              <a:rPr lang="en-US" sz="3200" dirty="0"/>
              <a:t>(1953 – 1964) </a:t>
            </a:r>
            <a:endParaRPr lang="ru-RU" sz="3200" dirty="0" smtClean="0"/>
          </a:p>
          <a:p>
            <a:r>
              <a:rPr lang="cs-CZ" sz="3200" dirty="0" smtClean="0"/>
              <a:t>Období stagnace</a:t>
            </a:r>
            <a:r>
              <a:rPr lang="ru-RU" sz="3200" dirty="0" smtClean="0"/>
              <a:t> </a:t>
            </a:r>
            <a:r>
              <a:rPr lang="en-US" sz="3200" dirty="0"/>
              <a:t>(1964 – 1985) </a:t>
            </a:r>
            <a:endParaRPr lang="ru-RU" sz="3200" dirty="0" smtClean="0"/>
          </a:p>
          <a:p>
            <a:r>
              <a:rPr lang="cs-CZ" sz="3200" dirty="0" smtClean="0"/>
              <a:t>Období přestavby a glasnosti</a:t>
            </a:r>
            <a:r>
              <a:rPr lang="en-US" sz="3200" dirty="0" smtClean="0"/>
              <a:t> </a:t>
            </a:r>
            <a:r>
              <a:rPr lang="en-US" sz="3200" dirty="0"/>
              <a:t>(1985 – 1991) </a:t>
            </a:r>
            <a:endParaRPr lang="ru-RU" sz="3200" dirty="0" smtClean="0"/>
          </a:p>
          <a:p>
            <a:r>
              <a:rPr lang="cs-CZ" sz="3200" dirty="0" smtClean="0"/>
              <a:t>Rozpad SSSR v r. 1991</a:t>
            </a:r>
            <a:endParaRPr lang="ru-RU" sz="3200" dirty="0" smtClean="0"/>
          </a:p>
          <a:p>
            <a:pPr marL="0" indent="0">
              <a:buNone/>
            </a:pPr>
            <a:endParaRPr lang="en-US" dirty="0" smtClean="0"/>
          </a:p>
          <a:p>
            <a:endParaRPr lang="cs-CZ" dirty="0"/>
          </a:p>
        </p:txBody>
      </p:sp>
    </p:spTree>
    <p:extLst>
      <p:ext uri="{BB962C8B-B14F-4D97-AF65-F5344CB8AC3E}">
        <p14:creationId xmlns:p14="http://schemas.microsoft.com/office/powerpoint/2010/main" val="181568657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algn="ctr"/>
            <a:r>
              <a:rPr lang="cs-CZ" sz="3600" b="1" dirty="0" smtClean="0"/>
              <a:t>Zahraniční politika SSSR v období </a:t>
            </a:r>
            <a:r>
              <a:rPr lang="en-US" sz="3600" b="1" dirty="0" smtClean="0"/>
              <a:t>“</a:t>
            </a:r>
            <a:r>
              <a:rPr lang="ru-RU" sz="3600" b="1" dirty="0" smtClean="0"/>
              <a:t>оттепели</a:t>
            </a:r>
            <a:r>
              <a:rPr lang="en-US" sz="3600" b="1" dirty="0" smtClean="0"/>
              <a:t>”</a:t>
            </a:r>
            <a:endParaRPr lang="cs-CZ" sz="3600" b="1" dirty="0"/>
          </a:p>
        </p:txBody>
      </p:sp>
      <p:sp>
        <p:nvSpPr>
          <p:cNvPr id="3" name="Zástupný symbol pro obsah 2"/>
          <p:cNvSpPr>
            <a:spLocks noGrp="1"/>
          </p:cNvSpPr>
          <p:nvPr>
            <p:ph idx="1"/>
          </p:nvPr>
        </p:nvSpPr>
        <p:spPr>
          <a:xfrm>
            <a:off x="332510" y="1938528"/>
            <a:ext cx="10449098" cy="3423181"/>
          </a:xfrm>
        </p:spPr>
        <p:txBody>
          <a:bodyPr/>
          <a:lstStyle/>
          <a:p>
            <a:pPr marL="0" indent="0">
              <a:buNone/>
            </a:pPr>
            <a:r>
              <a:rPr lang="cs-CZ" dirty="0" smtClean="0"/>
              <a:t>Zahraniční politika se orientovala 3 směry:</a:t>
            </a:r>
            <a:endParaRPr lang="ru-RU" dirty="0" smtClean="0"/>
          </a:p>
          <a:p>
            <a:pPr marL="0" indent="0">
              <a:buNone/>
            </a:pPr>
            <a:r>
              <a:rPr lang="ru-RU" dirty="0"/>
              <a:t> </a:t>
            </a:r>
            <a:r>
              <a:rPr lang="ru-RU" dirty="0" smtClean="0"/>
              <a:t>                  </a:t>
            </a:r>
          </a:p>
          <a:p>
            <a:r>
              <a:rPr lang="cs-CZ" dirty="0" smtClean="0"/>
              <a:t>Vztahy se socialistickými zeměmi;</a:t>
            </a:r>
          </a:p>
          <a:p>
            <a:r>
              <a:rPr lang="cs-CZ" dirty="0"/>
              <a:t>v</a:t>
            </a:r>
            <a:r>
              <a:rPr lang="cs-CZ" dirty="0" smtClean="0"/>
              <a:t>ztahy s kapitalistickými zeměmi (zejména s USA);</a:t>
            </a:r>
            <a:endParaRPr lang="ru-RU" dirty="0" smtClean="0"/>
          </a:p>
          <a:p>
            <a:r>
              <a:rPr lang="cs-CZ" dirty="0"/>
              <a:t>v</a:t>
            </a:r>
            <a:r>
              <a:rPr lang="cs-CZ" dirty="0" smtClean="0"/>
              <a:t>ztahy s ostatními zeměmi</a:t>
            </a:r>
            <a:r>
              <a:rPr lang="cs-CZ" dirty="0"/>
              <a:t>.</a:t>
            </a:r>
          </a:p>
        </p:txBody>
      </p:sp>
      <p:pic>
        <p:nvPicPr>
          <p:cNvPr id="5" name="Obráze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82939" y="4383556"/>
            <a:ext cx="3281680" cy="2204879"/>
          </a:xfrm>
          <a:prstGeom prst="rect">
            <a:avLst/>
          </a:prstGeom>
        </p:spPr>
      </p:pic>
    </p:spTree>
    <p:extLst>
      <p:ext uri="{BB962C8B-B14F-4D97-AF65-F5344CB8AC3E}">
        <p14:creationId xmlns:p14="http://schemas.microsoft.com/office/powerpoint/2010/main" val="215304500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b="1" dirty="0" smtClean="0"/>
              <a:t>Karibská krize</a:t>
            </a:r>
            <a:endParaRPr lang="cs-CZ" b="1" dirty="0"/>
          </a:p>
        </p:txBody>
      </p:sp>
      <p:sp>
        <p:nvSpPr>
          <p:cNvPr id="3" name="Zástupný symbol pro obsah 2"/>
          <p:cNvSpPr>
            <a:spLocks noGrp="1"/>
          </p:cNvSpPr>
          <p:nvPr>
            <p:ph idx="1"/>
          </p:nvPr>
        </p:nvSpPr>
        <p:spPr/>
        <p:txBody>
          <a:bodyPr>
            <a:normAutofit fontScale="92500" lnSpcReduction="10000"/>
          </a:bodyPr>
          <a:lstStyle/>
          <a:p>
            <a:r>
              <a:rPr lang="cs-CZ" b="1" dirty="0"/>
              <a:t>Karibská </a:t>
            </a:r>
            <a:r>
              <a:rPr lang="cs-CZ" b="1" dirty="0" smtClean="0"/>
              <a:t>krize</a:t>
            </a:r>
            <a:r>
              <a:rPr lang="cs-CZ" dirty="0"/>
              <a:t> </a:t>
            </a:r>
            <a:r>
              <a:rPr lang="cs-CZ" dirty="0" smtClean="0"/>
              <a:t>- mezinárodní </a:t>
            </a:r>
            <a:r>
              <a:rPr lang="cs-CZ" dirty="0"/>
              <a:t>politická krize. Hrozilo, že přeroste v jaderný konflikt. Vypukla v roce 1962 v důsledku rozmístění sovětských </a:t>
            </a:r>
            <a:r>
              <a:rPr lang="cs-CZ" dirty="0" smtClean="0"/>
              <a:t>raket středního </a:t>
            </a:r>
            <a:r>
              <a:rPr lang="cs-CZ" dirty="0"/>
              <a:t>doletu na Kubě, kterým SSSR odpověděl na umístění amerických raket v Turecku. V reakci na to vyhlásily Spojené státy americké blokádu Kuby, která měla zabránit dopravení dalších raket na toto území. To se podařilo, neboť sovětská plavidla se na hranici kontrolované zóny skutečně zastavila. Po dalších jednáních byly odstraněny i již instalované rakety, Spojené státy americké se zavázaly, že nenapadnou Kubu a že stáhnou svoje rakety středního </a:t>
            </a:r>
            <a:r>
              <a:rPr lang="cs-CZ" dirty="0" smtClean="0"/>
              <a:t>doletu</a:t>
            </a:r>
            <a:r>
              <a:rPr lang="cs-CZ" dirty="0"/>
              <a:t> </a:t>
            </a:r>
            <a:r>
              <a:rPr lang="cs-CZ" dirty="0" smtClean="0"/>
              <a:t>z </a:t>
            </a:r>
            <a:r>
              <a:rPr lang="cs-CZ" dirty="0"/>
              <a:t>Turecka (taktické jaderné pumy B61 tam zůstávají </a:t>
            </a:r>
            <a:r>
              <a:rPr lang="cs-CZ" dirty="0" smtClean="0"/>
              <a:t>dodnes</a:t>
            </a:r>
            <a:r>
              <a:rPr lang="cs-CZ" baseline="30000" dirty="0" smtClean="0"/>
              <a:t>[</a:t>
            </a:r>
            <a:r>
              <a:rPr lang="cs-CZ" dirty="0" smtClean="0"/>
              <a:t>).</a:t>
            </a:r>
            <a:endParaRPr lang="cs-CZ" dirty="0"/>
          </a:p>
          <a:p>
            <a:r>
              <a:rPr lang="cs-CZ" dirty="0"/>
              <a:t>Dalším významným důsledkem této krize bylo zavedení horké dálnopisné linky mezi Bílým </a:t>
            </a:r>
            <a:r>
              <a:rPr lang="cs-CZ" dirty="0" smtClean="0"/>
              <a:t>domem</a:t>
            </a:r>
            <a:r>
              <a:rPr lang="cs-CZ" dirty="0"/>
              <a:t> </a:t>
            </a:r>
            <a:r>
              <a:rPr lang="cs-CZ" dirty="0" smtClean="0"/>
              <a:t>a</a:t>
            </a:r>
            <a:r>
              <a:rPr lang="cs-CZ" dirty="0"/>
              <a:t> Kremlem v roce 1963</a:t>
            </a:r>
          </a:p>
          <a:p>
            <a:endParaRPr lang="cs-CZ" dirty="0"/>
          </a:p>
        </p:txBody>
      </p:sp>
    </p:spTree>
    <p:extLst>
      <p:ext uri="{BB962C8B-B14F-4D97-AF65-F5344CB8AC3E}">
        <p14:creationId xmlns:p14="http://schemas.microsoft.com/office/powerpoint/2010/main" val="19368070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45127" y="365760"/>
            <a:ext cx="10468495" cy="1030778"/>
          </a:xfrm>
        </p:spPr>
        <p:txBody>
          <a:bodyPr>
            <a:normAutofit/>
          </a:bodyPr>
          <a:lstStyle/>
          <a:p>
            <a:pPr algn="ctr"/>
            <a:r>
              <a:rPr lang="cs-CZ" sz="3200" b="1" dirty="0" smtClean="0"/>
              <a:t>Odstoupení Chruščova</a:t>
            </a:r>
            <a:r>
              <a:rPr lang="ru-RU" sz="3200" b="1" dirty="0"/>
              <a:t/>
            </a:r>
            <a:br>
              <a:rPr lang="ru-RU" sz="3200" b="1" dirty="0"/>
            </a:br>
            <a:endParaRPr lang="cs-CZ" sz="3200" b="1" dirty="0"/>
          </a:p>
        </p:txBody>
      </p:sp>
      <p:sp>
        <p:nvSpPr>
          <p:cNvPr id="3" name="Zástupný symbol pro obsah 2"/>
          <p:cNvSpPr>
            <a:spLocks noGrp="1"/>
          </p:cNvSpPr>
          <p:nvPr>
            <p:ph idx="1"/>
          </p:nvPr>
        </p:nvSpPr>
        <p:spPr>
          <a:xfrm>
            <a:off x="369639" y="1572768"/>
            <a:ext cx="10515600" cy="4351337"/>
          </a:xfrm>
        </p:spPr>
        <p:txBody>
          <a:bodyPr>
            <a:normAutofit/>
          </a:bodyPr>
          <a:lstStyle/>
          <a:p>
            <a:r>
              <a:rPr lang="cs-CZ" dirty="0" smtClean="0"/>
              <a:t>Obyvatelé SSSR nebyli spokojeni s </a:t>
            </a:r>
            <a:r>
              <a:rPr lang="cs-CZ" dirty="0" smtClean="0"/>
              <a:t>růstem </a:t>
            </a:r>
            <a:r>
              <a:rPr lang="cs-CZ" dirty="0" smtClean="0"/>
              <a:t>cen potravin a frontami na všechno zboží;</a:t>
            </a:r>
          </a:p>
          <a:p>
            <a:r>
              <a:rPr lang="cs-CZ" dirty="0"/>
              <a:t>v</a:t>
            </a:r>
            <a:r>
              <a:rPr lang="cs-CZ" dirty="0" smtClean="0"/>
              <a:t>edení  komunistické strany nesouhlasilo s administrativními a kádrovými změnami a reformami, proto byl svolán tajný sjezd </a:t>
            </a:r>
            <a:r>
              <a:rPr lang="cs-CZ" dirty="0" smtClean="0"/>
              <a:t>KSSS;</a:t>
            </a:r>
            <a:endParaRPr lang="cs-CZ" dirty="0" smtClean="0"/>
          </a:p>
          <a:p>
            <a:r>
              <a:rPr lang="cs-CZ" dirty="0"/>
              <a:t>ř</a:t>
            </a:r>
            <a:r>
              <a:rPr lang="cs-CZ" dirty="0" smtClean="0"/>
              <a:t>íjen </a:t>
            </a:r>
            <a:r>
              <a:rPr lang="ru-RU" dirty="0" smtClean="0"/>
              <a:t>1964 </a:t>
            </a:r>
            <a:r>
              <a:rPr lang="cs-CZ" dirty="0" smtClean="0"/>
              <a:t>– zasedání plána KSSS (velká angažovanost Brežněva)</a:t>
            </a:r>
            <a:r>
              <a:rPr lang="cs-CZ" dirty="0"/>
              <a:t>;</a:t>
            </a:r>
            <a:r>
              <a:rPr lang="en-US" dirty="0" smtClean="0"/>
              <a:t> </a:t>
            </a:r>
            <a:endParaRPr lang="cs-CZ" dirty="0" smtClean="0"/>
          </a:p>
          <a:p>
            <a:r>
              <a:rPr lang="cs-CZ" dirty="0"/>
              <a:t>v</a:t>
            </a:r>
            <a:r>
              <a:rPr lang="cs-CZ" dirty="0" smtClean="0"/>
              <a:t>ýsledkem jednání byla demise Chruščova „ze zdravotních důvodů“</a:t>
            </a:r>
          </a:p>
          <a:p>
            <a:r>
              <a:rPr lang="cs-CZ" dirty="0" smtClean="0"/>
              <a:t>prvním tajemníkem </a:t>
            </a:r>
            <a:r>
              <a:rPr lang="cs-CZ" dirty="0"/>
              <a:t>ústředního výboru Komunistické strany Sovětského svazu (ÚV KSSS</a:t>
            </a:r>
            <a:r>
              <a:rPr lang="cs-CZ" dirty="0" smtClean="0"/>
              <a:t>) se stal L. I. Brežněv</a:t>
            </a:r>
            <a:endParaRPr lang="ru-RU" dirty="0" smtClean="0"/>
          </a:p>
          <a:p>
            <a:pPr marL="0" indent="0">
              <a:buNone/>
            </a:pPr>
            <a:endParaRPr lang="ru-RU" dirty="0" smtClean="0"/>
          </a:p>
          <a:p>
            <a:pPr marL="0" indent="0">
              <a:buNone/>
            </a:pPr>
            <a:endParaRPr lang="ru-RU" dirty="0" smtClean="0"/>
          </a:p>
        </p:txBody>
      </p:sp>
    </p:spTree>
    <p:extLst>
      <p:ext uri="{BB962C8B-B14F-4D97-AF65-F5344CB8AC3E}">
        <p14:creationId xmlns:p14="http://schemas.microsoft.com/office/powerpoint/2010/main" val="83010470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b="1" dirty="0" smtClean="0"/>
              <a:t>Vnitřní politika SSSR v období „stagnace“</a:t>
            </a:r>
            <a:endParaRPr lang="cs-CZ" b="1" dirty="0"/>
          </a:p>
        </p:txBody>
      </p:sp>
      <p:sp>
        <p:nvSpPr>
          <p:cNvPr id="3" name="Zástupný symbol pro obsah 2"/>
          <p:cNvSpPr>
            <a:spLocks noGrp="1"/>
          </p:cNvSpPr>
          <p:nvPr>
            <p:ph idx="1"/>
          </p:nvPr>
        </p:nvSpPr>
        <p:spPr>
          <a:xfrm>
            <a:off x="845127" y="1691322"/>
            <a:ext cx="10515600" cy="5166678"/>
          </a:xfrm>
        </p:spPr>
        <p:txBody>
          <a:bodyPr>
            <a:normAutofit/>
          </a:bodyPr>
          <a:lstStyle/>
          <a:p>
            <a:r>
              <a:rPr lang="cs-CZ" dirty="0" smtClean="0"/>
              <a:t>Komunistická strana SSSR zesílila svůj vliv na všechny oblasti života obyvatel SSSR;</a:t>
            </a:r>
            <a:endParaRPr lang="ru-RU" dirty="0" smtClean="0"/>
          </a:p>
          <a:p>
            <a:pPr marL="0" indent="0">
              <a:buNone/>
            </a:pPr>
            <a:endParaRPr lang="ru-RU" dirty="0" smtClean="0"/>
          </a:p>
          <a:p>
            <a:r>
              <a:rPr lang="cs-CZ" dirty="0"/>
              <a:t>z</a:t>
            </a:r>
            <a:r>
              <a:rPr lang="cs-CZ" dirty="0" smtClean="0"/>
              <a:t>ačala bujet korupce;</a:t>
            </a:r>
            <a:r>
              <a:rPr lang="ru-RU" dirty="0"/>
              <a:t> </a:t>
            </a:r>
            <a:endParaRPr lang="cs-CZ" dirty="0" smtClean="0"/>
          </a:p>
          <a:p>
            <a:pPr marL="0" indent="0">
              <a:buNone/>
            </a:pPr>
            <a:endParaRPr lang="cs-CZ" dirty="0"/>
          </a:p>
          <a:p>
            <a:endParaRPr lang="ru-RU" dirty="0" smtClean="0"/>
          </a:p>
          <a:p>
            <a:pPr marL="0" indent="0">
              <a:buNone/>
            </a:pPr>
            <a:endParaRPr lang="ru-RU" dirty="0" smtClean="0"/>
          </a:p>
          <a:p>
            <a:r>
              <a:rPr lang="cs-CZ" dirty="0"/>
              <a:t>v</a:t>
            </a:r>
            <a:r>
              <a:rPr lang="cs-CZ" dirty="0" smtClean="0"/>
              <a:t>edení a vlivní členové KSSS měli své vlastní obchody, služby, hotely, rekreační zařízení, zatímco obyčejní občané měli všeho nedostatek.</a:t>
            </a:r>
            <a:endParaRPr lang="cs-CZ" dirty="0"/>
          </a:p>
        </p:txBody>
      </p:sp>
      <p:pic>
        <p:nvPicPr>
          <p:cNvPr id="4" name="Obráze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22194" y="2270280"/>
            <a:ext cx="1865595" cy="2760649"/>
          </a:xfrm>
          <a:prstGeom prst="rect">
            <a:avLst/>
          </a:prstGeom>
        </p:spPr>
      </p:pic>
    </p:spTree>
    <p:extLst>
      <p:ext uri="{BB962C8B-B14F-4D97-AF65-F5344CB8AC3E}">
        <p14:creationId xmlns:p14="http://schemas.microsoft.com/office/powerpoint/2010/main" val="265390163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b="1" dirty="0" smtClean="0"/>
              <a:t>Neostalinismus</a:t>
            </a:r>
            <a:endParaRPr lang="cs-CZ" b="1" dirty="0"/>
          </a:p>
        </p:txBody>
      </p:sp>
      <p:sp>
        <p:nvSpPr>
          <p:cNvPr id="3" name="Zástupný symbol pro obsah 2"/>
          <p:cNvSpPr>
            <a:spLocks noGrp="1"/>
          </p:cNvSpPr>
          <p:nvPr>
            <p:ph idx="1"/>
          </p:nvPr>
        </p:nvSpPr>
        <p:spPr>
          <a:xfrm>
            <a:off x="512064" y="1691322"/>
            <a:ext cx="6621374" cy="4351337"/>
          </a:xfrm>
        </p:spPr>
        <p:txBody>
          <a:bodyPr>
            <a:normAutofit fontScale="70000" lnSpcReduction="20000"/>
          </a:bodyPr>
          <a:lstStyle/>
          <a:p>
            <a:pPr>
              <a:lnSpc>
                <a:spcPct val="150000"/>
              </a:lnSpc>
            </a:pPr>
            <a:r>
              <a:rPr lang="cs-CZ" dirty="0" smtClean="0"/>
              <a:t>Opět se začíná opěvovat Stalin a jeho zásluhy o vítězství ve VOV;</a:t>
            </a:r>
            <a:endParaRPr lang="ru-RU" dirty="0" smtClean="0"/>
          </a:p>
          <a:p>
            <a:pPr>
              <a:lnSpc>
                <a:spcPct val="150000"/>
              </a:lnSpc>
            </a:pPr>
            <a:r>
              <a:rPr lang="cs-CZ" dirty="0" smtClean="0"/>
              <a:t>z veřejnosti je odstraněna kritika kultu osobnosti, o materiálech XX. </a:t>
            </a:r>
            <a:r>
              <a:rPr lang="cs-CZ" dirty="0"/>
              <a:t>s</a:t>
            </a:r>
            <a:r>
              <a:rPr lang="cs-CZ" dirty="0" smtClean="0"/>
              <a:t>jezdu KSSS a proslovu Chruščova se nesmí mluvit;</a:t>
            </a:r>
            <a:endParaRPr lang="ru-RU" dirty="0" smtClean="0"/>
          </a:p>
          <a:p>
            <a:pPr>
              <a:lnSpc>
                <a:spcPct val="150000"/>
              </a:lnSpc>
            </a:pPr>
            <a:r>
              <a:rPr lang="cs-CZ" dirty="0"/>
              <a:t>n</a:t>
            </a:r>
            <a:r>
              <a:rPr lang="cs-CZ" dirty="0" smtClean="0"/>
              <a:t>aopak, osobnost </a:t>
            </a:r>
            <a:r>
              <a:rPr lang="cs-CZ" dirty="0"/>
              <a:t>S</a:t>
            </a:r>
            <a:r>
              <a:rPr lang="cs-CZ" dirty="0" smtClean="0"/>
              <a:t>talina je „rehabilitována“;</a:t>
            </a:r>
            <a:endParaRPr lang="ru-RU" dirty="0" smtClean="0"/>
          </a:p>
          <a:p>
            <a:pPr>
              <a:lnSpc>
                <a:spcPct val="150000"/>
              </a:lnSpc>
            </a:pPr>
            <a:r>
              <a:rPr lang="cs-CZ" dirty="0"/>
              <a:t>v</a:t>
            </a:r>
            <a:r>
              <a:rPr lang="cs-CZ" dirty="0" smtClean="0"/>
              <a:t> umění (film, literatura, hudba) je Stalin prezentován jako moudrý vůdce, který měl jen ty nejlepší úmysly se svým národem a vše dělal pro jeho dobro.</a:t>
            </a:r>
            <a:endParaRPr lang="cs-CZ" dirty="0"/>
          </a:p>
        </p:txBody>
      </p:sp>
      <p:pic>
        <p:nvPicPr>
          <p:cNvPr id="5" name="Obrázek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71425" y="2853046"/>
            <a:ext cx="4283266" cy="2753528"/>
          </a:xfrm>
          <a:prstGeom prst="rect">
            <a:avLst/>
          </a:prstGeom>
        </p:spPr>
      </p:pic>
    </p:spTree>
    <p:extLst>
      <p:ext uri="{BB962C8B-B14F-4D97-AF65-F5344CB8AC3E}">
        <p14:creationId xmlns:p14="http://schemas.microsoft.com/office/powerpoint/2010/main" val="86504649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b="1" dirty="0" smtClean="0"/>
              <a:t>KGB</a:t>
            </a:r>
            <a:endParaRPr lang="cs-CZ" b="1" dirty="0"/>
          </a:p>
        </p:txBody>
      </p:sp>
      <p:sp>
        <p:nvSpPr>
          <p:cNvPr id="3" name="Zástupný symbol pro obsah 2"/>
          <p:cNvSpPr>
            <a:spLocks noGrp="1"/>
          </p:cNvSpPr>
          <p:nvPr>
            <p:ph idx="1"/>
          </p:nvPr>
        </p:nvSpPr>
        <p:spPr>
          <a:xfrm>
            <a:off x="845127" y="1828800"/>
            <a:ext cx="7945305" cy="4351337"/>
          </a:xfrm>
        </p:spPr>
        <p:txBody>
          <a:bodyPr>
            <a:normAutofit/>
          </a:bodyPr>
          <a:lstStyle/>
          <a:p>
            <a:r>
              <a:rPr lang="cs-CZ" dirty="0" smtClean="0"/>
              <a:t>Financování a podpora KGB bylo znásobeno;</a:t>
            </a:r>
          </a:p>
          <a:p>
            <a:r>
              <a:rPr lang="cs-CZ" dirty="0"/>
              <a:t>b</a:t>
            </a:r>
            <a:r>
              <a:rPr lang="cs-CZ" dirty="0" smtClean="0"/>
              <a:t>ylo založeno speciální oddělení KGB, které se věnovalo „boji“ proti nepřátelům národa a disidentům;</a:t>
            </a:r>
            <a:endParaRPr lang="ru-RU" dirty="0" smtClean="0"/>
          </a:p>
          <a:p>
            <a:r>
              <a:rPr lang="cs-CZ" dirty="0"/>
              <a:t>s</a:t>
            </a:r>
            <a:r>
              <a:rPr lang="cs-CZ" dirty="0" smtClean="0"/>
              <a:t>polupracovníci KGB pracovali ve všech závodech a firmách a zasahovali do dění celé společnosti;</a:t>
            </a:r>
          </a:p>
          <a:p>
            <a:r>
              <a:rPr lang="cs-CZ" dirty="0"/>
              <a:t>b</a:t>
            </a:r>
            <a:r>
              <a:rPr lang="cs-CZ" dirty="0" smtClean="0"/>
              <a:t>ěžné byly odposlechy, donašečství a udavačství;</a:t>
            </a:r>
          </a:p>
          <a:p>
            <a:r>
              <a:rPr lang="cs-CZ" dirty="0"/>
              <a:t>n</a:t>
            </a:r>
            <a:r>
              <a:rPr lang="cs-CZ" dirty="0" smtClean="0"/>
              <a:t>ejvětší odpůrci režimu byli uzavíráni v psychiatrických léčebnách.</a:t>
            </a:r>
            <a:endParaRPr lang="cs-CZ" dirty="0"/>
          </a:p>
        </p:txBody>
      </p:sp>
      <p:pic>
        <p:nvPicPr>
          <p:cNvPr id="4" name="Obrázek 3"/>
          <p:cNvPicPr>
            <a:picLocks noChangeAspect="1"/>
          </p:cNvPicPr>
          <p:nvPr/>
        </p:nvPicPr>
        <p:blipFill>
          <a:blip r:embed="rId2"/>
          <a:stretch>
            <a:fillRect/>
          </a:stretch>
        </p:blipFill>
        <p:spPr>
          <a:xfrm>
            <a:off x="9253728" y="1691322"/>
            <a:ext cx="2771775" cy="4286250"/>
          </a:xfrm>
          <a:prstGeom prst="rect">
            <a:avLst/>
          </a:prstGeom>
        </p:spPr>
      </p:pic>
    </p:spTree>
    <p:extLst>
      <p:ext uri="{BB962C8B-B14F-4D97-AF65-F5344CB8AC3E}">
        <p14:creationId xmlns:p14="http://schemas.microsoft.com/office/powerpoint/2010/main" val="200748556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b="1" dirty="0" smtClean="0"/>
              <a:t>Ústava z r.</a:t>
            </a:r>
            <a:r>
              <a:rPr lang="ru-RU" b="1" dirty="0" smtClean="0"/>
              <a:t> 1977</a:t>
            </a:r>
            <a:endParaRPr lang="cs-CZ" b="1" dirty="0"/>
          </a:p>
        </p:txBody>
      </p:sp>
      <p:sp>
        <p:nvSpPr>
          <p:cNvPr id="3" name="Zástupný symbol pro obsah 2"/>
          <p:cNvSpPr>
            <a:spLocks noGrp="1"/>
          </p:cNvSpPr>
          <p:nvPr>
            <p:ph idx="1"/>
          </p:nvPr>
        </p:nvSpPr>
        <p:spPr>
          <a:xfrm>
            <a:off x="845127" y="1828800"/>
            <a:ext cx="8323257" cy="4351337"/>
          </a:xfrm>
        </p:spPr>
        <p:txBody>
          <a:bodyPr>
            <a:normAutofit/>
          </a:bodyPr>
          <a:lstStyle/>
          <a:p>
            <a:r>
              <a:rPr lang="cs-CZ" dirty="0" smtClean="0"/>
              <a:t>Ukotvovala pojmy jako: „rozvinutý socialismus“, „sovětský národ“…;</a:t>
            </a:r>
          </a:p>
          <a:p>
            <a:r>
              <a:rPr lang="cs-CZ" dirty="0"/>
              <a:t>s</a:t>
            </a:r>
            <a:r>
              <a:rPr lang="cs-CZ" dirty="0" smtClean="0"/>
              <a:t>tvrzovala vedoucí roli KSSS ve vedení státu a společnosti;</a:t>
            </a:r>
          </a:p>
          <a:p>
            <a:r>
              <a:rPr lang="cs-CZ" dirty="0"/>
              <a:t>d</a:t>
            </a:r>
            <a:r>
              <a:rPr lang="cs-CZ" dirty="0" smtClean="0"/>
              <a:t>eklarovala práva občanů na dovolenou, bezplatné zdravotnictví a vzdělání;</a:t>
            </a:r>
          </a:p>
          <a:p>
            <a:r>
              <a:rPr lang="cs-CZ" dirty="0"/>
              <a:t>p</a:t>
            </a:r>
            <a:r>
              <a:rPr lang="cs-CZ" dirty="0" smtClean="0"/>
              <a:t>roklamovala svobodu slova, svobodné shromažďování a právo na demonstrace, svobodu vyznání – nic z toho ovšem nebylo dodržováno, spíše naopak.</a:t>
            </a:r>
          </a:p>
          <a:p>
            <a:endParaRPr lang="ru-RU" dirty="0" smtClean="0"/>
          </a:p>
          <a:p>
            <a:pPr marL="0" indent="0">
              <a:buNone/>
            </a:pPr>
            <a:endParaRPr lang="ru-RU" dirty="0" smtClean="0"/>
          </a:p>
        </p:txBody>
      </p:sp>
      <p:pic>
        <p:nvPicPr>
          <p:cNvPr id="4" name="Obrázek 3"/>
          <p:cNvPicPr>
            <a:picLocks noChangeAspect="1"/>
          </p:cNvPicPr>
          <p:nvPr/>
        </p:nvPicPr>
        <p:blipFill>
          <a:blip r:embed="rId2"/>
          <a:stretch>
            <a:fillRect/>
          </a:stretch>
        </p:blipFill>
        <p:spPr>
          <a:xfrm>
            <a:off x="9328784" y="1691322"/>
            <a:ext cx="2473071" cy="3724505"/>
          </a:xfrm>
          <a:prstGeom prst="rect">
            <a:avLst/>
          </a:prstGeom>
        </p:spPr>
      </p:pic>
    </p:spTree>
    <p:extLst>
      <p:ext uri="{BB962C8B-B14F-4D97-AF65-F5344CB8AC3E}">
        <p14:creationId xmlns:p14="http://schemas.microsoft.com/office/powerpoint/2010/main" val="270429935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3785" y="590205"/>
            <a:ext cx="8500833" cy="838498"/>
          </a:xfrm>
        </p:spPr>
        <p:txBody>
          <a:bodyPr>
            <a:normAutofit/>
          </a:bodyPr>
          <a:lstStyle/>
          <a:p>
            <a:pPr algn="ctr"/>
            <a:r>
              <a:rPr lang="cs-CZ" b="1" dirty="0" smtClean="0"/>
              <a:t>Zveličování osobnosti Brežněva</a:t>
            </a:r>
            <a:endParaRPr lang="cs-CZ" b="1" dirty="0"/>
          </a:p>
        </p:txBody>
      </p:sp>
      <p:sp>
        <p:nvSpPr>
          <p:cNvPr id="3" name="Zástupný symbol pro obsah 2"/>
          <p:cNvSpPr>
            <a:spLocks noGrp="1"/>
          </p:cNvSpPr>
          <p:nvPr>
            <p:ph idx="1"/>
          </p:nvPr>
        </p:nvSpPr>
        <p:spPr>
          <a:xfrm>
            <a:off x="845127" y="1487424"/>
            <a:ext cx="10515600" cy="5145024"/>
          </a:xfrm>
        </p:spPr>
        <p:txBody>
          <a:bodyPr>
            <a:normAutofit/>
          </a:bodyPr>
          <a:lstStyle/>
          <a:p>
            <a:r>
              <a:rPr lang="cs-CZ" dirty="0" smtClean="0"/>
              <a:t>Byly mu udělovány vysoké vojenské hodnosti </a:t>
            </a:r>
            <a:r>
              <a:rPr lang="ru-RU" dirty="0" smtClean="0"/>
              <a:t>(</a:t>
            </a:r>
            <a:r>
              <a:rPr lang="cs-CZ" dirty="0" smtClean="0"/>
              <a:t>maršál</a:t>
            </a:r>
            <a:r>
              <a:rPr lang="ru-RU" dirty="0" smtClean="0"/>
              <a:t>)</a:t>
            </a:r>
            <a:r>
              <a:rPr lang="cs-CZ" dirty="0" smtClean="0"/>
              <a:t>;</a:t>
            </a:r>
            <a:endParaRPr lang="ru-RU" dirty="0" smtClean="0"/>
          </a:p>
          <a:p>
            <a:r>
              <a:rPr lang="cs-CZ" dirty="0"/>
              <a:t>z</a:t>
            </a:r>
            <a:r>
              <a:rPr lang="cs-CZ" dirty="0" smtClean="0"/>
              <a:t>ískal vysoká státní vyznamenání;</a:t>
            </a:r>
            <a:endParaRPr lang="ru-RU" dirty="0" smtClean="0"/>
          </a:p>
          <a:p>
            <a:r>
              <a:rPr lang="cs-CZ" dirty="0" smtClean="0"/>
              <a:t>Každému jeho veřejnému vystoupení předcházely velké ovace;</a:t>
            </a:r>
          </a:p>
          <a:p>
            <a:r>
              <a:rPr lang="cs-CZ" dirty="0" smtClean="0"/>
              <a:t>Naopak, u veřejnosti byl terčem posměchu (vznikaly anekdoty), vzbuzoval spíše lítost a byl považován za nezpůsobilého lídra SSSR </a:t>
            </a:r>
            <a:endParaRPr lang="ru-RU" dirty="0" smtClean="0"/>
          </a:p>
          <a:p>
            <a:endParaRPr lang="ru-RU" dirty="0"/>
          </a:p>
          <a:p>
            <a:endParaRPr lang="ru-RU" dirty="0" smtClean="0"/>
          </a:p>
          <a:p>
            <a:endParaRPr lang="ru-RU" dirty="0" smtClean="0"/>
          </a:p>
          <a:p>
            <a:endParaRPr lang="ru-RU" dirty="0"/>
          </a:p>
          <a:p>
            <a:pPr marL="0" indent="0">
              <a:buNone/>
            </a:pPr>
            <a:endParaRPr lang="ru-RU" dirty="0" smtClean="0"/>
          </a:p>
        </p:txBody>
      </p:sp>
      <p:pic>
        <p:nvPicPr>
          <p:cNvPr id="5" name="Obrázek 4"/>
          <p:cNvPicPr>
            <a:picLocks noChangeAspect="1"/>
          </p:cNvPicPr>
          <p:nvPr/>
        </p:nvPicPr>
        <p:blipFill>
          <a:blip r:embed="rId2"/>
          <a:stretch>
            <a:fillRect/>
          </a:stretch>
        </p:blipFill>
        <p:spPr>
          <a:xfrm>
            <a:off x="7231380" y="4247512"/>
            <a:ext cx="1779616" cy="2184973"/>
          </a:xfrm>
          <a:prstGeom prst="rect">
            <a:avLst/>
          </a:prstGeom>
        </p:spPr>
      </p:pic>
    </p:spTree>
    <p:extLst>
      <p:ext uri="{BB962C8B-B14F-4D97-AF65-F5344CB8AC3E}">
        <p14:creationId xmlns:p14="http://schemas.microsoft.com/office/powerpoint/2010/main" val="25155445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b="1" dirty="0" smtClean="0"/>
              <a:t>J. V. Andropov</a:t>
            </a:r>
            <a:r>
              <a:rPr lang="ru-RU" b="1" dirty="0" smtClean="0"/>
              <a:t/>
            </a:r>
            <a:br>
              <a:rPr lang="ru-RU" b="1" dirty="0" smtClean="0"/>
            </a:br>
            <a:r>
              <a:rPr lang="ru-RU" sz="3200" dirty="0" smtClean="0"/>
              <a:t>(</a:t>
            </a:r>
            <a:r>
              <a:rPr lang="cs-CZ" sz="3200" dirty="0" smtClean="0"/>
              <a:t>říjen</a:t>
            </a:r>
            <a:r>
              <a:rPr lang="ru-RU" sz="3200" dirty="0" smtClean="0"/>
              <a:t> 1</a:t>
            </a:r>
            <a:r>
              <a:rPr lang="en-US" sz="3200" dirty="0" smtClean="0"/>
              <a:t>983 – </a:t>
            </a:r>
            <a:r>
              <a:rPr lang="cs-CZ" sz="3200" dirty="0" smtClean="0"/>
              <a:t>únor</a:t>
            </a:r>
            <a:r>
              <a:rPr lang="ru-RU" sz="3200" dirty="0" smtClean="0"/>
              <a:t> </a:t>
            </a:r>
            <a:r>
              <a:rPr lang="en-US" sz="3200" dirty="0" smtClean="0"/>
              <a:t>1984</a:t>
            </a:r>
            <a:r>
              <a:rPr lang="ru-RU" sz="3200" dirty="0" smtClean="0"/>
              <a:t>)</a:t>
            </a:r>
            <a:endParaRPr lang="cs-CZ" sz="3200" dirty="0"/>
          </a:p>
        </p:txBody>
      </p:sp>
      <p:sp>
        <p:nvSpPr>
          <p:cNvPr id="3" name="Zástupný symbol pro obsah 2"/>
          <p:cNvSpPr>
            <a:spLocks noGrp="1"/>
          </p:cNvSpPr>
          <p:nvPr>
            <p:ph idx="1"/>
          </p:nvPr>
        </p:nvSpPr>
        <p:spPr>
          <a:xfrm>
            <a:off x="665018" y="1691322"/>
            <a:ext cx="10695709" cy="5530215"/>
          </a:xfrm>
        </p:spPr>
        <p:txBody>
          <a:bodyPr/>
          <a:lstStyle/>
          <a:p>
            <a:r>
              <a:rPr lang="cs-CZ" dirty="0" smtClean="0"/>
              <a:t>Po smrti Brežněva (listopad 1982) nastoupil na jeho post</a:t>
            </a:r>
          </a:p>
          <a:p>
            <a:r>
              <a:rPr lang="cs-CZ" dirty="0"/>
              <a:t>j</a:t>
            </a:r>
            <a:r>
              <a:rPr lang="cs-CZ" dirty="0" smtClean="0"/>
              <a:t>ako hlavní cíl si stanovil boj s korupcí a upevňování pracovní morálky a disciplíny.</a:t>
            </a:r>
            <a:endParaRPr lang="ru-RU" dirty="0" smtClean="0"/>
          </a:p>
          <a:p>
            <a:endParaRPr lang="cs-CZ" dirty="0"/>
          </a:p>
        </p:txBody>
      </p:sp>
      <p:pic>
        <p:nvPicPr>
          <p:cNvPr id="5" name="Obrázek 4"/>
          <p:cNvPicPr>
            <a:picLocks noChangeAspect="1"/>
          </p:cNvPicPr>
          <p:nvPr/>
        </p:nvPicPr>
        <p:blipFill>
          <a:blip r:embed="rId2"/>
          <a:stretch>
            <a:fillRect/>
          </a:stretch>
        </p:blipFill>
        <p:spPr>
          <a:xfrm>
            <a:off x="5031970" y="3350029"/>
            <a:ext cx="2133601" cy="3007760"/>
          </a:xfrm>
          <a:prstGeom prst="rect">
            <a:avLst/>
          </a:prstGeom>
        </p:spPr>
      </p:pic>
    </p:spTree>
    <p:extLst>
      <p:ext uri="{BB962C8B-B14F-4D97-AF65-F5344CB8AC3E}">
        <p14:creationId xmlns:p14="http://schemas.microsoft.com/office/powerpoint/2010/main" val="786432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b="1" dirty="0" smtClean="0"/>
              <a:t>K. U. Černěnko</a:t>
            </a:r>
            <a:r>
              <a:rPr lang="cs-CZ" b="1" dirty="0"/>
              <a:t/>
            </a:r>
            <a:br>
              <a:rPr lang="cs-CZ" b="1" dirty="0"/>
            </a:br>
            <a:r>
              <a:rPr lang="ru-RU" sz="3200" dirty="0" smtClean="0"/>
              <a:t>(</a:t>
            </a:r>
            <a:r>
              <a:rPr lang="cs-CZ" sz="3200" dirty="0" smtClean="0"/>
              <a:t>únor</a:t>
            </a:r>
            <a:r>
              <a:rPr lang="ru-RU" sz="3200" dirty="0" smtClean="0"/>
              <a:t> </a:t>
            </a:r>
            <a:r>
              <a:rPr lang="en-US" sz="3200" dirty="0"/>
              <a:t>1984</a:t>
            </a:r>
            <a:r>
              <a:rPr lang="ru-RU" sz="3200" dirty="0"/>
              <a:t> </a:t>
            </a:r>
            <a:r>
              <a:rPr lang="ru-RU" sz="3200" dirty="0" smtClean="0"/>
              <a:t>– </a:t>
            </a:r>
            <a:r>
              <a:rPr lang="cs-CZ" sz="3200" dirty="0" smtClean="0"/>
              <a:t>březen</a:t>
            </a:r>
            <a:r>
              <a:rPr lang="ru-RU" sz="3200" dirty="0" smtClean="0"/>
              <a:t> 1985)</a:t>
            </a:r>
            <a:endParaRPr lang="cs-CZ" sz="3200" dirty="0"/>
          </a:p>
        </p:txBody>
      </p:sp>
      <p:sp>
        <p:nvSpPr>
          <p:cNvPr id="3" name="Zástupný symbol pro obsah 2"/>
          <p:cNvSpPr>
            <a:spLocks noGrp="1"/>
          </p:cNvSpPr>
          <p:nvPr>
            <p:ph idx="1"/>
          </p:nvPr>
        </p:nvSpPr>
        <p:spPr>
          <a:xfrm>
            <a:off x="845127" y="1828800"/>
            <a:ext cx="6104313" cy="4351337"/>
          </a:xfrm>
        </p:spPr>
        <p:txBody>
          <a:bodyPr/>
          <a:lstStyle/>
          <a:p>
            <a:pPr>
              <a:lnSpc>
                <a:spcPct val="150000"/>
              </a:lnSpc>
            </a:pPr>
            <a:r>
              <a:rPr lang="cs-CZ" dirty="0" smtClean="0"/>
              <a:t>Blízký přítel Brežněva;</a:t>
            </a:r>
            <a:endParaRPr lang="ru-RU" dirty="0" smtClean="0"/>
          </a:p>
          <a:p>
            <a:pPr>
              <a:lnSpc>
                <a:spcPct val="150000"/>
              </a:lnSpc>
            </a:pPr>
            <a:r>
              <a:rPr lang="cs-CZ" dirty="0"/>
              <a:t>v</a:t>
            </a:r>
            <a:r>
              <a:rPr lang="cs-CZ" dirty="0" smtClean="0"/>
              <a:t>rátil </a:t>
            </a:r>
            <a:r>
              <a:rPr lang="cs-CZ" dirty="0" smtClean="0"/>
              <a:t>zpět na své posty funkcionáře, které odstranil Černěnko;</a:t>
            </a:r>
            <a:endParaRPr lang="ru-RU" dirty="0" smtClean="0"/>
          </a:p>
          <a:p>
            <a:pPr>
              <a:lnSpc>
                <a:spcPct val="150000"/>
              </a:lnSpc>
            </a:pPr>
            <a:r>
              <a:rPr lang="cs-CZ" dirty="0"/>
              <a:t>o</a:t>
            </a:r>
            <a:r>
              <a:rPr lang="cs-CZ" dirty="0" smtClean="0"/>
              <a:t>pět </a:t>
            </a:r>
            <a:r>
              <a:rPr lang="cs-CZ" dirty="0" smtClean="0"/>
              <a:t>návrat k propagandě socialismu a komunismu.</a:t>
            </a:r>
            <a:endParaRPr lang="cs-CZ" dirty="0"/>
          </a:p>
        </p:txBody>
      </p:sp>
      <p:pic>
        <p:nvPicPr>
          <p:cNvPr id="4" name="Obrázek 3"/>
          <p:cNvPicPr>
            <a:picLocks noChangeAspect="1"/>
          </p:cNvPicPr>
          <p:nvPr/>
        </p:nvPicPr>
        <p:blipFill>
          <a:blip r:embed="rId2"/>
          <a:stretch>
            <a:fillRect/>
          </a:stretch>
        </p:blipFill>
        <p:spPr>
          <a:xfrm>
            <a:off x="8428551" y="1828800"/>
            <a:ext cx="2932176" cy="3610242"/>
          </a:xfrm>
          <a:prstGeom prst="rect">
            <a:avLst/>
          </a:prstGeom>
        </p:spPr>
      </p:pic>
    </p:spTree>
    <p:extLst>
      <p:ext uri="{BB962C8B-B14F-4D97-AF65-F5344CB8AC3E}">
        <p14:creationId xmlns:p14="http://schemas.microsoft.com/office/powerpoint/2010/main" val="4756516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algn="ctr"/>
            <a:r>
              <a:rPr lang="cs-CZ" b="1" dirty="0" smtClean="0"/>
              <a:t>Vnitřní otázky SSSR v letech</a:t>
            </a:r>
            <a:r>
              <a:rPr lang="ru-RU" b="1" dirty="0" smtClean="0"/>
              <a:t> </a:t>
            </a:r>
            <a:r>
              <a:rPr lang="en-US" b="1" dirty="0" smtClean="0"/>
              <a:t>1945 – 1953</a:t>
            </a:r>
            <a:endParaRPr lang="cs-CZ" b="1" dirty="0"/>
          </a:p>
        </p:txBody>
      </p:sp>
      <p:sp>
        <p:nvSpPr>
          <p:cNvPr id="3" name="Zástupný symbol pro obsah 2"/>
          <p:cNvSpPr>
            <a:spLocks noGrp="1"/>
          </p:cNvSpPr>
          <p:nvPr>
            <p:ph idx="1"/>
          </p:nvPr>
        </p:nvSpPr>
        <p:spPr>
          <a:xfrm>
            <a:off x="2247900" y="2282825"/>
            <a:ext cx="8439150" cy="3298825"/>
          </a:xfrm>
        </p:spPr>
        <p:txBody>
          <a:bodyPr>
            <a:normAutofit/>
          </a:bodyPr>
          <a:lstStyle/>
          <a:p>
            <a:pPr>
              <a:lnSpc>
                <a:spcPct val="150000"/>
              </a:lnSpc>
              <a:buFont typeface="Arial" panose="020B0604020202020204" pitchFamily="34" charset="0"/>
              <a:buChar char="•"/>
            </a:pPr>
            <a:r>
              <a:rPr lang="cs-CZ" sz="4000" dirty="0" smtClean="0"/>
              <a:t>Obnova průmyslu</a:t>
            </a:r>
            <a:r>
              <a:rPr lang="cs-CZ" sz="4000" dirty="0"/>
              <a:t>;</a:t>
            </a:r>
            <a:endParaRPr lang="ru-RU" sz="4000" dirty="0" smtClean="0"/>
          </a:p>
          <a:p>
            <a:pPr>
              <a:lnSpc>
                <a:spcPct val="150000"/>
              </a:lnSpc>
              <a:buFont typeface="Arial" panose="020B0604020202020204" pitchFamily="34" charset="0"/>
              <a:buChar char="•"/>
            </a:pPr>
            <a:r>
              <a:rPr lang="cs-CZ" sz="4000" dirty="0" smtClean="0"/>
              <a:t>Obnova zemědělství;</a:t>
            </a:r>
            <a:endParaRPr lang="ru-RU" sz="4000" dirty="0" smtClean="0"/>
          </a:p>
          <a:p>
            <a:pPr>
              <a:lnSpc>
                <a:spcPct val="150000"/>
              </a:lnSpc>
              <a:buFont typeface="Arial" panose="020B0604020202020204" pitchFamily="34" charset="0"/>
              <a:buChar char="•"/>
            </a:pPr>
            <a:r>
              <a:rPr lang="cs-CZ" sz="4000" dirty="0" smtClean="0"/>
              <a:t>Peněžní reforma</a:t>
            </a:r>
            <a:endParaRPr lang="cs-CZ" sz="4000" dirty="0"/>
          </a:p>
        </p:txBody>
      </p:sp>
    </p:spTree>
    <p:extLst>
      <p:ext uri="{BB962C8B-B14F-4D97-AF65-F5344CB8AC3E}">
        <p14:creationId xmlns:p14="http://schemas.microsoft.com/office/powerpoint/2010/main" val="394840405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b="1" dirty="0" smtClean="0"/>
              <a:t>Období stagnace</a:t>
            </a:r>
            <a:endParaRPr lang="cs-CZ" b="1" dirty="0"/>
          </a:p>
        </p:txBody>
      </p:sp>
      <p:sp>
        <p:nvSpPr>
          <p:cNvPr id="3" name="Zástupný symbol pro obsah 2"/>
          <p:cNvSpPr>
            <a:spLocks noGrp="1"/>
          </p:cNvSpPr>
          <p:nvPr>
            <p:ph idx="1"/>
          </p:nvPr>
        </p:nvSpPr>
        <p:spPr/>
        <p:txBody>
          <a:bodyPr>
            <a:normAutofit/>
          </a:bodyPr>
          <a:lstStyle/>
          <a:p>
            <a:pPr>
              <a:buFont typeface="Arial" panose="020B0604020202020204" pitchFamily="34" charset="0"/>
              <a:buChar char="•"/>
            </a:pPr>
            <a:r>
              <a:rPr lang="cs-CZ" sz="3600" dirty="0" smtClean="0"/>
              <a:t>Představitelé vlády prakticky zakonzervovali politický a ekonomický systém země;</a:t>
            </a:r>
          </a:p>
          <a:p>
            <a:pPr>
              <a:buFont typeface="Arial" panose="020B0604020202020204" pitchFamily="34" charset="0"/>
              <a:buChar char="•"/>
            </a:pPr>
            <a:endParaRPr lang="cs-CZ" sz="3600" dirty="0" smtClean="0"/>
          </a:p>
          <a:p>
            <a:pPr>
              <a:buFont typeface="Arial" panose="020B0604020202020204" pitchFamily="34" charset="0"/>
              <a:buChar char="•"/>
            </a:pPr>
            <a:r>
              <a:rPr lang="cs-CZ" sz="3600" dirty="0"/>
              <a:t>b</a:t>
            </a:r>
            <a:r>
              <a:rPr lang="cs-CZ" sz="3600" dirty="0" smtClean="0"/>
              <a:t>ránili se jakýmkoliv změnám;</a:t>
            </a:r>
          </a:p>
          <a:p>
            <a:pPr>
              <a:buFont typeface="Arial" panose="020B0604020202020204" pitchFamily="34" charset="0"/>
              <a:buChar char="•"/>
            </a:pPr>
            <a:endParaRPr lang="cs-CZ" sz="3600" dirty="0" smtClean="0"/>
          </a:p>
          <a:p>
            <a:pPr>
              <a:buFont typeface="Arial" panose="020B0604020202020204" pitchFamily="34" charset="0"/>
              <a:buChar char="•"/>
            </a:pPr>
            <a:r>
              <a:rPr lang="cs-CZ" sz="3600" dirty="0"/>
              <a:t>o</a:t>
            </a:r>
            <a:r>
              <a:rPr lang="cs-CZ" sz="3600" dirty="0" smtClean="0"/>
              <a:t>bdobí let 1964 -1985 je nazýváno </a:t>
            </a:r>
            <a:r>
              <a:rPr lang="cs-CZ" sz="3600" b="1" dirty="0" smtClean="0"/>
              <a:t>obdobím stagnace.</a:t>
            </a:r>
            <a:endParaRPr lang="ru-RU" sz="3600" b="1" dirty="0" smtClean="0"/>
          </a:p>
          <a:p>
            <a:pPr marL="0" indent="0">
              <a:buNone/>
            </a:pPr>
            <a:endParaRPr lang="ru-RU" sz="3600" dirty="0"/>
          </a:p>
        </p:txBody>
      </p:sp>
    </p:spTree>
    <p:extLst>
      <p:ext uri="{BB962C8B-B14F-4D97-AF65-F5344CB8AC3E}">
        <p14:creationId xmlns:p14="http://schemas.microsoft.com/office/powerpoint/2010/main" val="27746522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b="1" dirty="0" smtClean="0"/>
              <a:t>Ekonomika v období stagnace</a:t>
            </a:r>
            <a:endParaRPr lang="cs-CZ" b="1" dirty="0"/>
          </a:p>
        </p:txBody>
      </p:sp>
      <p:sp>
        <p:nvSpPr>
          <p:cNvPr id="3" name="Zástupný symbol pro obsah 2"/>
          <p:cNvSpPr>
            <a:spLocks noGrp="1"/>
          </p:cNvSpPr>
          <p:nvPr>
            <p:ph idx="1"/>
          </p:nvPr>
        </p:nvSpPr>
        <p:spPr/>
        <p:txBody>
          <a:bodyPr>
            <a:normAutofit/>
          </a:bodyPr>
          <a:lstStyle/>
          <a:p>
            <a:pPr>
              <a:lnSpc>
                <a:spcPct val="150000"/>
              </a:lnSpc>
            </a:pPr>
            <a:r>
              <a:rPr lang="cs-CZ" dirty="0" smtClean="0"/>
              <a:t>Existovaly pokusy o reformy v oblasti průmyslu a zemědělství, ale ukázaly se jako neefektivní a nepřínosné;</a:t>
            </a:r>
          </a:p>
          <a:p>
            <a:pPr>
              <a:lnSpc>
                <a:spcPct val="150000"/>
              </a:lnSpc>
            </a:pPr>
            <a:r>
              <a:rPr lang="cs-CZ" dirty="0" smtClean="0"/>
              <a:t>SSSR byl světovým lídrem v produkci obilí;</a:t>
            </a:r>
            <a:endParaRPr lang="ru-RU" dirty="0" smtClean="0"/>
          </a:p>
          <a:p>
            <a:pPr>
              <a:lnSpc>
                <a:spcPct val="150000"/>
              </a:lnSpc>
            </a:pPr>
            <a:r>
              <a:rPr lang="cs-CZ" dirty="0"/>
              <a:t>o</a:t>
            </a:r>
            <a:r>
              <a:rPr lang="cs-CZ" dirty="0" smtClean="0"/>
              <a:t>d </a:t>
            </a:r>
            <a:r>
              <a:rPr lang="cs-CZ" dirty="0" smtClean="0"/>
              <a:t>konce 70. let se zaostalost SSSR v oblasti ekonomiky ve srovnání s ostatními západními zeměmi ;</a:t>
            </a:r>
          </a:p>
          <a:p>
            <a:pPr marL="0" indent="0">
              <a:lnSpc>
                <a:spcPct val="150000"/>
              </a:lnSpc>
              <a:buNone/>
            </a:pPr>
            <a:endParaRPr lang="cs-CZ" dirty="0"/>
          </a:p>
        </p:txBody>
      </p:sp>
    </p:spTree>
    <p:extLst>
      <p:ext uri="{BB962C8B-B14F-4D97-AF65-F5344CB8AC3E}">
        <p14:creationId xmlns:p14="http://schemas.microsoft.com/office/powerpoint/2010/main" val="219607638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b="1" dirty="0" smtClean="0"/>
              <a:t>Sociální oblast</a:t>
            </a:r>
            <a:endParaRPr lang="cs-CZ" b="1" dirty="0"/>
          </a:p>
        </p:txBody>
      </p:sp>
      <p:sp>
        <p:nvSpPr>
          <p:cNvPr id="3" name="Zástupný symbol pro obsah 2"/>
          <p:cNvSpPr>
            <a:spLocks noGrp="1"/>
          </p:cNvSpPr>
          <p:nvPr>
            <p:ph idx="1"/>
          </p:nvPr>
        </p:nvSpPr>
        <p:spPr>
          <a:xfrm>
            <a:off x="560832" y="1828800"/>
            <a:ext cx="11314175" cy="4351337"/>
          </a:xfrm>
        </p:spPr>
        <p:txBody>
          <a:bodyPr>
            <a:normAutofit lnSpcReduction="10000"/>
          </a:bodyPr>
          <a:lstStyle/>
          <a:p>
            <a:pPr>
              <a:buFont typeface="Arial" panose="020B0604020202020204" pitchFamily="34" charset="0"/>
              <a:buChar char="•"/>
            </a:pPr>
            <a:r>
              <a:rPr lang="cs-CZ" dirty="0" smtClean="0"/>
              <a:t>Ekonomické problémy země se odrazily zejména v sociální oblasti společnosti;</a:t>
            </a:r>
          </a:p>
          <a:p>
            <a:pPr>
              <a:lnSpc>
                <a:spcPct val="150000"/>
              </a:lnSpc>
            </a:pPr>
            <a:r>
              <a:rPr lang="cs-CZ" dirty="0"/>
              <a:t>n</a:t>
            </a:r>
            <a:r>
              <a:rPr lang="cs-CZ" dirty="0" smtClean="0"/>
              <a:t>astává velká disproporce mezi množstvím peněz, které občané mají a zbožím a službami;</a:t>
            </a:r>
          </a:p>
          <a:p>
            <a:pPr>
              <a:lnSpc>
                <a:spcPct val="150000"/>
              </a:lnSpc>
            </a:pPr>
            <a:r>
              <a:rPr lang="cs-CZ" dirty="0"/>
              <a:t>j</a:t>
            </a:r>
            <a:r>
              <a:rPr lang="cs-CZ" dirty="0" smtClean="0"/>
              <a:t>e absolutní nedostatek všeho zboží na trhu;</a:t>
            </a:r>
            <a:endParaRPr lang="ru-RU" dirty="0" smtClean="0"/>
          </a:p>
          <a:p>
            <a:pPr>
              <a:lnSpc>
                <a:spcPct val="150000"/>
              </a:lnSpc>
            </a:pPr>
            <a:r>
              <a:rPr lang="cs-CZ" dirty="0"/>
              <a:t>d</a:t>
            </a:r>
            <a:r>
              <a:rPr lang="cs-CZ" dirty="0" smtClean="0"/>
              <a:t>ochází ke zdražování;</a:t>
            </a:r>
            <a:endParaRPr lang="ru-RU" dirty="0" smtClean="0"/>
          </a:p>
          <a:p>
            <a:pPr>
              <a:lnSpc>
                <a:spcPct val="150000"/>
              </a:lnSpc>
            </a:pPr>
            <a:r>
              <a:rPr lang="cs-CZ" dirty="0"/>
              <a:t>o</a:t>
            </a:r>
            <a:r>
              <a:rPr lang="cs-CZ" dirty="0" smtClean="0"/>
              <a:t>pět se zavádí lístkový potravinový systém.</a:t>
            </a:r>
            <a:endParaRPr lang="cs-CZ" dirty="0"/>
          </a:p>
        </p:txBody>
      </p:sp>
      <p:pic>
        <p:nvPicPr>
          <p:cNvPr id="4" name="Obrázek 3"/>
          <p:cNvPicPr>
            <a:picLocks noChangeAspect="1"/>
          </p:cNvPicPr>
          <p:nvPr/>
        </p:nvPicPr>
        <p:blipFill>
          <a:blip r:embed="rId2"/>
          <a:stretch>
            <a:fillRect/>
          </a:stretch>
        </p:blipFill>
        <p:spPr>
          <a:xfrm>
            <a:off x="7778496" y="3815541"/>
            <a:ext cx="3213058" cy="1986741"/>
          </a:xfrm>
          <a:prstGeom prst="rect">
            <a:avLst/>
          </a:prstGeom>
        </p:spPr>
      </p:pic>
    </p:spTree>
    <p:extLst>
      <p:ext uri="{BB962C8B-B14F-4D97-AF65-F5344CB8AC3E}">
        <p14:creationId xmlns:p14="http://schemas.microsoft.com/office/powerpoint/2010/main" val="223897940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p:cNvPicPr>
            <a:picLocks noChangeAspect="1"/>
          </p:cNvPicPr>
          <p:nvPr/>
        </p:nvPicPr>
        <p:blipFill>
          <a:blip r:embed="rId2"/>
          <a:stretch>
            <a:fillRect/>
          </a:stretch>
        </p:blipFill>
        <p:spPr>
          <a:xfrm>
            <a:off x="133003" y="1064028"/>
            <a:ext cx="5056037" cy="2949355"/>
          </a:xfrm>
          <a:prstGeom prst="rect">
            <a:avLst/>
          </a:prstGeom>
        </p:spPr>
      </p:pic>
      <p:pic>
        <p:nvPicPr>
          <p:cNvPr id="5" name="Obrázek 4"/>
          <p:cNvPicPr>
            <a:picLocks noChangeAspect="1"/>
          </p:cNvPicPr>
          <p:nvPr/>
        </p:nvPicPr>
        <p:blipFill>
          <a:blip r:embed="rId3"/>
          <a:stretch>
            <a:fillRect/>
          </a:stretch>
        </p:blipFill>
        <p:spPr>
          <a:xfrm>
            <a:off x="5624866" y="2689642"/>
            <a:ext cx="6109934" cy="3436838"/>
          </a:xfrm>
          <a:prstGeom prst="rect">
            <a:avLst/>
          </a:prstGeom>
        </p:spPr>
      </p:pic>
    </p:spTree>
    <p:extLst>
      <p:ext uri="{BB962C8B-B14F-4D97-AF65-F5344CB8AC3E}">
        <p14:creationId xmlns:p14="http://schemas.microsoft.com/office/powerpoint/2010/main" val="349387479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b="1" dirty="0" smtClean="0"/>
              <a:t>Vnější politika</a:t>
            </a:r>
            <a:endParaRPr lang="cs-CZ" b="1" dirty="0"/>
          </a:p>
        </p:txBody>
      </p:sp>
      <p:sp>
        <p:nvSpPr>
          <p:cNvPr id="3" name="Zástupný symbol pro obsah 2"/>
          <p:cNvSpPr>
            <a:spLocks noGrp="1"/>
          </p:cNvSpPr>
          <p:nvPr>
            <p:ph idx="1"/>
          </p:nvPr>
        </p:nvSpPr>
        <p:spPr/>
        <p:txBody>
          <a:bodyPr>
            <a:normAutofit fontScale="92500"/>
          </a:bodyPr>
          <a:lstStyle/>
          <a:p>
            <a:pPr>
              <a:lnSpc>
                <a:spcPct val="200000"/>
              </a:lnSpc>
            </a:pPr>
            <a:r>
              <a:rPr lang="cs-CZ" dirty="0" smtClean="0"/>
              <a:t>Hlavní snahou je především udržet svůj zásadní vliv v zemích  „socialistického tábora</a:t>
            </a:r>
            <a:r>
              <a:rPr lang="en-US" dirty="0" smtClean="0"/>
              <a:t>”</a:t>
            </a:r>
            <a:r>
              <a:rPr lang="cs-CZ" dirty="0" smtClean="0"/>
              <a:t>;</a:t>
            </a:r>
            <a:endParaRPr lang="ru-RU" dirty="0" smtClean="0"/>
          </a:p>
          <a:p>
            <a:pPr>
              <a:lnSpc>
                <a:spcPct val="200000"/>
              </a:lnSpc>
            </a:pPr>
            <a:r>
              <a:rPr lang="cs-CZ" dirty="0"/>
              <a:t>r</a:t>
            </a:r>
            <a:r>
              <a:rPr lang="cs-CZ" dirty="0" smtClean="0"/>
              <a:t>ealizovat </a:t>
            </a:r>
            <a:r>
              <a:rPr lang="cs-CZ" dirty="0" smtClean="0"/>
              <a:t>koncepci „mírového soužití“ se zeměmi kapitalistického bloku;</a:t>
            </a:r>
            <a:endParaRPr lang="ru-RU" dirty="0" smtClean="0"/>
          </a:p>
          <a:p>
            <a:pPr>
              <a:lnSpc>
                <a:spcPct val="200000"/>
              </a:lnSpc>
            </a:pPr>
            <a:r>
              <a:rPr lang="cs-CZ" dirty="0"/>
              <a:t>p</a:t>
            </a:r>
            <a:r>
              <a:rPr lang="cs-CZ" dirty="0" smtClean="0"/>
              <a:t>odporovat </a:t>
            </a:r>
            <a:r>
              <a:rPr lang="ru-RU" dirty="0" smtClean="0"/>
              <a:t> </a:t>
            </a:r>
            <a:r>
              <a:rPr lang="en-US" dirty="0" smtClean="0"/>
              <a:t>“</a:t>
            </a:r>
            <a:r>
              <a:rPr lang="cs-CZ" dirty="0" smtClean="0"/>
              <a:t>progresivní </a:t>
            </a:r>
            <a:r>
              <a:rPr lang="en-US" dirty="0" smtClean="0"/>
              <a:t>”</a:t>
            </a:r>
            <a:r>
              <a:rPr lang="ru-RU" dirty="0" smtClean="0"/>
              <a:t> </a:t>
            </a:r>
            <a:r>
              <a:rPr lang="cs-CZ" dirty="0" smtClean="0"/>
              <a:t>hnutí a režimy na celém světě.</a:t>
            </a:r>
            <a:r>
              <a:rPr lang="ru-RU" dirty="0" smtClean="0"/>
              <a:t> </a:t>
            </a:r>
            <a:endParaRPr lang="cs-CZ" dirty="0"/>
          </a:p>
        </p:txBody>
      </p:sp>
    </p:spTree>
    <p:extLst>
      <p:ext uri="{BB962C8B-B14F-4D97-AF65-F5344CB8AC3E}">
        <p14:creationId xmlns:p14="http://schemas.microsoft.com/office/powerpoint/2010/main" val="159734110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45126" y="0"/>
            <a:ext cx="10810425" cy="1325562"/>
          </a:xfrm>
        </p:spPr>
        <p:txBody>
          <a:bodyPr/>
          <a:lstStyle/>
          <a:p>
            <a:pPr algn="ctr"/>
            <a:r>
              <a:rPr lang="cs-CZ" b="1" dirty="0" smtClean="0"/>
              <a:t>Zahraniční politika</a:t>
            </a:r>
            <a:endParaRPr lang="cs-CZ" b="1" dirty="0"/>
          </a:p>
        </p:txBody>
      </p:sp>
      <p:sp>
        <p:nvSpPr>
          <p:cNvPr id="3" name="Zástupný symbol pro obsah 2"/>
          <p:cNvSpPr>
            <a:spLocks noGrp="1"/>
          </p:cNvSpPr>
          <p:nvPr>
            <p:ph idx="1"/>
          </p:nvPr>
        </p:nvSpPr>
        <p:spPr>
          <a:xfrm>
            <a:off x="845126" y="1249044"/>
            <a:ext cx="10515600" cy="5383404"/>
          </a:xfrm>
        </p:spPr>
        <p:txBody>
          <a:bodyPr>
            <a:normAutofit fontScale="92500" lnSpcReduction="10000"/>
          </a:bodyPr>
          <a:lstStyle/>
          <a:p>
            <a:r>
              <a:rPr lang="cs-CZ" b="1" dirty="0" smtClean="0"/>
              <a:t>„Brežněvova doktrína“</a:t>
            </a:r>
            <a:r>
              <a:rPr lang="ru-RU" dirty="0" smtClean="0"/>
              <a:t> </a:t>
            </a:r>
            <a:r>
              <a:rPr lang="ru-RU" dirty="0" smtClean="0"/>
              <a:t>– </a:t>
            </a:r>
            <a:r>
              <a:rPr lang="cs-CZ" dirty="0" smtClean="0"/>
              <a:t>omezení</a:t>
            </a:r>
            <a:r>
              <a:rPr lang="cs-CZ" dirty="0"/>
              <a:t> </a:t>
            </a:r>
            <a:r>
              <a:rPr lang="cs-CZ" dirty="0" smtClean="0"/>
              <a:t>suverenity.</a:t>
            </a:r>
            <a:r>
              <a:rPr lang="cs-CZ" dirty="0"/>
              <a:t> </a:t>
            </a:r>
            <a:r>
              <a:rPr lang="cs-CZ" dirty="0" smtClean="0"/>
              <a:t>Řídila</a:t>
            </a:r>
            <a:r>
              <a:rPr lang="cs-CZ" dirty="0"/>
              <a:t> sovětskou zahraniční politiku od roku 1968 do Perestrojky. Generální tajemník Komunistické strany Sovětského svazu </a:t>
            </a:r>
            <a:r>
              <a:rPr lang="cs-CZ" dirty="0" smtClean="0"/>
              <a:t>L. I. </a:t>
            </a:r>
            <a:r>
              <a:rPr lang="cs-CZ" dirty="0"/>
              <a:t>Brežněv považoval hrozbu, že by se některá socialistická země odvrátila od socialismu ke kapitalismu, za problém nejen této země, ale i všech ostatních socialistických států. Sovětský svaz si tím vlastně vyhradil právo </a:t>
            </a:r>
            <a:r>
              <a:rPr lang="cs-CZ" dirty="0" smtClean="0"/>
              <a:t>intervenovat</a:t>
            </a:r>
            <a:r>
              <a:rPr lang="cs-CZ" dirty="0"/>
              <a:t> </a:t>
            </a:r>
            <a:r>
              <a:rPr lang="cs-CZ" dirty="0" smtClean="0"/>
              <a:t>v </a:t>
            </a:r>
            <a:r>
              <a:rPr lang="cs-CZ" dirty="0"/>
              <a:t>libovolné zemi východního bloku, ve které by existovalo takové nebezpečí. Brežněvova doktrína byla aplikována pro ospravedlnění okupace Československa v roce 1968 a Afghánistánu v roce </a:t>
            </a:r>
            <a:r>
              <a:rPr lang="cs-CZ" dirty="0" smtClean="0"/>
              <a:t>1979;</a:t>
            </a:r>
          </a:p>
          <a:p>
            <a:r>
              <a:rPr lang="cs-CZ" dirty="0" smtClean="0"/>
              <a:t>vpád sovětských vojsk do ČSSR v r. 1968;</a:t>
            </a:r>
            <a:endParaRPr lang="ru-RU" dirty="0" smtClean="0"/>
          </a:p>
          <a:p>
            <a:r>
              <a:rPr lang="cs-CZ" dirty="0"/>
              <a:t>p</a:t>
            </a:r>
            <a:r>
              <a:rPr lang="cs-CZ" dirty="0" smtClean="0"/>
              <a:t>řerušení kulturních a ekonomických vztahů s Čínou;</a:t>
            </a:r>
          </a:p>
          <a:p>
            <a:r>
              <a:rPr lang="cs-CZ" dirty="0"/>
              <a:t>ú</a:t>
            </a:r>
            <a:r>
              <a:rPr lang="cs-CZ" dirty="0" smtClean="0"/>
              <a:t>čast ve válce ve Vietnamu;</a:t>
            </a:r>
            <a:endParaRPr lang="cs-CZ" dirty="0" smtClean="0"/>
          </a:p>
          <a:p>
            <a:r>
              <a:rPr lang="cs-CZ" dirty="0"/>
              <a:t>s</a:t>
            </a:r>
            <a:r>
              <a:rPr lang="cs-CZ" dirty="0" smtClean="0"/>
              <a:t>nižování napětí s USA – smlouvy o omezování zbrojení, které nicméně byly spíše proklamací (obě dvě země naopak rozmísťovaly rakety v obou poltických táborech Evropy a ve vesmíru)</a:t>
            </a:r>
          </a:p>
          <a:p>
            <a:pPr marL="0" indent="0">
              <a:buNone/>
            </a:pPr>
            <a:endParaRPr lang="ru-RU" dirty="0" smtClean="0"/>
          </a:p>
          <a:p>
            <a:endParaRPr lang="ru-RU" dirty="0" smtClean="0"/>
          </a:p>
          <a:p>
            <a:endParaRPr lang="ru-RU" dirty="0" smtClean="0"/>
          </a:p>
          <a:p>
            <a:endParaRPr lang="ru-RU" dirty="0" smtClean="0"/>
          </a:p>
          <a:p>
            <a:endParaRPr lang="cs-CZ" dirty="0"/>
          </a:p>
        </p:txBody>
      </p:sp>
    </p:spTree>
    <p:extLst>
      <p:ext uri="{BB962C8B-B14F-4D97-AF65-F5344CB8AC3E}">
        <p14:creationId xmlns:p14="http://schemas.microsoft.com/office/powerpoint/2010/main" val="38838862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b="1" dirty="0" smtClean="0"/>
              <a:t>Krize ve společnosti</a:t>
            </a:r>
            <a:endParaRPr lang="cs-CZ" b="1" dirty="0"/>
          </a:p>
        </p:txBody>
      </p:sp>
      <p:sp>
        <p:nvSpPr>
          <p:cNvPr id="3" name="Zástupný symbol pro obsah 2"/>
          <p:cNvSpPr>
            <a:spLocks noGrp="1"/>
          </p:cNvSpPr>
          <p:nvPr>
            <p:ph idx="1"/>
          </p:nvPr>
        </p:nvSpPr>
        <p:spPr/>
        <p:txBody>
          <a:bodyPr/>
          <a:lstStyle/>
          <a:p>
            <a:r>
              <a:rPr lang="cs-CZ" dirty="0" smtClean="0"/>
              <a:t>Ekonomická oblast</a:t>
            </a:r>
            <a:r>
              <a:rPr lang="ru-RU" dirty="0" smtClean="0"/>
              <a:t> – </a:t>
            </a:r>
            <a:r>
              <a:rPr lang="cs-CZ" dirty="0" smtClean="0"/>
              <a:t>zaostalost za Západem;</a:t>
            </a:r>
          </a:p>
          <a:p>
            <a:endParaRPr lang="ru-RU" dirty="0" smtClean="0"/>
          </a:p>
          <a:p>
            <a:r>
              <a:rPr lang="cs-CZ" dirty="0" smtClean="0"/>
              <a:t>Vnější politika</a:t>
            </a:r>
            <a:r>
              <a:rPr lang="ru-RU" dirty="0" smtClean="0"/>
              <a:t> </a:t>
            </a:r>
            <a:r>
              <a:rPr lang="ru-RU" dirty="0"/>
              <a:t>– </a:t>
            </a:r>
            <a:r>
              <a:rPr lang="cs-CZ" dirty="0" smtClean="0"/>
              <a:t>extrémní konfrontace se Západem;</a:t>
            </a:r>
          </a:p>
          <a:p>
            <a:endParaRPr lang="ru-RU" dirty="0"/>
          </a:p>
          <a:p>
            <a:r>
              <a:rPr lang="cs-CZ" dirty="0" smtClean="0"/>
              <a:t>kultura</a:t>
            </a:r>
            <a:r>
              <a:rPr lang="ru-RU" dirty="0" smtClean="0"/>
              <a:t> – </a:t>
            </a:r>
            <a:r>
              <a:rPr lang="cs-CZ" dirty="0" smtClean="0"/>
              <a:t>tvrdá cenzura; existuje oficiální h neoficiální kultura;</a:t>
            </a:r>
          </a:p>
          <a:p>
            <a:pPr marL="0" indent="0">
              <a:buNone/>
            </a:pPr>
            <a:r>
              <a:rPr lang="cs-CZ" dirty="0" smtClean="0"/>
              <a:t> </a:t>
            </a:r>
          </a:p>
          <a:p>
            <a:r>
              <a:rPr lang="cs-CZ" dirty="0" smtClean="0"/>
              <a:t>To vše ve společnosti vyvolává potřebu zásadních změn.</a:t>
            </a:r>
            <a:endParaRPr lang="ru-RU" dirty="0" smtClean="0"/>
          </a:p>
          <a:p>
            <a:pPr marL="0" indent="0">
              <a:buNone/>
            </a:pPr>
            <a:endParaRPr lang="ru-RU" dirty="0" smtClean="0"/>
          </a:p>
          <a:p>
            <a:endParaRPr lang="ru-RU" dirty="0"/>
          </a:p>
        </p:txBody>
      </p:sp>
    </p:spTree>
    <p:extLst>
      <p:ext uri="{BB962C8B-B14F-4D97-AF65-F5344CB8AC3E}">
        <p14:creationId xmlns:p14="http://schemas.microsoft.com/office/powerpoint/2010/main" val="4505523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682752"/>
            <a:ext cx="10920153" cy="1325562"/>
          </a:xfrm>
        </p:spPr>
        <p:txBody>
          <a:bodyPr>
            <a:normAutofit/>
          </a:bodyPr>
          <a:lstStyle/>
          <a:p>
            <a:pPr algn="ctr"/>
            <a:r>
              <a:rPr lang="cs-CZ" sz="4000" b="1" dirty="0" smtClean="0"/>
              <a:t>Obnova průmyslu</a:t>
            </a:r>
            <a:r>
              <a:rPr lang="ru-RU" dirty="0" smtClean="0"/>
              <a:t/>
            </a:r>
            <a:br>
              <a:rPr lang="ru-RU" dirty="0" smtClean="0"/>
            </a:br>
            <a:endParaRPr lang="cs-CZ" dirty="0"/>
          </a:p>
        </p:txBody>
      </p:sp>
      <p:sp>
        <p:nvSpPr>
          <p:cNvPr id="3" name="Zástupný symbol pro obsah 2"/>
          <p:cNvSpPr>
            <a:spLocks noGrp="1"/>
          </p:cNvSpPr>
          <p:nvPr>
            <p:ph idx="1"/>
          </p:nvPr>
        </p:nvSpPr>
        <p:spPr>
          <a:xfrm>
            <a:off x="1220031" y="1896491"/>
            <a:ext cx="10920153" cy="4577461"/>
          </a:xfrm>
        </p:spPr>
        <p:txBody>
          <a:bodyPr>
            <a:normAutofit/>
          </a:bodyPr>
          <a:lstStyle/>
          <a:p>
            <a:pPr>
              <a:lnSpc>
                <a:spcPct val="160000"/>
              </a:lnSpc>
              <a:buFont typeface="Arial" panose="020B0604020202020204" pitchFamily="34" charset="0"/>
              <a:buChar char="•"/>
            </a:pPr>
            <a:r>
              <a:rPr lang="cs-CZ" sz="3600" dirty="0" smtClean="0"/>
              <a:t>Demilitarizace, která byla dokončena v</a:t>
            </a:r>
            <a:r>
              <a:rPr lang="ru-RU" sz="3600" dirty="0" smtClean="0"/>
              <a:t> 1946 – 1947</a:t>
            </a:r>
            <a:r>
              <a:rPr lang="cs-CZ" sz="3600" dirty="0" smtClean="0"/>
              <a:t>;</a:t>
            </a:r>
          </a:p>
          <a:p>
            <a:pPr>
              <a:lnSpc>
                <a:spcPct val="160000"/>
              </a:lnSpc>
              <a:buFont typeface="Arial" panose="020B0604020202020204" pitchFamily="34" charset="0"/>
              <a:buChar char="•"/>
            </a:pPr>
            <a:r>
              <a:rPr lang="cs-CZ" sz="3600" dirty="0"/>
              <a:t>o</a:t>
            </a:r>
            <a:r>
              <a:rPr lang="cs-CZ" sz="3600" dirty="0" smtClean="0"/>
              <a:t>bnova zničených závodů na okupovaných územích;</a:t>
            </a:r>
            <a:endParaRPr lang="ru-RU" dirty="0"/>
          </a:p>
          <a:p>
            <a:pPr marL="0" indent="0">
              <a:buNone/>
            </a:pPr>
            <a:endParaRPr lang="ru-RU" dirty="0"/>
          </a:p>
          <a:p>
            <a:pPr>
              <a:buFont typeface="Arial" panose="020B0604020202020204" pitchFamily="34" charset="0"/>
              <a:buChar char="•"/>
            </a:pPr>
            <a:r>
              <a:rPr lang="cs-CZ" sz="3600" dirty="0"/>
              <a:t>o</a:t>
            </a:r>
            <a:r>
              <a:rPr lang="cs-CZ" sz="3600" dirty="0" smtClean="0"/>
              <a:t>bnovy průmyslu bylo dosaženo v r. </a:t>
            </a:r>
            <a:r>
              <a:rPr lang="ru-RU" sz="3600" dirty="0" smtClean="0"/>
              <a:t>1947</a:t>
            </a:r>
            <a:r>
              <a:rPr lang="cs-CZ" sz="3600" dirty="0" smtClean="0"/>
              <a:t>.</a:t>
            </a:r>
            <a:endParaRPr lang="ru-RU" dirty="0" smtClean="0"/>
          </a:p>
        </p:txBody>
      </p:sp>
    </p:spTree>
    <p:extLst>
      <p:ext uri="{BB962C8B-B14F-4D97-AF65-F5344CB8AC3E}">
        <p14:creationId xmlns:p14="http://schemas.microsoft.com/office/powerpoint/2010/main" val="406716096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algn="ctr"/>
            <a:r>
              <a:rPr lang="cs-CZ" b="1" dirty="0" smtClean="0"/>
              <a:t>Obnova zemědělství</a:t>
            </a:r>
            <a:endParaRPr lang="cs-CZ" b="1" dirty="0"/>
          </a:p>
        </p:txBody>
      </p:sp>
      <p:sp>
        <p:nvSpPr>
          <p:cNvPr id="3" name="Zástupný symbol pro obsah 2"/>
          <p:cNvSpPr>
            <a:spLocks noGrp="1"/>
          </p:cNvSpPr>
          <p:nvPr>
            <p:ph idx="1"/>
          </p:nvPr>
        </p:nvSpPr>
        <p:spPr>
          <a:xfrm>
            <a:off x="419100" y="1825625"/>
            <a:ext cx="11639550" cy="4351338"/>
          </a:xfrm>
        </p:spPr>
        <p:txBody>
          <a:bodyPr>
            <a:normAutofit/>
          </a:bodyPr>
          <a:lstStyle/>
          <a:p>
            <a:pPr>
              <a:lnSpc>
                <a:spcPct val="150000"/>
              </a:lnSpc>
              <a:buFont typeface="Arial" panose="020B0604020202020204" pitchFamily="34" charset="0"/>
              <a:buChar char="•"/>
            </a:pPr>
            <a:r>
              <a:rPr lang="cs-CZ" dirty="0" smtClean="0"/>
              <a:t>Snížily se ceny za zemědělskou produkci;</a:t>
            </a:r>
          </a:p>
          <a:p>
            <a:pPr>
              <a:lnSpc>
                <a:spcPct val="150000"/>
              </a:lnSpc>
            </a:pPr>
            <a:r>
              <a:rPr lang="cs-CZ" dirty="0"/>
              <a:t>z</a:t>
            </a:r>
            <a:r>
              <a:rPr lang="cs-CZ" dirty="0" smtClean="0"/>
              <a:t>vyšuje se počet  KOLCHOZŮ</a:t>
            </a:r>
            <a:r>
              <a:rPr lang="cs-CZ" dirty="0"/>
              <a:t>;</a:t>
            </a:r>
            <a:endParaRPr lang="ru-RU" dirty="0" smtClean="0"/>
          </a:p>
          <a:p>
            <a:pPr>
              <a:lnSpc>
                <a:spcPct val="150000"/>
              </a:lnSpc>
            </a:pPr>
            <a:r>
              <a:rPr lang="cs-CZ" dirty="0"/>
              <a:t>d</a:t>
            </a:r>
            <a:r>
              <a:rPr lang="cs-CZ" dirty="0" smtClean="0"/>
              <a:t>ochází k zavádění  principů socialistického zemědělství na území Západní Ukrajiny, Západního Běloruska a Pobaltí</a:t>
            </a:r>
            <a:endParaRPr lang="ru-RU" dirty="0" smtClean="0"/>
          </a:p>
          <a:p>
            <a:endParaRPr lang="cs-CZ" dirty="0"/>
          </a:p>
        </p:txBody>
      </p:sp>
    </p:spTree>
    <p:extLst>
      <p:ext uri="{BB962C8B-B14F-4D97-AF65-F5344CB8AC3E}">
        <p14:creationId xmlns:p14="http://schemas.microsoft.com/office/powerpoint/2010/main" val="15598679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b="1" dirty="0" smtClean="0"/>
              <a:t>Peněžní reforma</a:t>
            </a:r>
            <a:endParaRPr lang="cs-CZ" b="1" dirty="0"/>
          </a:p>
        </p:txBody>
      </p:sp>
      <p:sp>
        <p:nvSpPr>
          <p:cNvPr id="3" name="Zástupný symbol pro obsah 2"/>
          <p:cNvSpPr>
            <a:spLocks noGrp="1"/>
          </p:cNvSpPr>
          <p:nvPr>
            <p:ph idx="1"/>
          </p:nvPr>
        </p:nvSpPr>
        <p:spPr/>
        <p:txBody>
          <a:bodyPr/>
          <a:lstStyle/>
          <a:p>
            <a:pPr>
              <a:lnSpc>
                <a:spcPct val="150000"/>
              </a:lnSpc>
            </a:pPr>
            <a:r>
              <a:rPr lang="cs-CZ" dirty="0" smtClean="0"/>
              <a:t>Zrušení lístkového (přídělového) systému v r.</a:t>
            </a:r>
            <a:r>
              <a:rPr lang="ru-RU" dirty="0" smtClean="0"/>
              <a:t> 1947</a:t>
            </a:r>
            <a:r>
              <a:rPr lang="cs-CZ" dirty="0" smtClean="0"/>
              <a:t>;</a:t>
            </a:r>
            <a:endParaRPr lang="ru-RU" dirty="0" smtClean="0"/>
          </a:p>
          <a:p>
            <a:pPr>
              <a:lnSpc>
                <a:spcPct val="150000"/>
              </a:lnSpc>
            </a:pPr>
            <a:r>
              <a:rPr lang="cs-CZ" dirty="0" smtClean="0"/>
              <a:t>Peníze byly měněny v omezeném množství dle kurzu 1:10;</a:t>
            </a:r>
            <a:endParaRPr lang="ru-RU" dirty="0"/>
          </a:p>
          <a:p>
            <a:pPr>
              <a:buFont typeface="Arial" panose="020B0604020202020204" pitchFamily="34" charset="0"/>
              <a:buChar char="•"/>
            </a:pPr>
            <a:r>
              <a:rPr lang="cs-CZ" dirty="0" smtClean="0"/>
              <a:t>Reforma sice upevnila a zlepšila finanční situaci v zemi, ale zároveň vyvolala velkou nespokojenost obyvatel.</a:t>
            </a:r>
            <a:endParaRPr lang="cs-CZ" dirty="0"/>
          </a:p>
        </p:txBody>
      </p:sp>
    </p:spTree>
    <p:extLst>
      <p:ext uri="{BB962C8B-B14F-4D97-AF65-F5344CB8AC3E}">
        <p14:creationId xmlns:p14="http://schemas.microsoft.com/office/powerpoint/2010/main" val="269188728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b="1" dirty="0" smtClean="0"/>
              <a:t>Stalinské represe</a:t>
            </a:r>
            <a:endParaRPr lang="cs-CZ" b="1" dirty="0"/>
          </a:p>
        </p:txBody>
      </p:sp>
      <p:sp>
        <p:nvSpPr>
          <p:cNvPr id="3" name="Zástupný symbol pro obsah 2"/>
          <p:cNvSpPr>
            <a:spLocks noGrp="1"/>
          </p:cNvSpPr>
          <p:nvPr>
            <p:ph idx="1"/>
          </p:nvPr>
        </p:nvSpPr>
        <p:spPr/>
        <p:txBody>
          <a:bodyPr>
            <a:normAutofit fontScale="70000" lnSpcReduction="20000"/>
          </a:bodyPr>
          <a:lstStyle/>
          <a:p>
            <a:pPr>
              <a:lnSpc>
                <a:spcPct val="150000"/>
              </a:lnSpc>
            </a:pPr>
            <a:r>
              <a:rPr lang="cs-CZ" dirty="0" smtClean="0"/>
              <a:t>I nadále pokračovaly represe obyvatel, a to vše z důvodu upevnění a posílení totalitní moci;</a:t>
            </a:r>
          </a:p>
          <a:p>
            <a:pPr>
              <a:lnSpc>
                <a:spcPct val="150000"/>
              </a:lnSpc>
            </a:pPr>
            <a:r>
              <a:rPr lang="cs-CZ" dirty="0"/>
              <a:t>z</a:t>
            </a:r>
            <a:r>
              <a:rPr lang="cs-CZ" dirty="0" smtClean="0"/>
              <a:t>ačíná pronásledování umělců – zejména spisovatelů</a:t>
            </a:r>
            <a:r>
              <a:rPr lang="ru-RU" dirty="0" smtClean="0"/>
              <a:t> (</a:t>
            </a:r>
            <a:r>
              <a:rPr lang="cs-CZ" dirty="0" smtClean="0"/>
              <a:t>A. </a:t>
            </a:r>
            <a:r>
              <a:rPr lang="cs-CZ" dirty="0" err="1" smtClean="0"/>
              <a:t>Achmatová</a:t>
            </a:r>
            <a:r>
              <a:rPr lang="cs-CZ" dirty="0" smtClean="0"/>
              <a:t>, M. Zoščenko, B. </a:t>
            </a:r>
            <a:r>
              <a:rPr lang="cs-CZ" dirty="0" err="1" smtClean="0"/>
              <a:t>Pasternak</a:t>
            </a:r>
            <a:r>
              <a:rPr lang="cs-CZ" dirty="0" smtClean="0"/>
              <a:t>);</a:t>
            </a:r>
          </a:p>
          <a:p>
            <a:pPr>
              <a:lnSpc>
                <a:spcPct val="150000"/>
              </a:lnSpc>
            </a:pPr>
            <a:r>
              <a:rPr lang="cs-CZ" dirty="0" smtClean="0"/>
              <a:t>„Leningradská aféra“ - </a:t>
            </a:r>
            <a:r>
              <a:rPr lang="cs-CZ" dirty="0"/>
              <a:t>řada údajných kriminálních případů, které vyústily v čistku komunistické strany a státní správy SSSR v Leningradu a Leningradské oblasti v letech 1948–1950. Související politické procesy skončily mnoha tresty smrti a dlouhými tresty odnětí </a:t>
            </a:r>
            <a:r>
              <a:rPr lang="cs-CZ" dirty="0" smtClean="0"/>
              <a:t>svobody</a:t>
            </a:r>
            <a:r>
              <a:rPr lang="cs-CZ" dirty="0"/>
              <a:t>;</a:t>
            </a:r>
            <a:endParaRPr lang="cs-CZ" dirty="0" smtClean="0"/>
          </a:p>
          <a:p>
            <a:pPr>
              <a:lnSpc>
                <a:spcPct val="150000"/>
              </a:lnSpc>
            </a:pPr>
            <a:r>
              <a:rPr lang="en-US" dirty="0" smtClean="0"/>
              <a:t>“</a:t>
            </a:r>
            <a:r>
              <a:rPr lang="cs-CZ" dirty="0" smtClean="0"/>
              <a:t>Aféra lékařů</a:t>
            </a:r>
            <a:r>
              <a:rPr lang="en-US" dirty="0" smtClean="0"/>
              <a:t>”</a:t>
            </a:r>
            <a:r>
              <a:rPr lang="cs-CZ" dirty="0" smtClean="0"/>
              <a:t> – skupina lékařů byla obviněna z pokusů usmrtit vedoucí činovníky komunistické strany.</a:t>
            </a:r>
            <a:r>
              <a:rPr lang="ru-RU" dirty="0" smtClean="0"/>
              <a:t> </a:t>
            </a:r>
            <a:endParaRPr lang="cs-CZ" dirty="0"/>
          </a:p>
        </p:txBody>
      </p:sp>
    </p:spTree>
    <p:extLst>
      <p:ext uri="{BB962C8B-B14F-4D97-AF65-F5344CB8AC3E}">
        <p14:creationId xmlns:p14="http://schemas.microsoft.com/office/powerpoint/2010/main" val="34424874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en-US" b="1" dirty="0" smtClean="0"/>
              <a:t>“</a:t>
            </a:r>
            <a:r>
              <a:rPr lang="cs-CZ" b="1" dirty="0" smtClean="0"/>
              <a:t>STUDENÁ VÁLKA</a:t>
            </a:r>
            <a:r>
              <a:rPr lang="en-US" b="1" dirty="0" smtClean="0"/>
              <a:t>”</a:t>
            </a:r>
            <a:r>
              <a:rPr lang="ru-RU" b="1" dirty="0" smtClean="0"/>
              <a:t> (1947 – 1991)</a:t>
            </a:r>
            <a:endParaRPr lang="cs-CZ" b="1" dirty="0"/>
          </a:p>
        </p:txBody>
      </p:sp>
      <p:sp>
        <p:nvSpPr>
          <p:cNvPr id="3" name="Zástupný symbol pro obsah 2"/>
          <p:cNvSpPr>
            <a:spLocks noGrp="1"/>
          </p:cNvSpPr>
          <p:nvPr>
            <p:ph idx="1"/>
          </p:nvPr>
        </p:nvSpPr>
        <p:spPr/>
        <p:txBody>
          <a:bodyPr/>
          <a:lstStyle/>
          <a:p>
            <a:r>
              <a:rPr lang="cs-CZ" dirty="0" smtClean="0"/>
              <a:t>Konfrontace dvou vojensko-politických paktů, v jejichž čele stály USA a </a:t>
            </a:r>
            <a:r>
              <a:rPr lang="cs-CZ" dirty="0" smtClean="0"/>
              <a:t>SSSR</a:t>
            </a:r>
            <a:endParaRPr lang="ru-RU" dirty="0" smtClean="0"/>
          </a:p>
          <a:p>
            <a:endParaRPr lang="ru-RU" dirty="0"/>
          </a:p>
          <a:p>
            <a:pPr marL="0" indent="0">
              <a:buNone/>
            </a:pPr>
            <a:endParaRPr lang="cs-CZ" dirty="0"/>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49683" y="3117273"/>
            <a:ext cx="3446665" cy="2440998"/>
          </a:xfrm>
          <a:prstGeom prst="rect">
            <a:avLst/>
          </a:prstGeom>
        </p:spPr>
      </p:pic>
    </p:spTree>
    <p:extLst>
      <p:ext uri="{BB962C8B-B14F-4D97-AF65-F5344CB8AC3E}">
        <p14:creationId xmlns:p14="http://schemas.microsoft.com/office/powerpoint/2010/main" val="20564956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16280" y="0"/>
            <a:ext cx="10515600" cy="1325563"/>
          </a:xfrm>
        </p:spPr>
        <p:txBody>
          <a:bodyPr/>
          <a:lstStyle/>
          <a:p>
            <a:pPr algn="ctr"/>
            <a:r>
              <a:rPr lang="cs-CZ" b="1" dirty="0" smtClean="0"/>
              <a:t>Postavení SSSR</a:t>
            </a:r>
            <a:endParaRPr lang="cs-CZ" b="1" dirty="0"/>
          </a:p>
        </p:txBody>
      </p:sp>
      <p:sp>
        <p:nvSpPr>
          <p:cNvPr id="3" name="Zástupný symbol pro obsah 2"/>
          <p:cNvSpPr>
            <a:spLocks noGrp="1"/>
          </p:cNvSpPr>
          <p:nvPr>
            <p:ph idx="1"/>
          </p:nvPr>
        </p:nvSpPr>
        <p:spPr>
          <a:xfrm>
            <a:off x="716280" y="1219200"/>
            <a:ext cx="8232648" cy="5523166"/>
          </a:xfrm>
        </p:spPr>
        <p:txBody>
          <a:bodyPr>
            <a:normAutofit fontScale="85000" lnSpcReduction="20000"/>
          </a:bodyPr>
          <a:lstStyle/>
          <a:p>
            <a:pPr>
              <a:lnSpc>
                <a:spcPct val="150000"/>
              </a:lnSpc>
            </a:pPr>
            <a:r>
              <a:rPr lang="cs-CZ" dirty="0" smtClean="0"/>
              <a:t>SSSR měl velké ambice rozšířit svůj vliv v Evropě a Asii;</a:t>
            </a:r>
          </a:p>
          <a:p>
            <a:pPr>
              <a:lnSpc>
                <a:spcPct val="150000"/>
              </a:lnSpc>
            </a:pPr>
            <a:r>
              <a:rPr lang="cs-CZ" dirty="0" smtClean="0"/>
              <a:t>V zemích východní Evropy dochází k zavedení proruských socialistických režimů (Bulharsko, Polsko, ČSSR, Maďarsko, Jugoslávie, Rumunsko, Albánie, </a:t>
            </a:r>
            <a:r>
              <a:rPr lang="cs-CZ" dirty="0" smtClean="0"/>
              <a:t>NDR);</a:t>
            </a:r>
            <a:endParaRPr lang="cs-CZ" dirty="0" smtClean="0"/>
          </a:p>
          <a:p>
            <a:pPr>
              <a:lnSpc>
                <a:spcPct val="150000"/>
              </a:lnSpc>
            </a:pPr>
            <a:r>
              <a:rPr lang="cs-CZ" dirty="0" smtClean="0"/>
              <a:t>v. </a:t>
            </a:r>
            <a:r>
              <a:rPr lang="cs-CZ" dirty="0" smtClean="0"/>
              <a:t>r. </a:t>
            </a:r>
            <a:r>
              <a:rPr lang="ru-RU" dirty="0" smtClean="0"/>
              <a:t>194</a:t>
            </a:r>
            <a:r>
              <a:rPr lang="cs-CZ" dirty="0" smtClean="0"/>
              <a:t>9</a:t>
            </a:r>
            <a:r>
              <a:rPr lang="ru-RU" dirty="0" smtClean="0"/>
              <a:t> </a:t>
            </a:r>
            <a:r>
              <a:rPr lang="cs-CZ" dirty="0" smtClean="0"/>
              <a:t>vznik </a:t>
            </a:r>
            <a:r>
              <a:rPr lang="cs-CZ" b="1" dirty="0" smtClean="0"/>
              <a:t>Rady vzájemné hospodářské pomoci (RVHP) </a:t>
            </a:r>
            <a:r>
              <a:rPr lang="cs-CZ" dirty="0" smtClean="0"/>
              <a:t>- </a:t>
            </a:r>
            <a:r>
              <a:rPr lang="cs-CZ" dirty="0"/>
              <a:t>obchodní organizace, sdružující v době studené války socialistické státy sovětského </a:t>
            </a:r>
            <a:r>
              <a:rPr lang="cs-CZ" dirty="0" smtClean="0"/>
              <a:t>bloku;</a:t>
            </a:r>
            <a:endParaRPr lang="cs-CZ" dirty="0"/>
          </a:p>
          <a:p>
            <a:pPr>
              <a:lnSpc>
                <a:spcPct val="150000"/>
              </a:lnSpc>
            </a:pPr>
            <a:r>
              <a:rPr lang="cs-CZ" dirty="0" smtClean="0"/>
              <a:t>v r. </a:t>
            </a:r>
            <a:r>
              <a:rPr lang="ru-RU" dirty="0" smtClean="0"/>
              <a:t>1955</a:t>
            </a:r>
            <a:r>
              <a:rPr lang="cs-CZ" dirty="0" smtClean="0"/>
              <a:t> vznik </a:t>
            </a:r>
            <a:r>
              <a:rPr lang="cs-CZ" b="1" dirty="0" smtClean="0"/>
              <a:t>Varšavské smlouvy </a:t>
            </a:r>
            <a:r>
              <a:rPr lang="cs-CZ" dirty="0" smtClean="0"/>
              <a:t>– vojensko-politický </a:t>
            </a:r>
            <a:r>
              <a:rPr lang="cs-CZ" dirty="0"/>
              <a:t>pakt evropských zemí východního bloku, existující v letech 1955 až 1991.</a:t>
            </a:r>
          </a:p>
        </p:txBody>
      </p:sp>
      <p:pic>
        <p:nvPicPr>
          <p:cNvPr id="3074" name="Picture 2" descr="http://fc05.deviantart.net/fs70/f/2010/263/8/9/comecon_poster_by_party9999999-d2z4u4m.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28887" y="707135"/>
            <a:ext cx="2265873" cy="3013145"/>
          </a:xfrm>
          <a:prstGeom prst="rect">
            <a:avLst/>
          </a:prstGeom>
          <a:noFill/>
          <a:extLst>
            <a:ext uri="{909E8E84-426E-40DD-AFC4-6F175D3DCCD1}">
              <a14:hiddenFill xmlns:a14="http://schemas.microsoft.com/office/drawing/2010/main">
                <a:solidFill>
                  <a:srgbClr val="FFFFFF"/>
                </a:solidFill>
              </a14:hiddenFill>
            </a:ext>
          </a:extLst>
        </p:spPr>
      </p:pic>
      <p:pic>
        <p:nvPicPr>
          <p:cNvPr id="4" name="Obrázek 3"/>
          <p:cNvPicPr>
            <a:picLocks noChangeAspect="1"/>
          </p:cNvPicPr>
          <p:nvPr/>
        </p:nvPicPr>
        <p:blipFill>
          <a:blip r:embed="rId3"/>
          <a:stretch>
            <a:fillRect/>
          </a:stretch>
        </p:blipFill>
        <p:spPr>
          <a:xfrm>
            <a:off x="9128886" y="4120896"/>
            <a:ext cx="2265873" cy="2621470"/>
          </a:xfrm>
          <a:prstGeom prst="rect">
            <a:avLst/>
          </a:prstGeom>
        </p:spPr>
      </p:pic>
    </p:spTree>
    <p:extLst>
      <p:ext uri="{BB962C8B-B14F-4D97-AF65-F5344CB8AC3E}">
        <p14:creationId xmlns:p14="http://schemas.microsoft.com/office/powerpoint/2010/main" val="2123295411"/>
      </p:ext>
    </p:extLst>
  </p:cSld>
  <p:clrMapOvr>
    <a:masterClrMapping/>
  </p:clrMapOvr>
  <p:timing>
    <p:tnLst>
      <p:par>
        <p:cTn id="1" dur="indefinite" restart="never" nodeType="tmRoot"/>
      </p:par>
    </p:tnLst>
  </p:timing>
</p:sld>
</file>

<file path=ppt/theme/theme1.xml><?xml version="1.0" encoding="utf-8"?>
<a:theme xmlns:a="http://schemas.openxmlformats.org/drawingml/2006/main" name="HDOfficeLightV0">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1_HDOfficeLightV0">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Kancelář">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4090</TotalTime>
  <Words>1242</Words>
  <Application>Microsoft Office PowerPoint</Application>
  <PresentationFormat>Širokoúhlá obrazovka</PresentationFormat>
  <Paragraphs>161</Paragraphs>
  <Slides>36</Slides>
  <Notes>0</Notes>
  <HiddenSlides>0</HiddenSlides>
  <MMClips>0</MMClips>
  <ScaleCrop>false</ScaleCrop>
  <HeadingPairs>
    <vt:vector size="6" baseType="variant">
      <vt:variant>
        <vt:lpstr>Použitá písma</vt:lpstr>
      </vt:variant>
      <vt:variant>
        <vt:i4>4</vt:i4>
      </vt:variant>
      <vt:variant>
        <vt:lpstr>Motiv</vt:lpstr>
      </vt:variant>
      <vt:variant>
        <vt:i4>2</vt:i4>
      </vt:variant>
      <vt:variant>
        <vt:lpstr>Nadpisy snímků</vt:lpstr>
      </vt:variant>
      <vt:variant>
        <vt:i4>36</vt:i4>
      </vt:variant>
    </vt:vector>
  </HeadingPairs>
  <TitlesOfParts>
    <vt:vector size="42" baseType="lpstr">
      <vt:lpstr>Arial</vt:lpstr>
      <vt:lpstr>Calibri</vt:lpstr>
      <vt:lpstr>Calibri Light</vt:lpstr>
      <vt:lpstr>Wingdings 2</vt:lpstr>
      <vt:lpstr>HDOfficeLightV0</vt:lpstr>
      <vt:lpstr>1_HDOfficeLightV0</vt:lpstr>
      <vt:lpstr>SSSR VE DRUHÉ POLOVINĚ 20. STOLETÍ</vt:lpstr>
      <vt:lpstr>Periodizace</vt:lpstr>
      <vt:lpstr>Vnitřní otázky SSSR v letech 1945 – 1953</vt:lpstr>
      <vt:lpstr>Obnova průmyslu </vt:lpstr>
      <vt:lpstr>Obnova zemědělství</vt:lpstr>
      <vt:lpstr>Peněžní reforma</vt:lpstr>
      <vt:lpstr>Stalinské represe</vt:lpstr>
      <vt:lpstr>“STUDENÁ VÁLKA” (1947 – 1991)</vt:lpstr>
      <vt:lpstr>Postavení SSSR</vt:lpstr>
      <vt:lpstr>Postavení „Západu“</vt:lpstr>
      <vt:lpstr>Výsledky vnější politiky SSSR v poválečném období</vt:lpstr>
      <vt:lpstr>Smrt Stalina – 5. 3. 1953 </vt:lpstr>
      <vt:lpstr>Prezentace aplikace PowerPoint</vt:lpstr>
      <vt:lpstr>Období „oteplování“ XX. sjezd KSSS - 1956 </vt:lpstr>
      <vt:lpstr>Reforma zemědělství</vt:lpstr>
      <vt:lpstr>Prezentace aplikace PowerPoint</vt:lpstr>
      <vt:lpstr>Prezentace aplikace PowerPoint</vt:lpstr>
      <vt:lpstr>Vědecko-technická revoluce</vt:lpstr>
      <vt:lpstr>Sociální reformy</vt:lpstr>
      <vt:lpstr>Zahraniční politika SSSR v období “оттепели”</vt:lpstr>
      <vt:lpstr>Karibská krize</vt:lpstr>
      <vt:lpstr>Odstoupení Chruščova </vt:lpstr>
      <vt:lpstr>Vnitřní politika SSSR v období „stagnace“</vt:lpstr>
      <vt:lpstr>Neostalinismus</vt:lpstr>
      <vt:lpstr>KGB</vt:lpstr>
      <vt:lpstr>Ústava z r. 1977</vt:lpstr>
      <vt:lpstr>Zveličování osobnosti Brežněva</vt:lpstr>
      <vt:lpstr>J. V. Andropov (říjen 1983 – únor 1984)</vt:lpstr>
      <vt:lpstr>K. U. Černěnko (únor 1984 – březen 1985)</vt:lpstr>
      <vt:lpstr>Období stagnace</vt:lpstr>
      <vt:lpstr>Ekonomika v období stagnace</vt:lpstr>
      <vt:lpstr>Sociální oblast</vt:lpstr>
      <vt:lpstr>Prezentace aplikace PowerPoint</vt:lpstr>
      <vt:lpstr>Vnější politika</vt:lpstr>
      <vt:lpstr>Zahraniční politika</vt:lpstr>
      <vt:lpstr>Krize ve společnosti</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СССР во второй половине ХХ века</dc:title>
  <dc:creator>JANA</dc:creator>
  <cp:lastModifiedBy>Uživatel systému Windows</cp:lastModifiedBy>
  <cp:revision>80</cp:revision>
  <dcterms:created xsi:type="dcterms:W3CDTF">2016-05-14T07:21:26Z</dcterms:created>
  <dcterms:modified xsi:type="dcterms:W3CDTF">2020-04-28T10:26:17Z</dcterms:modified>
</cp:coreProperties>
</file>