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022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9480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894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69190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2098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34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0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1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4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.wikireading.ru/283839" TargetMode="External"/><Relationship Id="rId2" Type="http://schemas.openxmlformats.org/officeDocument/2006/relationships/hyperlink" Target="https://history.wikireading.ru/28383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istory.wikireading.ru/283841" TargetMode="External"/><Relationship Id="rId4" Type="http://schemas.openxmlformats.org/officeDocument/2006/relationships/hyperlink" Target="https://history.wikireading.ru/28384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125" y="1334562"/>
            <a:ext cx="10263116" cy="2541431"/>
          </a:xfrm>
        </p:spPr>
        <p:txBody>
          <a:bodyPr>
            <a:normAutofit/>
          </a:bodyPr>
          <a:lstStyle/>
          <a:p>
            <a:pPr algn="ctr"/>
            <a:r>
              <a:rPr lang="ru-RU" sz="5200" b="1" dirty="0" smtClean="0"/>
              <a:t>Русский театр в 18-19 вв.</a:t>
            </a:r>
            <a:endParaRPr lang="cs-CZ" sz="5200" b="1" dirty="0"/>
          </a:p>
        </p:txBody>
      </p:sp>
    </p:spTree>
    <p:extLst>
      <p:ext uri="{BB962C8B-B14F-4D97-AF65-F5344CB8AC3E}">
        <p14:creationId xmlns:p14="http://schemas.microsoft.com/office/powerpoint/2010/main" val="20032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Знаменитые актеры 19 века:</a:t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Мария Ермолова </a:t>
            </a:r>
            <a:endParaRPr lang="cs-CZ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19" y="2811226"/>
            <a:ext cx="1918506" cy="346032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4439" y="2160589"/>
            <a:ext cx="3687675" cy="4376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Пров Садовский</a:t>
            </a:r>
            <a:endParaRPr lang="cs-CZ" dirty="0"/>
          </a:p>
        </p:txBody>
      </p:sp>
      <p:pic>
        <p:nvPicPr>
          <p:cNvPr id="1026" name="Picture 2" descr="Prov Sadovsk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439" y="2753494"/>
            <a:ext cx="2428875" cy="341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17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2160589"/>
            <a:ext cx="10454185" cy="3880773"/>
          </a:xfrm>
        </p:spPr>
        <p:txBody>
          <a:bodyPr/>
          <a:lstStyle/>
          <a:p>
            <a:r>
              <a:rPr lang="ru-RU" dirty="0" smtClean="0"/>
              <a:t>Классицизм в русской драматургии: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history.wikireading.ru/283838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Сентиментализм на </a:t>
            </a:r>
            <a:r>
              <a:rPr lang="ru-RU" b="1" dirty="0" smtClean="0"/>
              <a:t>русской сцене: </a:t>
            </a:r>
            <a:r>
              <a:rPr lang="cs-CZ" b="1" dirty="0">
                <a:hlinkClick r:id="rId3"/>
              </a:rPr>
              <a:t>https://</a:t>
            </a:r>
            <a:r>
              <a:rPr lang="cs-CZ" b="1" dirty="0" smtClean="0">
                <a:hlinkClick r:id="rId3"/>
              </a:rPr>
              <a:t>history.wikireading.ru/283839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Романтизм в драматургии: </a:t>
            </a:r>
            <a:r>
              <a:rPr lang="cs-CZ" b="1" dirty="0">
                <a:hlinkClick r:id="rId4"/>
              </a:rPr>
              <a:t>https://</a:t>
            </a:r>
            <a:r>
              <a:rPr lang="cs-CZ" b="1" dirty="0" smtClean="0">
                <a:hlinkClick r:id="rId4"/>
              </a:rPr>
              <a:t>history.wikireading.ru/283840</a:t>
            </a:r>
            <a:r>
              <a:rPr lang="ru-RU" b="1" dirty="0" smtClean="0"/>
              <a:t> </a:t>
            </a:r>
            <a:endParaRPr lang="ru-RU" b="1" dirty="0" smtClean="0"/>
          </a:p>
          <a:p>
            <a:r>
              <a:rPr lang="ru-RU" b="1" dirty="0" smtClean="0"/>
              <a:t>Реализм на русской сцене: </a:t>
            </a:r>
            <a:r>
              <a:rPr lang="cs-CZ" dirty="0">
                <a:hlinkClick r:id="rId5"/>
              </a:rPr>
              <a:t>https://history.wikireading.ru/283841</a:t>
            </a:r>
            <a:endParaRPr lang="ru-RU" b="1" dirty="0" smtClean="0"/>
          </a:p>
          <a:p>
            <a:endParaRPr lang="ru-RU" b="1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2777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5576"/>
            <a:ext cx="11373640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Классицизм в драматургии</a:t>
            </a:r>
            <a:br>
              <a:rPr lang="ru-RU" sz="4000" dirty="0" smtClean="0"/>
            </a:br>
            <a:r>
              <a:rPr lang="ru-RU" sz="4000" dirty="0" smtClean="0"/>
              <a:t>А.П. Сумароков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3140"/>
            <a:ext cx="10986448" cy="503602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Основные жанры – трагедия и комедия</a:t>
            </a:r>
            <a:endParaRPr lang="cs-CZ" sz="2400" dirty="0" smtClean="0"/>
          </a:p>
          <a:p>
            <a:pPr algn="just"/>
            <a:r>
              <a:rPr lang="ru-RU" sz="2400" dirty="0" smtClean="0"/>
              <a:t>Характерно единство действия, времени и места</a:t>
            </a:r>
          </a:p>
          <a:p>
            <a:pPr algn="just"/>
            <a:r>
              <a:rPr lang="ru-RU" sz="2400" dirty="0" smtClean="0"/>
              <a:t>Драма имеет нравоучительный характер</a:t>
            </a:r>
          </a:p>
          <a:p>
            <a:pPr algn="just"/>
            <a:r>
              <a:rPr lang="ru-RU" sz="2400" dirty="0" smtClean="0"/>
              <a:t>2 типа героев: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первые борются с личной страстью</a:t>
            </a:r>
            <a:r>
              <a:rPr lang="ru-RU" sz="2400" dirty="0"/>
              <a:t>, </a:t>
            </a:r>
            <a:r>
              <a:rPr lang="ru-RU" sz="2400" dirty="0" smtClean="0"/>
              <a:t>преодолевают колебания </a:t>
            </a:r>
            <a:r>
              <a:rPr lang="ru-RU" sz="2400" dirty="0"/>
              <a:t>и </a:t>
            </a:r>
            <a:r>
              <a:rPr lang="ru-RU" sz="2400" dirty="0" smtClean="0"/>
              <a:t>выполняют </a:t>
            </a:r>
            <a:r>
              <a:rPr lang="ru-RU" sz="2400" dirty="0"/>
              <a:t>свой гражданский долг. К ним относятся </a:t>
            </a:r>
            <a:r>
              <a:rPr lang="ru-RU" sz="2400" dirty="0" err="1"/>
              <a:t>Хорев</a:t>
            </a:r>
            <a:r>
              <a:rPr lang="ru-RU" sz="2400" dirty="0"/>
              <a:t> (пьеса </a:t>
            </a:r>
            <a:r>
              <a:rPr lang="ru-RU" sz="2400" b="1" dirty="0"/>
              <a:t>«</a:t>
            </a:r>
            <a:r>
              <a:rPr lang="ru-RU" sz="2400" b="1" dirty="0" err="1"/>
              <a:t>Хорев</a:t>
            </a:r>
            <a:r>
              <a:rPr lang="ru-RU" sz="2400" b="1" dirty="0"/>
              <a:t>»</a:t>
            </a:r>
            <a:r>
              <a:rPr lang="ru-RU" sz="2400" dirty="0"/>
              <a:t>),</a:t>
            </a:r>
            <a:r>
              <a:rPr lang="ru-RU" sz="2400" b="1" dirty="0"/>
              <a:t> </a:t>
            </a:r>
            <a:r>
              <a:rPr lang="ru-RU" sz="2400" dirty="0"/>
              <a:t>Гамлет (персонаж из одноименной пьесы, представляющей собой вольную переделку трагедии Шекспира), Трувор (трагедия </a:t>
            </a:r>
            <a:r>
              <a:rPr lang="ru-RU" sz="2400" b="1" dirty="0"/>
              <a:t>«</a:t>
            </a:r>
            <a:r>
              <a:rPr lang="ru-RU" sz="2400" b="1" dirty="0" err="1"/>
              <a:t>Синав</a:t>
            </a:r>
            <a:r>
              <a:rPr lang="ru-RU" sz="2400" b="1" dirty="0"/>
              <a:t> и Трувор</a:t>
            </a:r>
            <a:r>
              <a:rPr lang="ru-RU" sz="2400" b="1" dirty="0" smtClean="0"/>
              <a:t>»</a:t>
            </a:r>
            <a:r>
              <a:rPr lang="ru-RU" sz="2400" dirty="0" smtClean="0"/>
              <a:t>);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вторые – те, </a:t>
            </a:r>
            <a:r>
              <a:rPr lang="ru-RU" sz="2400" dirty="0"/>
              <a:t>у которых страсть одерживает победу над государственным </a:t>
            </a:r>
            <a:r>
              <a:rPr lang="ru-RU" sz="2400" dirty="0" smtClean="0"/>
              <a:t>долгом, чаще </a:t>
            </a:r>
            <a:r>
              <a:rPr lang="ru-RU" sz="2400" dirty="0"/>
              <a:t>всего </a:t>
            </a:r>
            <a:r>
              <a:rPr lang="ru-RU" sz="2400" dirty="0" smtClean="0"/>
              <a:t>имеющие власть князья</a:t>
            </a:r>
            <a:r>
              <a:rPr lang="ru-RU" sz="2400" dirty="0"/>
              <a:t>, </a:t>
            </a:r>
            <a:r>
              <a:rPr lang="ru-RU" sz="2400" dirty="0" smtClean="0"/>
              <a:t>монархи. Например, </a:t>
            </a:r>
            <a:r>
              <a:rPr lang="ru-RU" sz="2400" dirty="0"/>
              <a:t> </a:t>
            </a:r>
            <a:r>
              <a:rPr lang="ru-RU" sz="2400" dirty="0" smtClean="0"/>
              <a:t>князь Кий </a:t>
            </a:r>
            <a:r>
              <a:rPr lang="ru-RU" sz="2400" dirty="0"/>
              <a:t>(«</a:t>
            </a:r>
            <a:r>
              <a:rPr lang="ru-RU" sz="2400" dirty="0" err="1"/>
              <a:t>Хорев</a:t>
            </a:r>
            <a:r>
              <a:rPr lang="ru-RU" sz="2400" dirty="0" smtClean="0"/>
              <a:t>»), новгородский </a:t>
            </a:r>
            <a:r>
              <a:rPr lang="ru-RU" sz="2400" dirty="0"/>
              <a:t>князь </a:t>
            </a:r>
            <a:r>
              <a:rPr lang="ru-RU" sz="2400" dirty="0" err="1"/>
              <a:t>Синав</a:t>
            </a:r>
            <a:r>
              <a:rPr lang="ru-RU" sz="2400" dirty="0"/>
              <a:t> </a:t>
            </a:r>
            <a:r>
              <a:rPr lang="ru-RU" sz="2400" dirty="0" smtClean="0"/>
              <a:t>(«</a:t>
            </a:r>
            <a:r>
              <a:rPr lang="ru-RU" sz="2400" dirty="0" err="1"/>
              <a:t>Синав</a:t>
            </a:r>
            <a:r>
              <a:rPr lang="ru-RU" sz="2400" dirty="0"/>
              <a:t> и Трувор</a:t>
            </a:r>
            <a:r>
              <a:rPr lang="ru-RU" sz="2400" dirty="0" smtClean="0"/>
              <a:t>»).</a:t>
            </a:r>
          </a:p>
          <a:p>
            <a:pPr marL="0" indent="0" algn="just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73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Классицизм в </a:t>
            </a:r>
            <a:r>
              <a:rPr lang="ru-RU" sz="4000" dirty="0" smtClean="0"/>
              <a:t>драматургии.</a:t>
            </a:r>
            <a:br>
              <a:rPr lang="ru-RU" sz="4000" dirty="0" smtClean="0"/>
            </a:br>
            <a:r>
              <a:rPr lang="ru-RU" sz="4000" dirty="0" smtClean="0"/>
              <a:t>Д. И. Фонвизин 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607403"/>
            <a:ext cx="9110229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Самое известное произведение – </a:t>
            </a:r>
            <a:r>
              <a:rPr lang="cs-CZ" sz="2400" b="1" dirty="0" smtClean="0"/>
              <a:t>„</a:t>
            </a:r>
            <a:r>
              <a:rPr lang="ru-RU" sz="2400" b="1" dirty="0" smtClean="0"/>
              <a:t>Недоросль</a:t>
            </a:r>
            <a:r>
              <a:rPr lang="cs-CZ" sz="2400" b="1" dirty="0" smtClean="0"/>
              <a:t>“</a:t>
            </a:r>
            <a:r>
              <a:rPr lang="ru-RU" sz="24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характерное </a:t>
            </a:r>
            <a:r>
              <a:rPr lang="ru-RU" sz="2400" dirty="0"/>
              <a:t>для русского классицизма противопоставление двух эпох: </a:t>
            </a:r>
            <a:r>
              <a:rPr lang="ru-RU" sz="2400" dirty="0" smtClean="0"/>
              <a:t>Петровской </a:t>
            </a:r>
            <a:r>
              <a:rPr lang="ru-RU" sz="2400" dirty="0"/>
              <a:t>и той, к которой принадлежит автор. Первая выступает как </a:t>
            </a:r>
            <a:r>
              <a:rPr lang="ru-RU" sz="2400" dirty="0" smtClean="0"/>
              <a:t>образец </a:t>
            </a:r>
            <a:r>
              <a:rPr lang="ru-RU" sz="2400" dirty="0"/>
              <a:t>гражданского поведения, вторая — как отклонение от </a:t>
            </a:r>
            <a:r>
              <a:rPr lang="ru-RU" sz="2400" dirty="0" smtClean="0"/>
              <a:t>неё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три группы персонажей, включающих в себя три мужских и один женский образ: положительные, злонравные </a:t>
            </a:r>
            <a:r>
              <a:rPr lang="ru-RU" sz="2400" dirty="0" smtClean="0"/>
              <a:t>и </a:t>
            </a:r>
            <a:r>
              <a:rPr lang="ru-RU" sz="2400" dirty="0"/>
              <a:t>воспитатели Митрофана, наделенные как положительными, так и отрицательными </a:t>
            </a:r>
            <a:r>
              <a:rPr lang="ru-RU" sz="2400" dirty="0" smtClean="0"/>
              <a:t>качествами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обращение писателя к живому разговорному языку, к просторечию, к вульгаризмам со всеми их отклонениями от «правильной» литературной речи. </a:t>
            </a:r>
            <a:endParaRPr lang="ru-RU" sz="2400" dirty="0" smtClean="0"/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2244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</a:t>
            </a:r>
            <a:r>
              <a:rPr lang="ru-RU" sz="4000" dirty="0" smtClean="0"/>
              <a:t>драматургии</a:t>
            </a:r>
            <a:r>
              <a:rPr lang="ru-RU" sz="4000" dirty="0"/>
              <a:t/>
            </a:r>
            <a:br>
              <a:rPr lang="ru-RU" sz="4000" dirty="0"/>
            </a:b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" y="791570"/>
            <a:ext cx="9880979" cy="606643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построении драматических произведений писатели-сентименталисты отказались от эстетических канонов классицизма. Действие пьесы, не </a:t>
            </a:r>
            <a:r>
              <a:rPr lang="ru-RU" sz="2400" dirty="0" smtClean="0"/>
              <a:t>ограничивалось единством </a:t>
            </a:r>
            <a:r>
              <a:rPr lang="ru-RU" sz="2400" dirty="0"/>
              <a:t>времени, места и </a:t>
            </a:r>
            <a:r>
              <a:rPr lang="ru-RU" sz="2400" dirty="0" smtClean="0"/>
              <a:t>действия, </a:t>
            </a:r>
            <a:r>
              <a:rPr lang="ru-RU" sz="2400" dirty="0"/>
              <a:t>развивалось свободно в соответствии с ведущим конфликтом сюжета. Но, подобно классицистической трагедии, сентиментальная драма сохраняла нравоучительный, морализирующий характер. </a:t>
            </a:r>
            <a:endParaRPr lang="ru-RU" sz="2400" dirty="0" smtClean="0"/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заключительном акте пьесы порок, как правило, подвергался наказанию, добродетель торжествовала.</a:t>
            </a:r>
          </a:p>
          <a:p>
            <a:pPr algn="just"/>
            <a:r>
              <a:rPr lang="ru-RU" sz="2400" dirty="0" smtClean="0"/>
              <a:t>Н</a:t>
            </a:r>
            <a:r>
              <a:rPr lang="ru-RU" sz="2400" dirty="0"/>
              <a:t>. И. </a:t>
            </a:r>
            <a:r>
              <a:rPr lang="ru-RU" sz="2400" dirty="0" smtClean="0"/>
              <a:t>Ильин - </a:t>
            </a:r>
            <a:r>
              <a:rPr lang="ru-RU" sz="2400" b="1" dirty="0" smtClean="0"/>
              <a:t>«Великодушие</a:t>
            </a:r>
            <a:r>
              <a:rPr lang="ru-RU" sz="2400" b="1" dirty="0"/>
              <a:t>, или Рекрутский набор»</a:t>
            </a:r>
            <a:r>
              <a:rPr lang="ru-RU" sz="2400" dirty="0"/>
              <a:t> </a:t>
            </a:r>
          </a:p>
          <a:p>
            <a:pPr algn="just"/>
            <a:r>
              <a:rPr lang="ru-RU" sz="2400" dirty="0" smtClean="0"/>
              <a:t>В.М. Фёдоров - </a:t>
            </a:r>
            <a:r>
              <a:rPr lang="ru-RU" sz="2400" b="1" dirty="0"/>
              <a:t>«Любовь и добродетель», «Лиза, или Следствие гордости и обольщения», «Клевета и невинность», «Русский солдат, или Как хорошо быть добрым гражданином»</a:t>
            </a:r>
            <a:r>
              <a:rPr lang="ru-RU" sz="2400" b="1" dirty="0" smtClean="0"/>
              <a:t> </a:t>
            </a:r>
          </a:p>
          <a:p>
            <a:pPr algn="just"/>
            <a:endParaRPr lang="ru-RU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48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8642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актерском искусстве сентиментализм выражался в усиленной чувствительности, однако при сохранении многих прежних правил сценического поведения. Например, так же, как и в классицистической трагедии, в сентиментальной драме (а позднее в драме романтической) грим, интонации, мимика героя положительного резко отличались от отрицательного героя. «Крупная курчавая голова — это принадлежность героя, рыжий, всклокоченный парик, низко опущенная голова, дико выпученные глаза, мечущие искры исподлобья, — это изображение злодея. Певучий тон у первого, хрипящий — у второго. </a:t>
            </a:r>
          </a:p>
          <a:p>
            <a:pPr algn="just"/>
            <a:r>
              <a:rPr lang="ru-RU" sz="2400" dirty="0"/>
              <a:t>Главным для актера в сентиментальной драме было выразить сочувствие, жалость, умиление по отношению к положительным, добродетельным персонажам.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</a:t>
            </a:r>
            <a:r>
              <a:rPr lang="ru-RU" sz="4000" dirty="0" smtClean="0"/>
              <a:t>драматургии</a:t>
            </a:r>
            <a:r>
              <a:rPr lang="ru-RU" sz="4000" dirty="0"/>
              <a:t/>
            </a:r>
            <a:br>
              <a:rPr lang="ru-RU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1055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9349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Особенности драмы романтизма: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26" y="1119117"/>
            <a:ext cx="8596668" cy="541816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и</a:t>
            </a:r>
            <a:r>
              <a:rPr lang="ru-RU" sz="2400" dirty="0" smtClean="0"/>
              <a:t>зображение </a:t>
            </a:r>
            <a:r>
              <a:rPr lang="ru-RU" sz="2400" dirty="0"/>
              <a:t>исключительных характеров в исключительных </a:t>
            </a:r>
            <a:r>
              <a:rPr lang="ru-RU" sz="2400" dirty="0" smtClean="0"/>
              <a:t>обстоятельствах;</a:t>
            </a:r>
          </a:p>
          <a:p>
            <a:pPr algn="just"/>
            <a:r>
              <a:rPr lang="ru-RU" sz="2400" dirty="0"/>
              <a:t>фантастичность сюжета или введение в него ряда таинственных обстоятельств: появление привидений, призраков, всякого рода предзнаменований и т. п</a:t>
            </a:r>
            <a:r>
              <a:rPr lang="ru-RU" sz="2400" dirty="0" smtClean="0"/>
              <a:t>.;</a:t>
            </a:r>
          </a:p>
          <a:p>
            <a:pPr algn="just"/>
            <a:r>
              <a:rPr lang="ru-RU" sz="2400" dirty="0"/>
              <a:t>романтическая драма была скомпонована более динамично, чем классическая трагедия и сентименталистская драма, в которых сюжет разворачивался в основном описательно, в монологах действующих </a:t>
            </a:r>
            <a:r>
              <a:rPr lang="ru-RU" sz="2400" dirty="0" smtClean="0"/>
              <a:t>лиц;</a:t>
            </a:r>
          </a:p>
          <a:p>
            <a:pPr algn="just"/>
            <a:r>
              <a:rPr lang="ru-RU" sz="2400" dirty="0"/>
              <a:t> поступки героев предопределяли развязку фабулы, при этом происходило взаимодействие их с общественной средой, с народом.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00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Два направления развития романтической драматургии: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149054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Первое направление – консервативная </a:t>
            </a:r>
            <a:r>
              <a:rPr lang="ru-RU" sz="2400" dirty="0" smtClean="0"/>
              <a:t>линия, </a:t>
            </a:r>
            <a:r>
              <a:rPr lang="ru-RU" sz="2400" dirty="0" smtClean="0"/>
              <a:t>верноподданническая идеология.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 smtClean="0"/>
              <a:t>А. Шаховской </a:t>
            </a:r>
            <a:r>
              <a:rPr lang="cs-CZ" sz="2400" b="1" dirty="0"/>
              <a:t>„</a:t>
            </a:r>
            <a:r>
              <a:rPr lang="ru-RU" sz="2400" b="1" dirty="0"/>
              <a:t>Крестьяне, или Встреча незваных</a:t>
            </a:r>
            <a:r>
              <a:rPr lang="cs-CZ" sz="2400" b="1" dirty="0"/>
              <a:t>“,</a:t>
            </a:r>
          </a:p>
          <a:p>
            <a:pPr marL="0" indent="0" algn="just">
              <a:buNone/>
            </a:pPr>
            <a:r>
              <a:rPr lang="ru-RU" sz="2400" b="1" dirty="0"/>
              <a:t>Н.В. Кукольник </a:t>
            </a:r>
            <a:r>
              <a:rPr lang="cs-CZ" sz="2400" b="1" dirty="0"/>
              <a:t>„</a:t>
            </a:r>
            <a:r>
              <a:rPr lang="ru-RU" sz="2400" b="1" dirty="0"/>
              <a:t>Рука Всевышнего Отечество спасла</a:t>
            </a:r>
            <a:r>
              <a:rPr lang="cs-CZ" sz="2400" b="1" dirty="0"/>
              <a:t>“</a:t>
            </a:r>
          </a:p>
          <a:p>
            <a:pPr marL="0" indent="0" algn="just">
              <a:buNone/>
            </a:pPr>
            <a:endParaRPr lang="ru-RU" sz="2400" dirty="0"/>
          </a:p>
          <a:p>
            <a:pPr algn="just"/>
            <a:r>
              <a:rPr lang="ru-RU" sz="2400" dirty="0" smtClean="0"/>
              <a:t>Второе направление </a:t>
            </a:r>
            <a:r>
              <a:rPr lang="ru-RU" sz="2400" dirty="0" smtClean="0"/>
              <a:t>– декабристская </a:t>
            </a:r>
            <a:r>
              <a:rPr lang="ru-RU" sz="2400" dirty="0" smtClean="0"/>
              <a:t>драматургия, социальное бунтарство.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/>
              <a:t>П. А. </a:t>
            </a:r>
            <a:r>
              <a:rPr lang="ru-RU" sz="2400" b="1" dirty="0" err="1"/>
              <a:t>Катенин</a:t>
            </a:r>
            <a:r>
              <a:rPr lang="ru-RU" sz="2400" b="1" dirty="0"/>
              <a:t> </a:t>
            </a:r>
            <a:r>
              <a:rPr lang="cs-CZ" sz="2400" b="1" dirty="0"/>
              <a:t>„</a:t>
            </a:r>
            <a:r>
              <a:rPr lang="ru-RU" sz="2400" b="1" dirty="0"/>
              <a:t>Ариадна</a:t>
            </a:r>
            <a:r>
              <a:rPr lang="cs-CZ" sz="2400" b="1" dirty="0"/>
              <a:t>“</a:t>
            </a:r>
            <a:r>
              <a:rPr lang="ru-RU" sz="2400" b="1" dirty="0"/>
              <a:t>, А. С. Грибоедов </a:t>
            </a:r>
            <a:r>
              <a:rPr lang="cs-CZ" sz="2400" b="1" dirty="0"/>
              <a:t>„</a:t>
            </a:r>
            <a:r>
              <a:rPr lang="ru-RU" sz="2400" b="1" dirty="0"/>
              <a:t>Горе от ума</a:t>
            </a:r>
            <a:r>
              <a:rPr lang="cs-CZ" sz="2400" b="1" dirty="0"/>
              <a:t>“</a:t>
            </a:r>
            <a:endParaRPr lang="ru-RU" sz="2400" b="1" dirty="0"/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23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5576"/>
            <a:ext cx="8596668" cy="891654"/>
          </a:xfrm>
        </p:spPr>
        <p:txBody>
          <a:bodyPr/>
          <a:lstStyle/>
          <a:p>
            <a:pPr algn="ctr"/>
            <a:r>
              <a:rPr lang="ru-RU" dirty="0" smtClean="0"/>
              <a:t>Реализм в драматургии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486" y="1173708"/>
            <a:ext cx="10674017" cy="4954137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Реализм</a:t>
            </a:r>
            <a:r>
              <a:rPr lang="ru-RU" sz="2400" dirty="0" smtClean="0"/>
              <a:t> </a:t>
            </a:r>
            <a:r>
              <a:rPr lang="ru-RU" sz="2400" dirty="0"/>
              <a:t>— направление в литературе и искусстве, ставящее целью правдивое воспроизведение действительности в её типичных </a:t>
            </a:r>
            <a:r>
              <a:rPr lang="ru-RU" sz="2400" dirty="0" smtClean="0"/>
              <a:t>чертах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b="1" dirty="0" smtClean="0"/>
              <a:t>Черты реализма: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Объективное изображение жизни (в видении автора):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типичные ситуации и конфликты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типичные герои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/>
              <a:t>т</a:t>
            </a:r>
            <a:r>
              <a:rPr lang="ru-RU" sz="2400" dirty="0" smtClean="0"/>
              <a:t>ипичные обстоятельства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Важность социальных проблем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Приближение </a:t>
            </a:r>
            <a:r>
              <a:rPr lang="ru-RU" sz="2400" dirty="0"/>
              <a:t>языка художественного произведения к живой речи</a:t>
            </a:r>
            <a:endParaRPr lang="ru-RU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62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Известные представители: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486" y="1487606"/>
            <a:ext cx="9362363" cy="5172501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 smtClean="0"/>
              <a:t>Н.В.Гоголь</a:t>
            </a:r>
            <a:r>
              <a:rPr lang="ru-RU" sz="2400" dirty="0" smtClean="0"/>
              <a:t> – пьесы </a:t>
            </a:r>
            <a:r>
              <a:rPr lang="cs-CZ" sz="2400" dirty="0" smtClean="0"/>
              <a:t>„</a:t>
            </a:r>
            <a:r>
              <a:rPr lang="ru-RU" sz="2400" dirty="0" smtClean="0"/>
              <a:t>Женитьба</a:t>
            </a:r>
            <a:r>
              <a:rPr lang="cs-CZ" sz="2400" dirty="0" smtClean="0"/>
              <a:t>“</a:t>
            </a:r>
            <a:r>
              <a:rPr lang="ru-RU" sz="2400" dirty="0" smtClean="0"/>
              <a:t>, </a:t>
            </a:r>
            <a:r>
              <a:rPr lang="cs-CZ" sz="2400" dirty="0" smtClean="0"/>
              <a:t>„</a:t>
            </a:r>
            <a:r>
              <a:rPr lang="ru-RU" sz="2400" dirty="0" smtClean="0"/>
              <a:t>Ревизор</a:t>
            </a:r>
            <a:r>
              <a:rPr lang="cs-CZ" sz="2400" dirty="0" smtClean="0"/>
              <a:t>“</a:t>
            </a:r>
            <a:endParaRPr lang="ru-RU" sz="2400" dirty="0"/>
          </a:p>
          <a:p>
            <a:pPr algn="just"/>
            <a:r>
              <a:rPr lang="ru-RU" sz="2400" b="1" dirty="0" smtClean="0"/>
              <a:t>Н.А. Островский </a:t>
            </a:r>
            <a:r>
              <a:rPr lang="ru-RU" sz="2400" dirty="0" smtClean="0"/>
              <a:t>– пьесы </a:t>
            </a:r>
            <a:r>
              <a:rPr lang="cs-CZ" sz="2400" dirty="0" smtClean="0"/>
              <a:t>„</a:t>
            </a:r>
            <a:r>
              <a:rPr lang="ru-RU" sz="2400" dirty="0" smtClean="0"/>
              <a:t>Гроза</a:t>
            </a:r>
            <a:r>
              <a:rPr lang="cs-CZ" sz="2400" dirty="0" smtClean="0"/>
              <a:t>“</a:t>
            </a:r>
            <a:r>
              <a:rPr lang="ru-RU" sz="2400" dirty="0" smtClean="0"/>
              <a:t>, </a:t>
            </a:r>
            <a:r>
              <a:rPr lang="cs-CZ" sz="2400" dirty="0" smtClean="0"/>
              <a:t>„</a:t>
            </a:r>
            <a:r>
              <a:rPr lang="ru-RU" sz="2400" dirty="0" smtClean="0"/>
              <a:t>Бесприданница</a:t>
            </a:r>
            <a:r>
              <a:rPr lang="cs-CZ" sz="2400" dirty="0" smtClean="0"/>
              <a:t>“</a:t>
            </a:r>
            <a:endParaRPr lang="ru-RU" sz="2400" dirty="0" smtClean="0"/>
          </a:p>
          <a:p>
            <a:pPr algn="just"/>
            <a:r>
              <a:rPr lang="ru-RU" sz="2400" b="1" dirty="0" smtClean="0"/>
              <a:t>М.С. Щепкин </a:t>
            </a:r>
            <a:r>
              <a:rPr lang="ru-RU" sz="2400" dirty="0" smtClean="0"/>
              <a:t>– основоположник русского сценического реализма, создатель реалистичного метода </a:t>
            </a:r>
            <a:r>
              <a:rPr lang="ru-RU" sz="2400" dirty="0"/>
              <a:t>актерской игры</a:t>
            </a:r>
            <a:r>
              <a:rPr lang="ru-RU" sz="2400" dirty="0" smtClean="0"/>
              <a:t>. Щепкин </a:t>
            </a:r>
            <a:r>
              <a:rPr lang="ru-RU" sz="2400" dirty="0"/>
              <a:t>противопоставил на сцене натуральность, жизненное правдоподобие создаваемого </a:t>
            </a:r>
            <a:r>
              <a:rPr lang="ru-RU" sz="2400" dirty="0" smtClean="0"/>
              <a:t>образа </a:t>
            </a:r>
            <a:r>
              <a:rPr lang="ru-RU" sz="2400" dirty="0"/>
              <a:t> </a:t>
            </a:r>
            <a:r>
              <a:rPr lang="ru-RU" sz="2400" dirty="0" smtClean="0"/>
              <a:t>господствовавшей </a:t>
            </a:r>
            <a:r>
              <a:rPr lang="ru-RU" sz="2400" dirty="0"/>
              <a:t>тогда театрализации чувств, слов и </a:t>
            </a:r>
            <a:r>
              <a:rPr lang="ru-RU" sz="2400" dirty="0" smtClean="0"/>
              <a:t>движений. Щепкин </a:t>
            </a:r>
            <a:r>
              <a:rPr lang="ru-RU" sz="2400" dirty="0"/>
              <a:t>советовал актеру, чтобы достичь правдоподобия, сделаться тем человеком, в образе которого нужно выйти на сцену, а не подделываться под него. </a:t>
            </a:r>
            <a:r>
              <a:rPr lang="ru-RU" sz="2400" b="1" dirty="0"/>
              <a:t>«Быть, а не казаться» </a:t>
            </a:r>
            <a:r>
              <a:rPr lang="ru-RU" sz="2400" dirty="0"/>
              <a:t>— таков должен быть основной закон реалистического театра.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11140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2679</TotalTime>
  <Words>603</Words>
  <Application>Microsoft Office PowerPoint</Application>
  <PresentationFormat>Широкоэкранный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Аспект</vt:lpstr>
      <vt:lpstr>Русский театр в 18-19 вв.</vt:lpstr>
      <vt:lpstr>Классицизм в драматургии А.П. Сумароков</vt:lpstr>
      <vt:lpstr>Классицизм в драматургии. Д. И. Фонвизин </vt:lpstr>
      <vt:lpstr>Сентиментализм в драматургии </vt:lpstr>
      <vt:lpstr>Сентиментализм в драматургии </vt:lpstr>
      <vt:lpstr>Особенности драмы романтизма:</vt:lpstr>
      <vt:lpstr>Два направления развития романтической драматургии:</vt:lpstr>
      <vt:lpstr>Реализм в драматургии</vt:lpstr>
      <vt:lpstr>Известные представители:</vt:lpstr>
      <vt:lpstr>Знаменитые актеры 19 века: </vt:lpstr>
      <vt:lpstr>Литература: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театр в 18.-19. вв.</dc:title>
  <dc:creator>Uživatel systému Windows</dc:creator>
  <cp:lastModifiedBy>Uživatel systému Windows</cp:lastModifiedBy>
  <cp:revision>26</cp:revision>
  <dcterms:created xsi:type="dcterms:W3CDTF">2018-04-15T09:22:12Z</dcterms:created>
  <dcterms:modified xsi:type="dcterms:W3CDTF">2020-02-16T08:49:49Z</dcterms:modified>
</cp:coreProperties>
</file>