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5" r:id="rId17"/>
    <p:sldId id="27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4WMal3007U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Ddcw_p3eJ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youtu.be/zhIEVX3KzPY?t=16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UWJ6AjlSrmA?t=5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3OiFXZM5JRA?t=12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ktor\Downloads\dmitrij_shostakovich_-_russkij_vals_(zv.fm).mp3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hgqlFlGrE0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ktor\Downloads\petja_i_volk_-_simfonicheskaja_skazka_-_sprokofev_-_petja_i_volksprokofev_(zf.fm)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H2Gpdr-WrA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ktor\Downloads\hachaturjan_-_tanec_s_sabljami_gajane_(zv.fm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BaDRBWmeWJk?t=40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2cQ_iYf1ai8?t=1m36s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_NfN7GIZT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Русская классическая музыка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2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Цезарь </a:t>
            </a:r>
            <a:r>
              <a:rPr lang="ru-RU" dirty="0" err="1" smtClean="0"/>
              <a:t>кюи</a:t>
            </a:r>
            <a:endParaRPr lang="cs-CZ" dirty="0"/>
          </a:p>
        </p:txBody>
      </p:sp>
      <p:sp>
        <p:nvSpPr>
          <p:cNvPr id="6" name="Объект 3"/>
          <p:cNvSpPr>
            <a:spLocks noGrp="1"/>
          </p:cNvSpPr>
          <p:nvPr>
            <p:ph sz="half" idx="4294967295"/>
          </p:nvPr>
        </p:nvSpPr>
        <p:spPr>
          <a:xfrm>
            <a:off x="1251678" y="2257281"/>
            <a:ext cx="6390018" cy="36672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Оперы: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Красная шапочка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Кот в сапогах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Капитанская дочка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Кавказский пленник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i="1" dirty="0">
                <a:solidFill>
                  <a:schemeClr val="tx1"/>
                </a:solidFill>
              </a:rPr>
              <a:t>п</a:t>
            </a:r>
            <a:r>
              <a:rPr lang="ru-RU" sz="2800" i="1" dirty="0" smtClean="0">
                <a:solidFill>
                  <a:schemeClr val="tx1"/>
                </a:solidFill>
              </a:rPr>
              <a:t>роизведения для оркестра (напр.,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Восточная мелодия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r>
              <a:rPr lang="ru-RU" sz="2800" i="1" dirty="0" smtClean="0">
                <a:solidFill>
                  <a:schemeClr val="tx1"/>
                </a:solidFill>
              </a:rPr>
              <a:t>)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VÃ½sledek obrÃ¡zku pro ÑÐµÐ·Ð°ÑÑ ÐºÑ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17" y="1991487"/>
            <a:ext cx="3120900" cy="38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Пётр </a:t>
            </a:r>
            <a:r>
              <a:rPr lang="ru-RU" dirty="0" err="1" smtClean="0"/>
              <a:t>ильич</a:t>
            </a:r>
            <a:r>
              <a:rPr lang="ru-RU" dirty="0" smtClean="0"/>
              <a:t> </a:t>
            </a:r>
            <a:r>
              <a:rPr lang="ru-RU" dirty="0" err="1" smtClean="0"/>
              <a:t>чайковский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42197"/>
            <a:ext cx="6172704" cy="50906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десять опер, 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три</a:t>
            </a:r>
            <a:r>
              <a:rPr lang="ru-RU" sz="2800" dirty="0">
                <a:solidFill>
                  <a:schemeClr val="tx1"/>
                </a:solidFill>
              </a:rPr>
              <a:t> балета, 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семь</a:t>
            </a:r>
            <a:r>
              <a:rPr lang="ru-RU" sz="2800" dirty="0">
                <a:solidFill>
                  <a:schemeClr val="tx1"/>
                </a:solidFill>
              </a:rPr>
              <a:t> симфоний 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104</a:t>
            </a:r>
            <a:r>
              <a:rPr lang="ru-RU" sz="2800" dirty="0">
                <a:solidFill>
                  <a:schemeClr val="tx1"/>
                </a:solidFill>
              </a:rPr>
              <a:t> романса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симфонические произведения,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chemeClr val="tx1"/>
                </a:solidFill>
              </a:rPr>
              <a:t>онцерты,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камерно-инструментальные </a:t>
            </a:r>
            <a:r>
              <a:rPr lang="ru-RU" sz="2800" dirty="0">
                <a:solidFill>
                  <a:schemeClr val="tx1"/>
                </a:solidFill>
              </a:rPr>
              <a:t>ансамбли,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хоровые</a:t>
            </a:r>
            <a:r>
              <a:rPr lang="ru-RU" sz="2800" dirty="0">
                <a:solidFill>
                  <a:schemeClr val="tx1"/>
                </a:solidFill>
              </a:rPr>
              <a:t> сочинения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кантаты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фортепианные </a:t>
            </a:r>
            <a:r>
              <a:rPr lang="ru-RU" sz="2800" dirty="0">
                <a:solidFill>
                  <a:schemeClr val="tx1"/>
                </a:solidFill>
              </a:rPr>
              <a:t>миниатюры и фортепианные циклы.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29600" y="1874517"/>
            <a:ext cx="2893041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689" y="313900"/>
            <a:ext cx="8596668" cy="11013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Знаменитые балеты </a:t>
            </a:r>
            <a:r>
              <a:rPr lang="ru-RU" dirty="0" err="1" smtClean="0"/>
              <a:t>чайковского</a:t>
            </a:r>
            <a:endParaRPr lang="cs-CZ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2472" y="1722690"/>
            <a:ext cx="4185623" cy="576262"/>
          </a:xfrm>
        </p:spPr>
        <p:txBody>
          <a:bodyPr/>
          <a:lstStyle/>
          <a:p>
            <a:pPr algn="ctr"/>
            <a:r>
              <a:rPr lang="ru-RU" dirty="0" smtClean="0"/>
              <a:t>Лебединое озеро</a:t>
            </a:r>
            <a:endParaRPr lang="cs-CZ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57596" y="1722690"/>
            <a:ext cx="4185618" cy="576262"/>
          </a:xfrm>
        </p:spPr>
        <p:txBody>
          <a:bodyPr/>
          <a:lstStyle/>
          <a:p>
            <a:pPr algn="ctr"/>
            <a:r>
              <a:rPr lang="ru-RU" dirty="0" smtClean="0"/>
              <a:t>Щелкунчик</a:t>
            </a:r>
            <a:endParaRPr lang="cs-CZ" dirty="0"/>
          </a:p>
        </p:txBody>
      </p:sp>
      <p:pic>
        <p:nvPicPr>
          <p:cNvPr id="8" name="rDdcw_p3eJg"/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9158" y="2606384"/>
            <a:ext cx="5177200" cy="2912175"/>
          </a:xfrm>
          <a:prstGeom prst="rect">
            <a:avLst/>
          </a:prstGeom>
        </p:spPr>
      </p:pic>
      <p:pic>
        <p:nvPicPr>
          <p:cNvPr id="12" name="Рисунок 1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424" y="2606384"/>
            <a:ext cx="5252510" cy="29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1448"/>
          </a:xfrm>
        </p:spPr>
        <p:txBody>
          <a:bodyPr/>
          <a:lstStyle/>
          <a:p>
            <a:pPr algn="ctr"/>
            <a:r>
              <a:rPr lang="ru-RU" dirty="0" smtClean="0"/>
              <a:t>Игорь </a:t>
            </a:r>
            <a:r>
              <a:rPr lang="ru-RU" dirty="0" err="1" smtClean="0"/>
              <a:t>стравинский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902" y="1637732"/>
            <a:ext cx="4462817" cy="425810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Сотрудничал с </a:t>
            </a:r>
            <a:r>
              <a:rPr lang="ru-RU" sz="2600" dirty="0" err="1" smtClean="0">
                <a:solidFill>
                  <a:schemeClr val="tx1"/>
                </a:solidFill>
              </a:rPr>
              <a:t>С</a:t>
            </a:r>
            <a:r>
              <a:rPr lang="ru-RU" sz="2600" dirty="0" smtClean="0">
                <a:solidFill>
                  <a:schemeClr val="tx1"/>
                </a:solidFill>
              </a:rPr>
              <a:t>. Дягилевым</a:t>
            </a:r>
            <a:r>
              <a:rPr lang="en-GB" sz="2600" dirty="0" smtClean="0">
                <a:solidFill>
                  <a:schemeClr val="tx1"/>
                </a:solidFill>
              </a:rPr>
              <a:t>, </a:t>
            </a:r>
            <a:r>
              <a:rPr lang="ru-RU" sz="2600" dirty="0" smtClean="0">
                <a:solidFill>
                  <a:schemeClr val="tx1"/>
                </a:solidFill>
              </a:rPr>
              <a:t> принимал активное участие в </a:t>
            </a:r>
            <a:r>
              <a:rPr lang="cs-CZ" sz="2600" dirty="0" smtClean="0">
                <a:solidFill>
                  <a:schemeClr val="tx1"/>
                </a:solidFill>
              </a:rPr>
              <a:t>„</a:t>
            </a:r>
            <a:r>
              <a:rPr lang="ru-RU" sz="2600" dirty="0" smtClean="0">
                <a:solidFill>
                  <a:schemeClr val="tx1"/>
                </a:solidFill>
              </a:rPr>
              <a:t>Русских сезонах</a:t>
            </a:r>
            <a:r>
              <a:rPr lang="cs-CZ" sz="2600" dirty="0" smtClean="0">
                <a:solidFill>
                  <a:schemeClr val="tx1"/>
                </a:solidFill>
              </a:rPr>
              <a:t>“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  <a:hlinkClick r:id="rId2"/>
              </a:rPr>
              <a:t>Балет </a:t>
            </a:r>
            <a:r>
              <a:rPr lang="cs-CZ" sz="2600" dirty="0" smtClean="0">
                <a:solidFill>
                  <a:schemeClr val="tx1"/>
                </a:solidFill>
                <a:hlinkClick r:id="rId2"/>
              </a:rPr>
              <a:t>„</a:t>
            </a:r>
            <a:r>
              <a:rPr lang="ru-RU" sz="2600" dirty="0" smtClean="0">
                <a:solidFill>
                  <a:schemeClr val="tx1"/>
                </a:solidFill>
                <a:hlinkClick r:id="rId2"/>
              </a:rPr>
              <a:t>Жар-птица</a:t>
            </a:r>
            <a:r>
              <a:rPr lang="cs-CZ" sz="2600" dirty="0" smtClean="0">
                <a:solidFill>
                  <a:schemeClr val="tx1"/>
                </a:solidFill>
                <a:hlinkClick r:id="rId2"/>
              </a:rPr>
              <a:t>“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Балет </a:t>
            </a:r>
            <a:r>
              <a:rPr lang="cs-CZ" sz="2600" dirty="0" smtClean="0">
                <a:solidFill>
                  <a:schemeClr val="tx1"/>
                </a:solidFill>
              </a:rPr>
              <a:t>„</a:t>
            </a:r>
            <a:r>
              <a:rPr lang="ru-RU" sz="2600" dirty="0" smtClean="0">
                <a:solidFill>
                  <a:schemeClr val="tx1"/>
                </a:solidFill>
              </a:rPr>
              <a:t>Петрушка</a:t>
            </a:r>
            <a:r>
              <a:rPr lang="cs-CZ" sz="2600" dirty="0" smtClean="0">
                <a:solidFill>
                  <a:schemeClr val="tx1"/>
                </a:solidFill>
              </a:rPr>
              <a:t>“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Балет </a:t>
            </a:r>
            <a:r>
              <a:rPr lang="cs-CZ" sz="2600" dirty="0" smtClean="0">
                <a:solidFill>
                  <a:schemeClr val="tx1"/>
                </a:solidFill>
              </a:rPr>
              <a:t>„</a:t>
            </a:r>
            <a:r>
              <a:rPr lang="ru-RU" sz="2600" dirty="0" smtClean="0">
                <a:solidFill>
                  <a:schemeClr val="tx1"/>
                </a:solidFill>
              </a:rPr>
              <a:t>Весна священная</a:t>
            </a:r>
            <a:r>
              <a:rPr lang="cs-CZ" sz="2600" dirty="0" smtClean="0">
                <a:solidFill>
                  <a:schemeClr val="tx1"/>
                </a:solidFill>
              </a:rPr>
              <a:t>“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Опера </a:t>
            </a:r>
            <a:r>
              <a:rPr lang="cs-CZ" sz="2600" dirty="0" smtClean="0">
                <a:solidFill>
                  <a:schemeClr val="tx1"/>
                </a:solidFill>
              </a:rPr>
              <a:t>„</a:t>
            </a:r>
            <a:r>
              <a:rPr lang="ru-RU" sz="2600" dirty="0" smtClean="0">
                <a:solidFill>
                  <a:schemeClr val="tx1"/>
                </a:solidFill>
              </a:rPr>
              <a:t>Соловей</a:t>
            </a:r>
            <a:r>
              <a:rPr lang="cs-CZ" sz="2600" dirty="0" smtClean="0">
                <a:solidFill>
                  <a:schemeClr val="tx1"/>
                </a:solidFill>
              </a:rPr>
              <a:t>“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Джазовая музыка</a:t>
            </a:r>
            <a:endParaRPr lang="cs-CZ" sz="2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473" y="1637732"/>
            <a:ext cx="2962794" cy="44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3401" y="211016"/>
            <a:ext cx="10178322" cy="860261"/>
          </a:xfrm>
        </p:spPr>
        <p:txBody>
          <a:bodyPr/>
          <a:lstStyle/>
          <a:p>
            <a:pPr algn="ctr"/>
            <a:r>
              <a:rPr lang="ru-RU" dirty="0" smtClean="0"/>
              <a:t>Алекандр скрябин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986" y="1195754"/>
            <a:ext cx="7629865" cy="4947137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Представитель </a:t>
            </a:r>
            <a:r>
              <a:rPr lang="ru-RU" sz="1800" b="1" dirty="0" smtClean="0">
                <a:solidFill>
                  <a:schemeClr val="tx1"/>
                </a:solidFill>
              </a:rPr>
              <a:t>символизма</a:t>
            </a:r>
            <a:r>
              <a:rPr lang="ru-RU" sz="1800" dirty="0" smtClean="0">
                <a:solidFill>
                  <a:schemeClr val="tx1"/>
                </a:solidFill>
              </a:rPr>
              <a:t> в музыке.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Характерны </a:t>
            </a:r>
            <a:r>
              <a:rPr lang="ru-RU" sz="1800" dirty="0" smtClean="0">
                <a:solidFill>
                  <a:schemeClr val="tx1"/>
                </a:solidFill>
              </a:rPr>
              <a:t>образы, связанные с огнём: в названиях сочинений нередко упоминается огонь, пламя, свет и т. п. Это связано с поисками возможностей объединения звука и света.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Крупнейшие </a:t>
            </a:r>
            <a:r>
              <a:rPr lang="ru-RU" sz="1800" dirty="0" smtClean="0">
                <a:solidFill>
                  <a:schemeClr val="tx1"/>
                </a:solidFill>
              </a:rPr>
              <a:t>его сочинения для оркестра — три симфонии </a:t>
            </a:r>
            <a:r>
              <a:rPr lang="ru-RU" sz="1800" dirty="0" smtClean="0">
                <a:solidFill>
                  <a:schemeClr val="tx1"/>
                </a:solidFill>
              </a:rPr>
              <a:t>(«Первая» </a:t>
            </a:r>
            <a:r>
              <a:rPr lang="ru-RU" sz="1800" dirty="0" smtClean="0">
                <a:solidFill>
                  <a:schemeClr val="tx1"/>
                </a:solidFill>
              </a:rPr>
              <a:t>написана в 1900 году, </a:t>
            </a:r>
            <a:r>
              <a:rPr lang="ru-RU" sz="1800" dirty="0" smtClean="0">
                <a:solidFill>
                  <a:schemeClr val="tx1"/>
                </a:solidFill>
              </a:rPr>
              <a:t>«Вторая» </a:t>
            </a:r>
            <a:r>
              <a:rPr lang="ru-RU" sz="1800" dirty="0" smtClean="0">
                <a:solidFill>
                  <a:schemeClr val="tx1"/>
                </a:solidFill>
              </a:rPr>
              <a:t>— в 1902 году, </a:t>
            </a:r>
            <a:r>
              <a:rPr lang="ru-RU" sz="1800" dirty="0" smtClean="0">
                <a:solidFill>
                  <a:schemeClr val="tx1"/>
                </a:solidFill>
              </a:rPr>
              <a:t>«Третья»— </a:t>
            </a:r>
            <a:r>
              <a:rPr lang="ru-RU" sz="1800" dirty="0" smtClean="0">
                <a:solidFill>
                  <a:schemeClr val="tx1"/>
                </a:solidFill>
              </a:rPr>
              <a:t>в 1904 году), </a:t>
            </a:r>
            <a:r>
              <a:rPr lang="ru-RU" sz="1800" dirty="0" smtClean="0">
                <a:solidFill>
                  <a:schemeClr val="tx1"/>
                </a:solidFill>
              </a:rPr>
              <a:t>«Поэма экстаза» </a:t>
            </a:r>
            <a:r>
              <a:rPr lang="ru-RU" sz="1800" dirty="0" smtClean="0">
                <a:solidFill>
                  <a:schemeClr val="tx1"/>
                </a:solidFill>
              </a:rPr>
              <a:t>(1907), «Прометей» (1910).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 smtClean="0">
                <a:solidFill>
                  <a:schemeClr val="tx1"/>
                </a:solidFill>
              </a:rPr>
              <a:t>партитуру симфонической поэмы 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«Прометей» </a:t>
            </a:r>
            <a:r>
              <a:rPr lang="ru-RU" sz="1800" dirty="0" smtClean="0">
                <a:solidFill>
                  <a:schemeClr val="tx1"/>
                </a:solidFill>
              </a:rPr>
              <a:t>Скрябин включил партию световой клавиатуры – стал первым в истории композитором, использовавшим цветомузыку.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Skrjabin Alexa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7175" y="1992923"/>
            <a:ext cx="25431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7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Дмитрий шостакович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9278" y="1441938"/>
            <a:ext cx="7446845" cy="513470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творчестве переплетаются </a:t>
            </a:r>
            <a:r>
              <a:rPr lang="ru-RU" dirty="0" smtClean="0">
                <a:solidFill>
                  <a:schemeClr val="tx1"/>
                </a:solidFill>
              </a:rPr>
              <a:t>модернизм, традиционализм, экспрессионизм.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Симфонии </a:t>
            </a:r>
            <a:r>
              <a:rPr lang="ru-RU" dirty="0" smtClean="0">
                <a:solidFill>
                  <a:schemeClr val="tx1"/>
                </a:solidFill>
              </a:rPr>
              <a:t>и струнные квартеты — в каждом из них он написал по 15 произведений. Среди самых популярных симфоний — Пятая и Десятая, среди квартетов — Восьмой и Пятнадцатый.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Использовал </a:t>
            </a:r>
            <a:r>
              <a:rPr lang="ru-RU" dirty="0" smtClean="0">
                <a:solidFill>
                  <a:schemeClr val="tx1"/>
                </a:solidFill>
              </a:rPr>
              <a:t>особые звукоряды (модализмы), которые придавали расширенной тональности в авторской реализации специфическую характерность.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9698" name="Picture 2" descr="Dmitri Shostakovich credit Deutsche Fotothek adjus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3729" y="1864824"/>
            <a:ext cx="2543175" cy="3600451"/>
          </a:xfrm>
          <a:prstGeom prst="rect">
            <a:avLst/>
          </a:prstGeom>
          <a:noFill/>
        </p:spPr>
      </p:pic>
      <p:pic>
        <p:nvPicPr>
          <p:cNvPr id="5" name="dmitrij_shostakovich_-_russkij_vals_(zv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355015" y="58908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1984"/>
          </a:xfrm>
        </p:spPr>
        <p:txBody>
          <a:bodyPr/>
          <a:lstStyle/>
          <a:p>
            <a:pPr algn="ctr"/>
            <a:r>
              <a:rPr lang="ru-RU" dirty="0" smtClean="0"/>
              <a:t>Сергей прокофьев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9169" y="1805354"/>
            <a:ext cx="6893170" cy="4396154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8 опер («Огненный ангел», «Война и мир», «Повесть о настоящем человеке»),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8 балетов («Ромео и Джульетта»)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7 симфоний и другие оркестровые сочинения (симфоническая сказка 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«Петя и волк» 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9 концертов для сольного инструмента с оркестром,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9 фортепианных сонат,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оратории и кантаты, камерные вокальные и инструментальные сочинения, музыка для кино и театра.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22" name="Picture 2" descr="Sergei Prokofiev circa 1918 over Chair B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3390" y="1805720"/>
            <a:ext cx="2543175" cy="3133726"/>
          </a:xfrm>
          <a:prstGeom prst="rect">
            <a:avLst/>
          </a:prstGeom>
          <a:noFill/>
        </p:spPr>
      </p:pic>
      <p:pic>
        <p:nvPicPr>
          <p:cNvPr id="5" name="petja_i_volk_-_simfonicheskaja_skazka_-_sprokofev_-_petja_i_volksprokofev_(zf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330462" y="34055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2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Арам хачатурян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418492"/>
            <a:ext cx="7282722" cy="497058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Один из крупнейших композиторов XX века.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Три балета (</a:t>
            </a:r>
            <a:r>
              <a:rPr lang="cs-CZ" dirty="0" smtClean="0">
                <a:solidFill>
                  <a:schemeClr val="tx1"/>
                </a:solidFill>
                <a:hlinkClick r:id="rId3"/>
              </a:rPr>
              <a:t>„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Гаянэ</a:t>
            </a:r>
            <a:r>
              <a:rPr lang="cs-CZ" dirty="0" smtClean="0">
                <a:solidFill>
                  <a:schemeClr val="tx1"/>
                </a:solidFill>
                <a:hlinkClick r:id="rId3"/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Три симфонии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Шесть концертов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Огромное количество произведений вокальной, хоровой, инструментальной и программной музыки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Музыка к кинофильмам и театральным постановкам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Автор музыки Государственного гимна Армянской ССР (1944)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1746" name="Picture 2" descr="Aram Khachaturian 19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7544" y="2106368"/>
            <a:ext cx="2857500" cy="3162301"/>
          </a:xfrm>
          <a:prstGeom prst="rect">
            <a:avLst/>
          </a:prstGeom>
          <a:noFill/>
        </p:spPr>
      </p:pic>
      <p:pic>
        <p:nvPicPr>
          <p:cNvPr id="7" name="hachaturjan_-_tanec_s_sabljami_gajane_(zv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927231" y="19284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Классическая музыка в СССР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699147"/>
            <a:ext cx="10178322" cy="4810835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Александр Александров </a:t>
            </a:r>
            <a:r>
              <a:rPr lang="ru-RU" sz="2400" dirty="0" smtClean="0">
                <a:solidFill>
                  <a:schemeClr val="tx1"/>
                </a:solidFill>
              </a:rPr>
              <a:t>– автор гимна СССР и гимна Российской Федерации.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Гимн СССР</a:t>
            </a:r>
            <a:r>
              <a:rPr lang="cs-CZ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smtClean="0">
                <a:solidFill>
                  <a:schemeClr val="tx1"/>
                </a:solidFill>
              </a:rPr>
              <a:t>текст Сергея Михалкова и Габриэля Эль-</a:t>
            </a:r>
            <a:r>
              <a:rPr lang="ru-RU" sz="2400" dirty="0" err="1" smtClean="0">
                <a:solidFill>
                  <a:schemeClr val="tx1"/>
                </a:solidFill>
              </a:rPr>
              <a:t>Регистана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ru-RU" sz="2400" i="1" dirty="0" smtClean="0">
                <a:solidFill>
                  <a:schemeClr val="tx1"/>
                </a:solidFill>
              </a:rPr>
              <a:t>Союз нерушимый</a:t>
            </a:r>
            <a:r>
              <a:rPr lang="cs-CZ" sz="2400" i="1" dirty="0" smtClean="0">
                <a:solidFill>
                  <a:schemeClr val="tx1"/>
                </a:solidFill>
              </a:rPr>
              <a:t>“</a:t>
            </a:r>
            <a:endParaRPr lang="ru-RU" sz="2400" i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Гимн Российской Федерации (текст Сергея Михалкова) – 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ru-RU" sz="2400" i="1" dirty="0" smtClean="0">
                <a:solidFill>
                  <a:schemeClr val="tx1"/>
                </a:solidFill>
              </a:rPr>
              <a:t>Россия, священная наша держава</a:t>
            </a:r>
            <a:r>
              <a:rPr lang="cs-CZ" sz="2400" i="1" dirty="0" smtClean="0">
                <a:solidFill>
                  <a:schemeClr val="tx1"/>
                </a:solidFill>
              </a:rPr>
              <a:t>“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4" name="gimni_-_gimn_sssr_(zvukoff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8720" y="4829109"/>
            <a:ext cx="609600" cy="609600"/>
          </a:xfrm>
          <a:prstGeom prst="rect">
            <a:avLst/>
          </a:prstGeom>
        </p:spPr>
      </p:pic>
      <p:pic>
        <p:nvPicPr>
          <p:cNvPr id="5" name="gimni_-_gimn_rf_(zvukoff.ru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8720" y="6097090"/>
            <a:ext cx="60396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45352"/>
            <a:ext cx="10178322" cy="9874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этапы в истории </a:t>
            </a:r>
            <a:br>
              <a:rPr lang="ru-RU" sz="2800" dirty="0" smtClean="0"/>
            </a:br>
            <a:r>
              <a:rPr lang="ru-RU" sz="2800" dirty="0" smtClean="0"/>
              <a:t>классической музыки в России:</a:t>
            </a:r>
            <a:endParaRPr lang="cs-CZ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132764"/>
            <a:ext cx="10178322" cy="57252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До конца 16-начала 17 вв. в России был запрет на светскую музыку (влияние религии);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18 в. – </a:t>
            </a:r>
            <a:r>
              <a:rPr lang="ru-RU" sz="2400" dirty="0" err="1" smtClean="0">
                <a:solidFill>
                  <a:schemeClr val="tx1"/>
                </a:solidFill>
              </a:rPr>
              <a:t>вестернизация</a:t>
            </a:r>
            <a:r>
              <a:rPr lang="ru-RU" sz="2400" dirty="0" smtClean="0">
                <a:solidFill>
                  <a:schemeClr val="tx1"/>
                </a:solidFill>
              </a:rPr>
              <a:t> России; увлечение императриц Елизаветы Петровны и Екатерины </a:t>
            </a:r>
            <a:r>
              <a:rPr lang="cs-CZ" sz="2400" dirty="0" smtClean="0">
                <a:solidFill>
                  <a:schemeClr val="tx1"/>
                </a:solidFill>
              </a:rPr>
              <a:t>II</a:t>
            </a:r>
            <a:r>
              <a:rPr lang="ru-RU" sz="2400" dirty="0" smtClean="0">
                <a:solidFill>
                  <a:schemeClr val="tx1"/>
                </a:solidFill>
              </a:rPr>
              <a:t> итальянской оперой. Русские композиторы подражали западным;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19 в. – использование русских народных мотивов в классической музыке: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-Михаил Глинка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-композиторы </a:t>
            </a:r>
            <a:r>
              <a:rPr lang="cs-CZ" sz="2400" dirty="0" smtClean="0">
                <a:solidFill>
                  <a:schemeClr val="tx1"/>
                </a:solidFill>
              </a:rPr>
              <a:t>„</a:t>
            </a:r>
            <a:r>
              <a:rPr lang="ru-RU" sz="2400" dirty="0" smtClean="0">
                <a:solidFill>
                  <a:schemeClr val="tx1"/>
                </a:solidFill>
              </a:rPr>
              <a:t>Могучей кучки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-Пётр Чайковский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-Сергей </a:t>
            </a:r>
            <a:r>
              <a:rPr lang="ru-RU" sz="2400" dirty="0">
                <a:solidFill>
                  <a:schemeClr val="tx1"/>
                </a:solidFill>
              </a:rPr>
              <a:t>Р</a:t>
            </a:r>
            <a:r>
              <a:rPr lang="ru-RU" sz="2400" dirty="0" smtClean="0">
                <a:solidFill>
                  <a:schemeClr val="tx1"/>
                </a:solidFill>
              </a:rPr>
              <a:t>ахманинов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Конец 19 – начало 2</a:t>
            </a:r>
            <a:r>
              <a:rPr lang="cs-CZ" sz="2400" dirty="0" smtClean="0">
                <a:solidFill>
                  <a:schemeClr val="tx1"/>
                </a:solidFill>
              </a:rPr>
              <a:t>0 </a:t>
            </a:r>
            <a:r>
              <a:rPr lang="ru-RU" sz="2400" dirty="0" smtClean="0">
                <a:solidFill>
                  <a:schemeClr val="tx1"/>
                </a:solidFill>
              </a:rPr>
              <a:t>вв. – Игорь Стравинский, Алексей Скрябин, Дмитрий Шостакович, Сергей Прокофьев</a:t>
            </a:r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1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55090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Михаил Глинка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173" y="1310184"/>
            <a:ext cx="10822675" cy="52816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Основоположник русской классической музыки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Сочетал традиции западно-европейской классической музыки и русские народные мотивы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Музыкальный теоретик – создатель первого русского пособия по оркестровке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Творчество: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Оперы (</a:t>
            </a:r>
            <a:r>
              <a:rPr lang="cs-CZ" sz="2400" dirty="0" smtClean="0">
                <a:solidFill>
                  <a:schemeClr val="tx1"/>
                </a:solidFill>
              </a:rPr>
              <a:t>„</a:t>
            </a:r>
            <a:r>
              <a:rPr lang="ru-RU" sz="2400" dirty="0" smtClean="0">
                <a:solidFill>
                  <a:schemeClr val="tx1"/>
                </a:solidFill>
              </a:rPr>
              <a:t>Иван Сусанин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smtClean="0">
                <a:solidFill>
                  <a:schemeClr val="tx1"/>
                </a:solidFill>
              </a:rPr>
              <a:t>„</a:t>
            </a:r>
            <a:r>
              <a:rPr lang="ru-RU" sz="2400" dirty="0" smtClean="0">
                <a:solidFill>
                  <a:schemeClr val="tx1"/>
                </a:solidFill>
              </a:rPr>
              <a:t>Руслан и Людмила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Симфонии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Романсы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Фортепианные пьесы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ru-RU" sz="2400" i="1" dirty="0" smtClean="0">
                <a:solidFill>
                  <a:schemeClr val="tx1"/>
                </a:solidFill>
              </a:rPr>
              <a:t>Патриотическая песня</a:t>
            </a:r>
            <a:r>
              <a:rPr lang="cs-CZ" sz="2400" i="1" dirty="0" smtClean="0">
                <a:solidFill>
                  <a:schemeClr val="tx1"/>
                </a:solidFill>
              </a:rPr>
              <a:t>“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была гимном РСФСР и РФ в </a:t>
            </a:r>
            <a:r>
              <a:rPr lang="cs-CZ" sz="2400" dirty="0" smtClean="0">
                <a:solidFill>
                  <a:schemeClr val="tx1"/>
                </a:solidFill>
              </a:rPr>
              <a:t>1990-2000 </a:t>
            </a:r>
            <a:r>
              <a:rPr lang="ru-RU" sz="2400" dirty="0" smtClean="0">
                <a:solidFill>
                  <a:schemeClr val="tx1"/>
                </a:solidFill>
              </a:rPr>
              <a:t>гг.</a:t>
            </a:r>
          </a:p>
        </p:txBody>
      </p:sp>
      <p:pic>
        <p:nvPicPr>
          <p:cNvPr id="4" name="m-glinka---patrioticheskaya-pesnya-gimn-s-1990-g-po-2000-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489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6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6039"/>
          </a:xfrm>
        </p:spPr>
        <p:txBody>
          <a:bodyPr/>
          <a:lstStyle/>
          <a:p>
            <a:pPr algn="ctr"/>
            <a:r>
              <a:rPr lang="cs-CZ" dirty="0" smtClean="0"/>
              <a:t>„</a:t>
            </a:r>
            <a:r>
              <a:rPr lang="ru-RU" dirty="0" smtClean="0"/>
              <a:t>могучая кучка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665" y="1378424"/>
            <a:ext cx="11068335" cy="5117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i="1" dirty="0" smtClean="0">
                <a:solidFill>
                  <a:schemeClr val="tx1"/>
                </a:solidFill>
              </a:rPr>
              <a:t>- творческое </a:t>
            </a:r>
            <a:r>
              <a:rPr lang="ru-RU" sz="2600" i="1" dirty="0">
                <a:solidFill>
                  <a:schemeClr val="tx1"/>
                </a:solidFill>
              </a:rPr>
              <a:t>содружество русских композиторов, сложившееся в Санкт-Петербурге в конце 1850-х и начале 1860-х годов. </a:t>
            </a:r>
            <a:endParaRPr lang="ru-RU" sz="2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В него вошли </a:t>
            </a:r>
            <a:r>
              <a:rPr lang="ru-RU" sz="2600" i="1" dirty="0" smtClean="0">
                <a:solidFill>
                  <a:schemeClr val="tx1"/>
                </a:solidFill>
              </a:rPr>
              <a:t>5 композиторов: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chemeClr val="tx1"/>
                </a:solidFill>
              </a:rPr>
              <a:t>Милий</a:t>
            </a:r>
            <a:r>
              <a:rPr lang="ru-RU" sz="2400" b="1" dirty="0" smtClean="0">
                <a:solidFill>
                  <a:schemeClr val="tx1"/>
                </a:solidFill>
              </a:rPr>
              <a:t> Балакирев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Модест Мусоргский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Александр Бородин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Николай Римский-Корсаков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Цезарь Кюи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+ Владимир Стасов</a:t>
            </a:r>
            <a:r>
              <a:rPr lang="ru-RU" sz="2600" dirty="0" smtClean="0">
                <a:solidFill>
                  <a:schemeClr val="tx1"/>
                </a:solidFill>
              </a:rPr>
              <a:t> – </a:t>
            </a:r>
            <a:r>
              <a:rPr lang="ru-RU" sz="2600" i="1" dirty="0" smtClean="0">
                <a:solidFill>
                  <a:schemeClr val="tx1"/>
                </a:solidFill>
              </a:rPr>
              <a:t>консультант, идейный вдохновитель </a:t>
            </a:r>
            <a:r>
              <a:rPr lang="ru-RU" sz="2400" i="1" dirty="0" smtClean="0">
                <a:solidFill>
                  <a:schemeClr val="tx1"/>
                </a:solidFill>
              </a:rPr>
              <a:t>(не композитор)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Значение «Могучей кучки»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для </a:t>
            </a:r>
            <a:r>
              <a:rPr lang="ru-RU" sz="3200" dirty="0"/>
              <a:t>русской музыки и </a:t>
            </a:r>
            <a:r>
              <a:rPr lang="ru-RU" sz="3200" dirty="0" smtClean="0"/>
              <a:t>культуры:</a:t>
            </a:r>
            <a:r>
              <a:rPr lang="ru-RU" sz="3200" dirty="0"/>
              <a:t/>
            </a:r>
            <a:br>
              <a:rPr lang="ru-RU" sz="3200" dirty="0"/>
            </a:br>
            <a:endParaRPr lang="cs-CZ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1679" y="1443841"/>
            <a:ext cx="100213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В их 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операх:</a:t>
            </a:r>
            <a:endParaRPr lang="ru-RU" sz="26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стала ярко видна национальная характерность,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появились размах и народно-массовые сцены.</a:t>
            </a:r>
          </a:p>
          <a:p>
            <a:pPr fontAlgn="base"/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Композиторы стремились к яркости, стремились донести до народа свои идеи через запоминающиеся образы и эффектные 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картины</a:t>
            </a:r>
          </a:p>
          <a:p>
            <a:pPr fontAlgn="base"/>
            <a:endParaRPr lang="ru-RU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8174" y="3797958"/>
            <a:ext cx="103518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В 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творчестве преобладают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 </a:t>
            </a:r>
            <a:r>
              <a:rPr lang="ru-RU" sz="2600" i="1" dirty="0">
                <a:solidFill>
                  <a:srgbClr val="000000"/>
                </a:solidFill>
                <a:latin typeface="Corbel" panose="020B0503020204020204" pitchFamily="34" charset="0"/>
              </a:rPr>
              <a:t>народные, сказочные мотивы,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 </a:t>
            </a:r>
            <a:r>
              <a:rPr lang="ru-RU" sz="2600" i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сюжеты </a:t>
            </a:r>
            <a:r>
              <a:rPr lang="ru-RU" sz="2600" i="1" dirty="0">
                <a:solidFill>
                  <a:srgbClr val="000000"/>
                </a:solidFill>
                <a:latin typeface="Corbel" panose="020B0503020204020204" pitchFamily="34" charset="0"/>
              </a:rPr>
              <a:t>из </a:t>
            </a:r>
            <a:r>
              <a:rPr lang="ru-RU" sz="2600" i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истории России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. Основа творчества – народная песня.</a:t>
            </a:r>
          </a:p>
          <a:p>
            <a:pPr algn="just"/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Народные мотивы 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обрабатывались и воплощались в их творчестве.  </a:t>
            </a:r>
            <a:endParaRPr lang="ru-RU" sz="26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/>
            <a:endParaRPr lang="ru-RU" sz="26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Балакирев 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и Римский-Корсаков собрали песни в отдельный сборник – «Сорок русских народных песен» (1860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).</a:t>
            </a:r>
            <a:endParaRPr lang="cs-CZ" sz="2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Милий</a:t>
            </a:r>
            <a:r>
              <a:rPr lang="ru-RU" dirty="0"/>
              <a:t> </a:t>
            </a:r>
            <a:r>
              <a:rPr lang="ru-RU" dirty="0" err="1"/>
              <a:t>балакирев</a:t>
            </a:r>
            <a:endParaRPr lang="cs-CZ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2729" y="2088108"/>
            <a:ext cx="6390018" cy="366726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«Король Лир</a:t>
            </a:r>
            <a:r>
              <a:rPr lang="ru-RU" sz="2800" i="1" dirty="0">
                <a:solidFill>
                  <a:schemeClr val="tx1"/>
                </a:solidFill>
              </a:rPr>
              <a:t>» (Музыка к трагедии Шекспира</a:t>
            </a:r>
            <a:r>
              <a:rPr lang="ru-RU" sz="2800" i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2800" dirty="0">
                <a:solidFill>
                  <a:schemeClr val="tx1"/>
                </a:solidFill>
              </a:rPr>
              <a:t>«В Чехии» </a:t>
            </a:r>
            <a:r>
              <a:rPr lang="ru-RU" sz="2800" i="1" dirty="0">
                <a:solidFill>
                  <a:schemeClr val="tx1"/>
                </a:solidFill>
              </a:rPr>
              <a:t>(симфоническая поэма на три чешские народные песни)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Фортепианные произведения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685" y="1874517"/>
            <a:ext cx="3023847" cy="37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Модест </a:t>
            </a:r>
            <a:r>
              <a:rPr lang="ru-RU" dirty="0" err="1" smtClean="0"/>
              <a:t>мусоргский</a:t>
            </a:r>
            <a:endParaRPr lang="cs-CZ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2729" y="2088108"/>
            <a:ext cx="6390018" cy="36672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Борис Годунов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err="1" smtClean="0">
                <a:solidFill>
                  <a:schemeClr val="tx1"/>
                </a:solidFill>
              </a:rPr>
              <a:t>Хованщина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err="1" smtClean="0">
                <a:solidFill>
                  <a:schemeClr val="tx1"/>
                </a:solidFill>
              </a:rPr>
              <a:t>Сорочинская</a:t>
            </a:r>
            <a:r>
              <a:rPr lang="ru-RU" sz="2800" dirty="0" smtClean="0">
                <a:solidFill>
                  <a:schemeClr val="tx1"/>
                </a:solidFill>
              </a:rPr>
              <a:t> ярмарка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  <a:hlinkClick r:id="rId2"/>
              </a:rPr>
              <a:t>Цикл пьес 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Картинки с выставки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47" y="1636557"/>
            <a:ext cx="3222862" cy="41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</a:t>
            </a:r>
            <a:r>
              <a:rPr lang="ru-RU" dirty="0" err="1" smtClean="0"/>
              <a:t>бородин</a:t>
            </a:r>
            <a:endParaRPr lang="cs-CZ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2728" y="2475019"/>
            <a:ext cx="6390018" cy="36672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hlinkClick r:id="rId2"/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Князь Игорь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симфонии</a:t>
            </a:r>
            <a:endParaRPr lang="ru-RU" sz="2800" i="1" dirty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камерно-струнные ансамбли</a:t>
            </a:r>
            <a:endParaRPr lang="ru-RU" sz="2800" i="1" dirty="0">
              <a:solidFill>
                <a:schemeClr val="tx1"/>
              </a:solidFill>
            </a:endParaRPr>
          </a:p>
          <a:p>
            <a:r>
              <a:rPr lang="ru-RU" sz="2800" i="1" dirty="0">
                <a:solidFill>
                  <a:schemeClr val="tx1"/>
                </a:solidFill>
              </a:rPr>
              <a:t>п</a:t>
            </a:r>
            <a:r>
              <a:rPr lang="ru-RU" sz="2800" i="1" dirty="0" smtClean="0">
                <a:solidFill>
                  <a:schemeClr val="tx1"/>
                </a:solidFill>
              </a:rPr>
              <a:t>роизведения для фортепиано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75008" y="2475019"/>
            <a:ext cx="2730128" cy="35299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1659" y="1351297"/>
            <a:ext cx="8193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Corbel" panose="020B0503020204020204" pitchFamily="34" charset="0"/>
              </a:rPr>
              <a:t>Основоположник русского </a:t>
            </a:r>
            <a:r>
              <a:rPr lang="ru-RU" sz="2800" dirty="0" smtClean="0">
                <a:solidFill>
                  <a:srgbClr val="222222"/>
                </a:solidFill>
                <a:latin typeface="Corbel" panose="020B0503020204020204" pitchFamily="34" charset="0"/>
              </a:rPr>
              <a:t>эпического </a:t>
            </a:r>
            <a:r>
              <a:rPr lang="ru-RU" sz="2800" dirty="0">
                <a:solidFill>
                  <a:srgbClr val="222222"/>
                </a:solidFill>
                <a:latin typeface="Corbel" panose="020B0503020204020204" pitchFamily="34" charset="0"/>
              </a:rPr>
              <a:t>симфонизма</a:t>
            </a:r>
            <a:endParaRPr lang="cs-CZ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Николай римский-корсаков</a:t>
            </a: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910" y="2354238"/>
            <a:ext cx="3645090" cy="3473355"/>
          </a:xfrm>
          <a:prstGeom prst="rect">
            <a:avLst/>
          </a:prstGeom>
        </p:spPr>
      </p:pic>
      <p:sp>
        <p:nvSpPr>
          <p:cNvPr id="6" name="Объект 3"/>
          <p:cNvSpPr>
            <a:spLocks noGrp="1"/>
          </p:cNvSpPr>
          <p:nvPr>
            <p:ph sz="half" idx="4294967295"/>
          </p:nvPr>
        </p:nvSpPr>
        <p:spPr>
          <a:xfrm>
            <a:off x="1251678" y="2257281"/>
            <a:ext cx="6390018" cy="36672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Оперы: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Садко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Снегурочка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  <a:hlinkClick r:id="rId3"/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3"/>
              </a:rPr>
              <a:t>Сказка о царе </a:t>
            </a:r>
            <a:r>
              <a:rPr lang="ru-RU" sz="2800" dirty="0" err="1" smtClean="0">
                <a:solidFill>
                  <a:schemeClr val="tx1"/>
                </a:solidFill>
                <a:hlinkClick r:id="rId3"/>
              </a:rPr>
              <a:t>Салтане</a:t>
            </a:r>
            <a:r>
              <a:rPr lang="cs-CZ" sz="2800" dirty="0" smtClean="0">
                <a:solidFill>
                  <a:schemeClr val="tx1"/>
                </a:solidFill>
                <a:hlinkClick r:id="rId3"/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Ночь перед Рождеством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i="1" dirty="0">
                <a:solidFill>
                  <a:schemeClr val="tx1"/>
                </a:solidFill>
              </a:rPr>
              <a:t>с</a:t>
            </a:r>
            <a:r>
              <a:rPr lang="ru-RU" sz="2800" i="1" dirty="0" smtClean="0">
                <a:solidFill>
                  <a:schemeClr val="tx1"/>
                </a:solidFill>
              </a:rPr>
              <a:t>имфонические произведения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535</TotalTime>
  <Words>653</Words>
  <Application>Microsoft Office PowerPoint</Application>
  <PresentationFormat>Широкоэкранный</PresentationFormat>
  <Paragraphs>120</Paragraphs>
  <Slides>18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Corbel</vt:lpstr>
      <vt:lpstr>Gill Sans MT</vt:lpstr>
      <vt:lpstr>Impact</vt:lpstr>
      <vt:lpstr>Wingdings</vt:lpstr>
      <vt:lpstr>Badge</vt:lpstr>
      <vt:lpstr>Русская классическая музыка</vt:lpstr>
      <vt:lpstr>Основные этапы в истории  классической музыки в России:</vt:lpstr>
      <vt:lpstr>Михаил Глинка</vt:lpstr>
      <vt:lpstr>„могучая кучка“</vt:lpstr>
      <vt:lpstr>Значение «Могучей кучки»  для русской музыки и культуры: </vt:lpstr>
      <vt:lpstr>Милий балакирев</vt:lpstr>
      <vt:lpstr>Модест мусоргский</vt:lpstr>
      <vt:lpstr>Александр бородин</vt:lpstr>
      <vt:lpstr>Николай римский-корсаков</vt:lpstr>
      <vt:lpstr>Цезарь кюи</vt:lpstr>
      <vt:lpstr>Пётр ильич чайковский</vt:lpstr>
      <vt:lpstr>Знаменитые балеты чайковского</vt:lpstr>
      <vt:lpstr>Игорь стравинский</vt:lpstr>
      <vt:lpstr>Алекандр скрябин</vt:lpstr>
      <vt:lpstr>Дмитрий шостакович</vt:lpstr>
      <vt:lpstr>Сергей прокофьев</vt:lpstr>
      <vt:lpstr>Арам хачатурян</vt:lpstr>
      <vt:lpstr>Классическая музыка в СССР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классическая музыка</dc:title>
  <dc:creator>Uživatel systému Windows</dc:creator>
  <cp:lastModifiedBy>Uživatel systému Windows</cp:lastModifiedBy>
  <cp:revision>27</cp:revision>
  <dcterms:created xsi:type="dcterms:W3CDTF">2018-03-18T12:59:44Z</dcterms:created>
  <dcterms:modified xsi:type="dcterms:W3CDTF">2020-02-11T07:38:45Z</dcterms:modified>
</cp:coreProperties>
</file>