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67" r:id="rId4"/>
    <p:sldId id="265" r:id="rId5"/>
    <p:sldId id="268" r:id="rId6"/>
    <p:sldId id="269" r:id="rId7"/>
    <p:sldId id="270" r:id="rId8"/>
    <p:sldId id="263" r:id="rId9"/>
    <p:sldId id="264" r:id="rId10"/>
    <p:sldId id="262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2" r:id="rId24"/>
    <p:sldId id="285" r:id="rId25"/>
    <p:sldId id="286" r:id="rId26"/>
    <p:sldId id="288" r:id="rId27"/>
    <p:sldId id="287" r:id="rId28"/>
    <p:sldId id="284" r:id="rId29"/>
    <p:sldId id="289" r:id="rId30"/>
    <p:sldId id="258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30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88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184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8562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5894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07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487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908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18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116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62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cs-C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cs-C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D6CB-EDDC-4E11-95F5-6695CBDC3DFD}" type="datetimeFigureOut">
              <a:rPr lang="cs-CZ" smtClean="0"/>
              <a:pPr/>
              <a:t>04.01.2020</a:t>
            </a:fld>
            <a:endParaRPr lang="cs-C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38B9-53B7-4EAA-87EC-0D6D81C1F60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7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Dxrdnk4e5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8ATF-o_rWZE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6858000" cy="2387600"/>
          </a:xfrm>
        </p:spPr>
        <p:txBody>
          <a:bodyPr/>
          <a:lstStyle/>
          <a:p>
            <a:r>
              <a:rPr lang="ru-RU" dirty="0" smtClean="0"/>
              <a:t>Русская живопись </a:t>
            </a:r>
            <a:br>
              <a:rPr lang="ru-RU" dirty="0" smtClean="0"/>
            </a:br>
            <a:r>
              <a:rPr lang="ru-RU" dirty="0" smtClean="0"/>
              <a:t>20-го века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3528392" cy="4648050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C00000"/>
                </a:solidFill>
              </a:rPr>
              <a:t>Казимир Малевич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err="1"/>
              <a:t>Супрематическая</a:t>
            </a:r>
            <a:r>
              <a:rPr lang="ru-RU" sz="2700" b="1" dirty="0"/>
              <a:t> </a:t>
            </a:r>
            <a:r>
              <a:rPr lang="ru-RU" sz="2700" b="1" dirty="0" smtClean="0"/>
              <a:t>композиция, </a:t>
            </a:r>
            <a:r>
              <a:rPr lang="ru-RU" sz="2700" dirty="0" smtClean="0"/>
              <a:t>1916 г.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400" dirty="0" smtClean="0"/>
              <a:t>Самое </a:t>
            </a:r>
            <a:r>
              <a:rPr lang="ru-RU" sz="2400" dirty="0"/>
              <a:t>дорогое произведение российского </a:t>
            </a:r>
            <a:r>
              <a:rPr lang="ru-RU" sz="2400" dirty="0" smtClean="0"/>
              <a:t>искусства:</a:t>
            </a:r>
            <a:br>
              <a:rPr lang="ru-RU" sz="2400" dirty="0" smtClean="0"/>
            </a:br>
            <a:r>
              <a:rPr lang="ru-RU" sz="2400" dirty="0" smtClean="0"/>
              <a:t>16.5.2018 на аукционе Christie's</a:t>
            </a:r>
            <a:r>
              <a:rPr lang="ru-RU" sz="2400" dirty="0"/>
              <a:t> в Нью-Йорке была </a:t>
            </a:r>
            <a:r>
              <a:rPr lang="ru-RU" sz="2400" dirty="0" smtClean="0"/>
              <a:t>продана</a:t>
            </a:r>
            <a:br>
              <a:rPr lang="ru-RU" sz="2400" dirty="0" smtClean="0"/>
            </a:br>
            <a:r>
              <a:rPr lang="ru-RU" sz="2400" dirty="0" smtClean="0"/>
              <a:t>за </a:t>
            </a:r>
            <a:r>
              <a:rPr lang="ru-RU" sz="2400" dirty="0"/>
              <a:t>$ 85 812 500</a:t>
            </a:r>
            <a:r>
              <a:rPr lang="ru-RU" dirty="0"/>
              <a:t/>
            </a:r>
            <a:br>
              <a:rPr lang="ru-RU" dirty="0"/>
            </a:br>
            <a:endParaRPr lang="cs-CZ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85152"/>
            <a:ext cx="5171728" cy="6464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5726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506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МАРК ШАГАЛ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3178" y="1556792"/>
            <a:ext cx="7886700" cy="4351338"/>
          </a:xfrm>
        </p:spPr>
        <p:txBody>
          <a:bodyPr>
            <a:normAutofit/>
          </a:bodyPr>
          <a:lstStyle/>
          <a:p>
            <a:pPr fontAlgn="base"/>
            <a:endParaRPr lang="ru-RU" sz="2400" dirty="0" smtClean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картинах на протяжении всей жизни художника прослеживаются 4 основные темы: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родного города Витебска,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тема любви — любви к родине, любви к женщине,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религиозная тема,</a:t>
            </a:r>
          </a:p>
          <a:p>
            <a:pPr fontAlgn="base"/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темы, связанные с летающими людьми.</a:t>
            </a:r>
          </a:p>
          <a:p>
            <a:pPr fontAlgn="base"/>
            <a:endParaRPr lang="ru-RU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fontAlgn="base">
              <a:buNone/>
            </a:pPr>
            <a:r>
              <a:rPr lang="ru-RU" sz="2400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Работал в разных направлениях авангарда, его творчество нельзя отнести к одному течению</a:t>
            </a:r>
            <a:endParaRPr lang="ru-RU" sz="2400" dirty="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215158" cy="443202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Марк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Шагал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Прогулка</a:t>
            </a:r>
            <a:endParaRPr lang="cs-CZ" sz="2800" b="1" dirty="0"/>
          </a:p>
        </p:txBody>
      </p:sp>
      <p:pic>
        <p:nvPicPr>
          <p:cNvPr id="5122" name="Picture 2" descr="VÃ½sledek obrÃ¡zku pro ÑÐ°Ð³Ð°Ð» Ð¿ÑÐ¾Ð³ÑÐ»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5940152" cy="63935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35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304" y="260648"/>
            <a:ext cx="2215158" cy="26485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Марк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Шагал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smtClean="0"/>
              <a:t>Автопортрет с семью пальцами</a:t>
            </a:r>
            <a:endParaRPr lang="cs-CZ" sz="2400" b="1" dirty="0"/>
          </a:p>
        </p:txBody>
      </p:sp>
      <p:pic>
        <p:nvPicPr>
          <p:cNvPr id="6146" name="Picture 2" descr="VÃ½sledek obrÃ¡zku pro ÐÐ°ÑÐº Ð¨Ð°Ð³Ð°Ð» ÐÐ²ÑÐ¾Ð¿Ð¾ÑÑÑÐµÑ Ñ ÑÐµÐ¼ÑÑ Ð¿Ð°Ð»ÑÑÐ°Ð¼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0648"/>
            <a:ext cx="5436096" cy="63580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9304" y="3140968"/>
            <a:ext cx="2648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Н</a:t>
            </a:r>
            <a:r>
              <a:rPr lang="ru-RU" sz="2000" dirty="0" smtClean="0"/>
              <a:t>а </a:t>
            </a:r>
            <a:r>
              <a:rPr lang="ru-RU" sz="2000" dirty="0"/>
              <a:t>идише есть выражение, которое можно сравнить с </a:t>
            </a:r>
            <a:r>
              <a:rPr lang="ru-RU" sz="2000" dirty="0" smtClean="0"/>
              <a:t>фразеологизмом </a:t>
            </a:r>
            <a:r>
              <a:rPr lang="ru-RU" sz="2000" dirty="0"/>
              <a:t>«мастер на все руки», только речь там идёт о семи пальцах. Шагал решил подшутить над своим </a:t>
            </a:r>
            <a:r>
              <a:rPr lang="ru-RU" sz="2000" dirty="0" smtClean="0"/>
              <a:t>мастерством.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885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НИКОЛАЙ РЕРИХ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/>
              <a:t>художник</a:t>
            </a:r>
            <a:r>
              <a:rPr lang="ru-RU" sz="2800" i="1" dirty="0"/>
              <a:t>, </a:t>
            </a:r>
            <a:r>
              <a:rPr lang="ru-RU" sz="2800" i="1" dirty="0" smtClean="0"/>
              <a:t>философ</a:t>
            </a:r>
            <a:r>
              <a:rPr lang="ru-RU" sz="2800" i="1" dirty="0"/>
              <a:t>, писатель, путешественник, археолог, общественный </a:t>
            </a:r>
            <a:r>
              <a:rPr lang="ru-RU" sz="2800" i="1" dirty="0" smtClean="0"/>
              <a:t>деятель</a:t>
            </a:r>
            <a:endParaRPr lang="ru-RU" sz="2800" i="1" dirty="0"/>
          </a:p>
          <a:p>
            <a:endParaRPr lang="ru-RU" sz="2800" i="1" dirty="0" smtClean="0"/>
          </a:p>
          <a:p>
            <a:pPr marL="0" indent="0">
              <a:buNone/>
            </a:pPr>
            <a:r>
              <a:rPr lang="ru-RU" sz="2800" dirty="0" smtClean="0"/>
              <a:t>Картины:</a:t>
            </a:r>
          </a:p>
          <a:p>
            <a:r>
              <a:rPr lang="ru-RU" sz="2800" dirty="0" smtClean="0"/>
              <a:t>Древнерусская тематика</a:t>
            </a:r>
          </a:p>
          <a:p>
            <a:r>
              <a:rPr lang="ru-RU" sz="2800" dirty="0" smtClean="0"/>
              <a:t>Пейзажи</a:t>
            </a:r>
          </a:p>
          <a:p>
            <a:r>
              <a:rPr lang="ru-RU" sz="2800" dirty="0" smtClean="0"/>
              <a:t>Святые, Будда, Шива, Иисус </a:t>
            </a:r>
          </a:p>
          <a:p>
            <a:r>
              <a:rPr lang="ru-RU" sz="2800" dirty="0" smtClean="0"/>
              <a:t>Театральные декорации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05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Николай Рерих </a:t>
            </a:r>
            <a:r>
              <a:rPr lang="ru-RU" b="1" dirty="0" smtClean="0"/>
              <a:t>– Заморские гости</a:t>
            </a:r>
            <a:endParaRPr lang="cs-CZ" b="1" dirty="0"/>
          </a:p>
        </p:txBody>
      </p:sp>
      <p:pic>
        <p:nvPicPr>
          <p:cNvPr id="7170" name="Picture 2" descr="VÃ½sledek obrÃ¡zku pro ÑÐµÑÐ¸Ñ Ð·Ð°Ð¼Ð¾ÑÑÐºÐ¸Ðµ Ð³Ð¾ÑÑ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51" y="1141761"/>
            <a:ext cx="7107498" cy="5357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99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2935238" cy="37119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Николай Рерих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Святой Сергий</a:t>
            </a:r>
            <a:endParaRPr lang="cs-CZ" b="1" dirty="0"/>
          </a:p>
        </p:txBody>
      </p:sp>
      <p:pic>
        <p:nvPicPr>
          <p:cNvPr id="8194" name="Picture 2" descr="VÃ½sledek obrÃ¡zku pro ÑÐµÑÐ¸Ñ ÑÐµÑÐ³Ð¸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0648"/>
            <a:ext cx="4211960" cy="6402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14913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Николай Рерих </a:t>
            </a:r>
            <a:r>
              <a:rPr lang="ru-RU" b="1" dirty="0" smtClean="0"/>
              <a:t>– Гималаи. Розовые горы</a:t>
            </a:r>
            <a:endParaRPr lang="cs-CZ" b="1" dirty="0"/>
          </a:p>
        </p:txBody>
      </p:sp>
      <p:pic>
        <p:nvPicPr>
          <p:cNvPr id="9218" name="Picture 2" descr="VÃ½sledek obrÃ¡zku pro ÑÐµÑÐ¸Ñ Ð³Ð¸Ð¼Ð°Ð»Ð°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84784"/>
            <a:ext cx="7900524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8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Объединение </a:t>
            </a:r>
            <a:r>
              <a:rPr lang="cs-CZ" sz="4400" b="1" dirty="0" smtClean="0">
                <a:solidFill>
                  <a:schemeClr val="accent1">
                    <a:lumMod val="50000"/>
                  </a:schemeClr>
                </a:solidFill>
              </a:rPr>
              <a:t>„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Мир искусства</a:t>
            </a:r>
            <a:r>
              <a:rPr lang="cs-CZ" sz="4400" b="1" dirty="0" smtClean="0">
                <a:solidFill>
                  <a:schemeClr val="accent1">
                    <a:lumMod val="50000"/>
                  </a:schemeClr>
                </a:solidFill>
              </a:rPr>
              <a:t>“</a:t>
            </a:r>
            <a:endParaRPr lang="cs-CZ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124744"/>
            <a:ext cx="8712967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Главные идеологи – </a:t>
            </a:r>
            <a:r>
              <a:rPr lang="ru-RU" sz="2200" b="1" dirty="0" smtClean="0"/>
              <a:t>А. </a:t>
            </a:r>
            <a:r>
              <a:rPr lang="ru-RU" sz="2200" b="1" dirty="0" err="1" smtClean="0"/>
              <a:t>Бакст</a:t>
            </a:r>
            <a:r>
              <a:rPr lang="ru-RU" sz="2200" b="1" dirty="0" smtClean="0"/>
              <a:t> </a:t>
            </a:r>
            <a:r>
              <a:rPr lang="ru-RU" sz="2200" dirty="0" smtClean="0"/>
              <a:t>и </a:t>
            </a:r>
            <a:r>
              <a:rPr lang="ru-RU" sz="2200" b="1" dirty="0" smtClean="0"/>
              <a:t>С. Дягилев</a:t>
            </a:r>
          </a:p>
          <a:p>
            <a:pPr algn="just"/>
            <a:r>
              <a:rPr lang="ru-RU" sz="2200" dirty="0" smtClean="0"/>
              <a:t>Стремление к возвышенным духовным ценностям, идеал – </a:t>
            </a:r>
            <a:r>
              <a:rPr lang="cs-CZ" sz="2200" dirty="0" smtClean="0"/>
              <a:t>„</a:t>
            </a:r>
            <a:r>
              <a:rPr lang="ru-RU" sz="2200" dirty="0" smtClean="0"/>
              <a:t>чистое</a:t>
            </a:r>
            <a:r>
              <a:rPr lang="cs-CZ" sz="2200" dirty="0" smtClean="0"/>
              <a:t>“</a:t>
            </a:r>
            <a:r>
              <a:rPr lang="ru-RU" sz="2200" dirty="0" smtClean="0"/>
              <a:t> искусство</a:t>
            </a:r>
          </a:p>
          <a:p>
            <a:pPr algn="just"/>
            <a:r>
              <a:rPr lang="ru-RU" sz="2200" dirty="0" smtClean="0"/>
              <a:t>Члены объединения считали, что художественное </a:t>
            </a:r>
            <a:r>
              <a:rPr lang="ru-RU" sz="2200" dirty="0"/>
              <a:t>творчество призвано эстетически изменить окружающую действительность</a:t>
            </a:r>
            <a:br>
              <a:rPr lang="ru-RU" sz="2200" dirty="0"/>
            </a:br>
            <a:endParaRPr lang="ru-RU" sz="2200" dirty="0" smtClean="0"/>
          </a:p>
          <a:p>
            <a:pPr algn="just"/>
            <a:r>
              <a:rPr lang="ru-RU" sz="2200" dirty="0" smtClean="0"/>
              <a:t>Творчество </a:t>
            </a:r>
            <a:r>
              <a:rPr lang="ru-RU" sz="2200" dirty="0"/>
              <a:t>участников «Мира» было многогранно, они занимались живописью, декоративно-прикладным искусством, оформлением театральных постановок, но большую часть их наследия составляют произведения графики.</a:t>
            </a:r>
          </a:p>
          <a:p>
            <a:pPr algn="just" fontAlgn="base"/>
            <a:r>
              <a:rPr lang="ru-RU" sz="2200" b="1" dirty="0"/>
              <a:t>Наивысшим расцветом </a:t>
            </a:r>
            <a:r>
              <a:rPr lang="ru-RU" sz="2200" dirty="0"/>
              <a:t>театрально-декорационной деятельности явились </a:t>
            </a:r>
            <a:r>
              <a:rPr lang="ru-RU" sz="2200" b="1" dirty="0"/>
              <a:t>оформления спектаклей «Русских сезонов» в Париже. </a:t>
            </a:r>
            <a:endParaRPr lang="ru-RU" sz="2200" b="1" dirty="0" smtClean="0"/>
          </a:p>
          <a:p>
            <a:pPr algn="just" fontAlgn="base"/>
            <a:r>
              <a:rPr lang="ru-RU" sz="2200" b="1" dirty="0" smtClean="0"/>
              <a:t>В </a:t>
            </a:r>
            <a:r>
              <a:rPr lang="ru-RU" sz="2200" b="1" dirty="0"/>
              <a:t>живописи </a:t>
            </a:r>
            <a:r>
              <a:rPr lang="ru-RU" sz="2200" dirty="0"/>
              <a:t>господствовали </a:t>
            </a:r>
            <a:r>
              <a:rPr lang="ru-RU" sz="2200" b="1" dirty="0"/>
              <a:t>городской пейзаж, портрет и историко-бытовой жанр. </a:t>
            </a:r>
            <a:endParaRPr lang="ru-RU" sz="2200" b="1" dirty="0" smtClean="0"/>
          </a:p>
          <a:p>
            <a:pPr algn="just" fontAlgn="base"/>
            <a:r>
              <a:rPr lang="ru-RU" sz="2200" dirty="0" smtClean="0"/>
              <a:t>В </a:t>
            </a:r>
            <a:r>
              <a:rPr lang="ru-RU" sz="2200" dirty="0"/>
              <a:t>графике особым достижением было </a:t>
            </a:r>
            <a:r>
              <a:rPr lang="ru-RU" sz="2200" b="1" dirty="0"/>
              <a:t>появление книжной иллюстрации</a:t>
            </a:r>
            <a:r>
              <a:rPr lang="ru-RU" sz="2200" b="1" dirty="0" smtClean="0"/>
              <a:t>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8591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6"/>
            <a:ext cx="864096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После революции </a:t>
            </a:r>
            <a:r>
              <a:rPr lang="en-GB" sz="4000" b="1" dirty="0" smtClean="0"/>
              <a:t>1917 </a:t>
            </a:r>
            <a:r>
              <a:rPr lang="ru-RU" sz="4000" b="1" dirty="0" smtClean="0"/>
              <a:t>г., </a:t>
            </a:r>
            <a:r>
              <a:rPr lang="en-GB" sz="4000" b="1" dirty="0" smtClean="0"/>
              <a:t>20-30-</a:t>
            </a:r>
            <a:r>
              <a:rPr lang="ru-RU" sz="4000" b="1" dirty="0" smtClean="0"/>
              <a:t>е годы</a:t>
            </a:r>
            <a:endParaRPr lang="cs-CZ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После революции - развитие концептуализма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marL="0" indent="0" algn="just">
              <a:buNone/>
            </a:pPr>
            <a:r>
              <a:rPr lang="ru-RU" sz="2800" dirty="0" smtClean="0"/>
              <a:t>2</a:t>
            </a:r>
            <a:r>
              <a:rPr lang="en-GB" sz="2800" dirty="0" smtClean="0"/>
              <a:t>0</a:t>
            </a:r>
            <a:r>
              <a:rPr lang="ru-RU" sz="2800" dirty="0" smtClean="0"/>
              <a:t>-е годы - появление множества различных групп: художественных и литературных.</a:t>
            </a:r>
          </a:p>
          <a:p>
            <a:pPr marL="0" indent="0" algn="just">
              <a:buNone/>
            </a:pPr>
            <a:endParaRPr lang="ru-RU" sz="2800" dirty="0" smtClean="0"/>
          </a:p>
          <a:p>
            <a:pPr algn="just"/>
            <a:r>
              <a:rPr lang="ru-RU" sz="2800" dirty="0" smtClean="0"/>
              <a:t>С начала </a:t>
            </a:r>
            <a:r>
              <a:rPr lang="cs-CZ" sz="2800" dirty="0" smtClean="0"/>
              <a:t>30 </a:t>
            </a:r>
            <a:r>
              <a:rPr lang="ru-RU" sz="2800" dirty="0" smtClean="0"/>
              <a:t>гг. – развитие </a:t>
            </a:r>
            <a:r>
              <a:rPr lang="ru-RU" sz="2800" b="1" dirty="0" smtClean="0"/>
              <a:t>соцреализма: </a:t>
            </a:r>
            <a:r>
              <a:rPr lang="ru-RU" sz="2800" dirty="0" smtClean="0"/>
              <a:t>официальная идеология государства</a:t>
            </a:r>
          </a:p>
          <a:p>
            <a:pPr marL="0" indent="0" algn="just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720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Конец 19 – начало </a:t>
            </a:r>
            <a:r>
              <a:rPr lang="en-GB" dirty="0" smtClean="0"/>
              <a:t>20 </a:t>
            </a:r>
            <a:r>
              <a:rPr lang="ru-RU" dirty="0" smtClean="0"/>
              <a:t>века. </a:t>
            </a:r>
            <a:br>
              <a:rPr lang="ru-RU" dirty="0" smtClean="0"/>
            </a:br>
            <a:r>
              <a:rPr lang="ru-RU" b="1" dirty="0" smtClean="0"/>
              <a:t>Выдающиеся представители:</a:t>
            </a:r>
            <a:endParaRPr lang="cs-CZ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25625"/>
            <a:ext cx="8496944" cy="435133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Михаил Врубель </a:t>
            </a:r>
            <a:r>
              <a:rPr lang="ru-RU" sz="3200" i="1" dirty="0" smtClean="0"/>
              <a:t>(символизм)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Василий Кандинский </a:t>
            </a:r>
            <a:r>
              <a:rPr lang="ru-RU" sz="3200" i="1" dirty="0" smtClean="0"/>
              <a:t>(абстракционизм)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Казимир Малевич </a:t>
            </a:r>
            <a:r>
              <a:rPr lang="ru-RU" sz="3200" i="1" dirty="0" smtClean="0"/>
              <a:t>(супрематизм)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Марк Шагал </a:t>
            </a:r>
            <a:r>
              <a:rPr lang="ru-RU" sz="3200" i="1" dirty="0" smtClean="0"/>
              <a:t>(работал в </a:t>
            </a:r>
            <a:r>
              <a:rPr lang="ru-RU" sz="3200" i="1" dirty="0" err="1" smtClean="0"/>
              <a:t>нескольних</a:t>
            </a:r>
            <a:r>
              <a:rPr lang="ru-RU" sz="3200" i="1" dirty="0" smtClean="0"/>
              <a:t> направлениях: фовизм, экспрессионизм, кубизм, сюрреализм)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Николай Рерих </a:t>
            </a:r>
            <a:r>
              <a:rPr lang="ru-RU" sz="3200" i="1" dirty="0" smtClean="0"/>
              <a:t>(творчество нельзя однозначно отнести к какому-либо направлению; синтез нескольких течений; самобытность)</a:t>
            </a:r>
          </a:p>
          <a:p>
            <a:endParaRPr lang="ru-RU" sz="3200" dirty="0" smtClean="0"/>
          </a:p>
          <a:p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2228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036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СОЦРЕАЛИЗМ</a:t>
            </a:r>
            <a:endParaRPr lang="cs-CZ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097" y="1092274"/>
            <a:ext cx="8047806" cy="5373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 smtClean="0"/>
              <a:t>Социалистический реализм — художественный метод,</a:t>
            </a:r>
            <a:r>
              <a:rPr lang="cs-CZ" sz="2200" dirty="0" smtClean="0"/>
              <a:t> </a:t>
            </a:r>
            <a:r>
              <a:rPr lang="ru-RU" sz="2200" dirty="0" smtClean="0"/>
              <a:t>распространенный в искусстве СССР и других социалистических стран. Был одобрен на партийном съезде 1932 года как инструмент для укрепления авторитета партии и продвижения государственных идей.</a:t>
            </a:r>
            <a:r>
              <a:rPr lang="cs-CZ" sz="2200" dirty="0" smtClean="0"/>
              <a:t> </a:t>
            </a:r>
            <a:r>
              <a:rPr lang="ru-RU" sz="2200" dirty="0"/>
              <a:t>Под социалистическим реализмом подразумевалось </a:t>
            </a:r>
            <a:r>
              <a:rPr lang="ru-RU" sz="2200" b="1" dirty="0"/>
              <a:t>переустройство мира в соответствии с коммунистическими идеалами</a:t>
            </a:r>
          </a:p>
          <a:p>
            <a:pPr marL="0" indent="0" algn="just">
              <a:buNone/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Основные принципы: 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ru-RU" sz="2200" dirty="0"/>
              <a:t> </a:t>
            </a:r>
            <a:r>
              <a:rPr lang="ru-RU" sz="2200" b="1" dirty="0"/>
              <a:t>народность</a:t>
            </a:r>
            <a:r>
              <a:rPr lang="ru-RU" sz="2200" dirty="0"/>
              <a:t>: понятность для людей без специального образования, </a:t>
            </a:r>
            <a:r>
              <a:rPr lang="ru-RU" sz="2200" dirty="0" smtClean="0"/>
              <a:t>простота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cs-CZ" sz="2200" dirty="0"/>
              <a:t> </a:t>
            </a:r>
            <a:r>
              <a:rPr lang="ru-RU" sz="2200" b="1" dirty="0" smtClean="0"/>
              <a:t>идейность</a:t>
            </a:r>
            <a:r>
              <a:rPr lang="ru-RU" sz="2200" b="1" dirty="0"/>
              <a:t>: </a:t>
            </a:r>
            <a:r>
              <a:rPr lang="ru-RU" sz="2200" dirty="0"/>
              <a:t>изображение ежедневных трудовых подвигов, которые люди совершали для построения светлого </a:t>
            </a:r>
            <a:r>
              <a:rPr lang="ru-RU" sz="2200" dirty="0" smtClean="0"/>
              <a:t>будущего</a:t>
            </a:r>
          </a:p>
          <a:p>
            <a:pPr marL="0" indent="0" algn="just">
              <a:buNone/>
            </a:pPr>
            <a:r>
              <a:rPr lang="ru-RU" sz="2200" dirty="0" smtClean="0"/>
              <a:t>—</a:t>
            </a:r>
            <a:r>
              <a:rPr lang="ru-RU" sz="2200" dirty="0"/>
              <a:t> </a:t>
            </a:r>
            <a:r>
              <a:rPr lang="ru-RU" sz="2200" b="1" dirty="0"/>
              <a:t>конкретность: </a:t>
            </a:r>
            <a:r>
              <a:rPr lang="ru-RU" sz="2200" dirty="0" err="1"/>
              <a:t>cоцреализм</a:t>
            </a:r>
            <a:r>
              <a:rPr lang="ru-RU" sz="2200" dirty="0"/>
              <a:t> не терпел метафор — только прямолинейность без образности и символов.</a:t>
            </a:r>
            <a:endParaRPr lang="ru-RU" sz="2200" dirty="0" smtClean="0"/>
          </a:p>
          <a:p>
            <a:pPr marL="0" indent="0" algn="just">
              <a:buNone/>
            </a:pPr>
            <a:endParaRPr lang="ru-RU" sz="2200" dirty="0" smtClean="0"/>
          </a:p>
          <a:p>
            <a:pPr marL="0" indent="0" algn="just">
              <a:buNone/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991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/>
              <a:t>Темы живописи соцреализма</a:t>
            </a:r>
            <a:br>
              <a:rPr lang="ru-RU" b="1" dirty="0" smtClean="0"/>
            </a:br>
            <a:endParaRPr lang="cs-CZ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256584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Ленин</a:t>
            </a:r>
            <a:endParaRPr lang="ru-RU" sz="2400" b="1" dirty="0"/>
          </a:p>
          <a:p>
            <a:pPr algn="just"/>
            <a:r>
              <a:rPr lang="ru-RU" sz="2400" b="1" dirty="0" smtClean="0"/>
              <a:t>Портреты</a:t>
            </a:r>
            <a:r>
              <a:rPr lang="ru-RU" sz="2400" dirty="0" smtClean="0"/>
              <a:t> – (вначале Сталин, позже другие вожди)</a:t>
            </a:r>
          </a:p>
          <a:p>
            <a:pPr algn="just"/>
            <a:r>
              <a:rPr lang="ru-RU" sz="2400" b="1" dirty="0" smtClean="0"/>
              <a:t>Изображение людей – строителей коммунизма в действии </a:t>
            </a:r>
            <a:r>
              <a:rPr lang="ru-RU" sz="2400" dirty="0" smtClean="0"/>
              <a:t>(в поле, на заводе, на космических станциях, в лабораториях)</a:t>
            </a:r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В более поздний период соцреализма появляются </a:t>
            </a:r>
            <a:r>
              <a:rPr lang="ru-RU" sz="2400" b="1" dirty="0" smtClean="0"/>
              <a:t>темы семьи, лиризм.</a:t>
            </a:r>
          </a:p>
          <a:p>
            <a:pPr algn="just"/>
            <a:endParaRPr lang="cs-CZ" sz="2400" dirty="0" smtClean="0"/>
          </a:p>
          <a:p>
            <a:pPr marL="0" indent="0" algn="just">
              <a:buNone/>
            </a:pPr>
            <a:r>
              <a:rPr lang="ru-RU" sz="2400" dirty="0"/>
              <a:t>Г</a:t>
            </a:r>
            <a:r>
              <a:rPr lang="ru-RU" sz="2400" dirty="0" smtClean="0"/>
              <a:t>осударство </a:t>
            </a:r>
            <a:r>
              <a:rPr lang="ru-RU" sz="2400" dirty="0"/>
              <a:t>выступало основным заказчиком  и потребителем нового искусства. Культура была средством агитации и пропаганды.</a:t>
            </a:r>
          </a:p>
          <a:p>
            <a:pPr algn="just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6150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151262" cy="5944194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Владимир Серов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В.И. Ленин провозглашает советскую власть</a:t>
            </a:r>
            <a:endParaRPr lang="cs-CZ" b="1" dirty="0"/>
          </a:p>
        </p:txBody>
      </p:sp>
      <p:pic>
        <p:nvPicPr>
          <p:cNvPr id="1026" name="Picture 2" descr="VÃ½sledek obrÃ¡zku pro Ð»ÐµÐ½Ð¸Ð½ Ð¿ÑÐ¾Ð²Ð¾Ð·Ð³Ð»Ð°ÑÐ°ÐµÑ ÑÐ¾Ð²ÐµÑÑÐºÑÑ Ð²Ð»Ð°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5126"/>
            <a:ext cx="4692473" cy="6153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0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925985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Федора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Шурпина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/>
              <a:t>– Утро </a:t>
            </a:r>
            <a:r>
              <a:rPr lang="ru-RU" b="1" dirty="0"/>
              <a:t>нашей Родины»</a:t>
            </a:r>
            <a:endParaRPr lang="cs-CZ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1283275"/>
            <a:ext cx="7704856" cy="5440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52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Виктор Попков </a:t>
            </a:r>
            <a:r>
              <a:rPr lang="ru-RU" b="1" dirty="0" smtClean="0"/>
              <a:t>– Весна в депо</a:t>
            </a:r>
            <a:endParaRPr lang="cs-CZ" b="1" dirty="0"/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87" y="1412776"/>
            <a:ext cx="7564625" cy="53288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Татьяна Яблонская </a:t>
            </a:r>
            <a:r>
              <a:rPr lang="ru-RU" b="1" dirty="0" smtClean="0"/>
              <a:t>– Хлеб </a:t>
            </a:r>
            <a:endParaRPr lang="cs-CZ" b="1" dirty="0"/>
          </a:p>
        </p:txBody>
      </p:sp>
      <p:pic>
        <p:nvPicPr>
          <p:cNvPr id="4098" name="Picture 2" descr="Ð¯Ð±Ð»Ð¾Ð½ÑÐºÐ°Ñ Ð¥Ð»ÐµÐ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3" y="1844824"/>
            <a:ext cx="8154273" cy="46186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5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Александр Дейнека </a:t>
            </a:r>
            <a:r>
              <a:rPr lang="ru-RU" b="1" dirty="0" smtClean="0"/>
              <a:t>– Покорители космоса</a:t>
            </a:r>
            <a:endParaRPr lang="cs-CZ" b="1" dirty="0"/>
          </a:p>
        </p:txBody>
      </p:sp>
      <p:pic>
        <p:nvPicPr>
          <p:cNvPr id="6146" name="Picture 2" descr="1961 ÐÐ¾ÐºÐ¾ÑÐ¸ÑÐµÐ»Ð¸ ÐºÐ¾ÑÐ¼Ð¾ÑÐ°. Ð¥. , Ð¼. 340Ñ435 ÐÐ¾ÑÐ¾ÑÐ¸Ð»Ð¾Ð²Ð³ÑÐ°Ð´. ÐÐ»ÐµÐºÑÐ°Ð½Ð´Ñ ÐÐ»ÐµÐºÑÐ°Ð½Ð´ÑÐ¾Ð²Ð¸Ñ ÐÐµÐ¹Ð½Ðµ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8" y="1556792"/>
            <a:ext cx="6696744" cy="50476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Иван Тихий </a:t>
            </a:r>
            <a:r>
              <a:rPr lang="ru-RU" b="1" dirty="0" smtClean="0"/>
              <a:t>– Приём в пионеры</a:t>
            </a:r>
            <a:endParaRPr lang="cs-CZ" b="1" dirty="0"/>
          </a:p>
        </p:txBody>
      </p:sp>
      <p:pic>
        <p:nvPicPr>
          <p:cNvPr id="5122" name="Picture 2" descr="Ð¤Ð¾ÑÐ¾ (ÑÐµÐ¿Ñ. ÐºÐ°ÑÑÐ¸Ð½Ñ) Ð´Ð»Ñ ÑÑÐ°ÑÑÐ¸: &quot;Ð¡Ð¾ÑÐ¸Ð°Ð»Ð¸ÑÑÐ¸ÑÐµÑÐºÐ¸Ð¹ ÑÐµÐ°Ð»Ð¸Ð·Ð¼ (ÑÐ¾ÑÑÐµÐ°Ð»Ð¸Ð·Ð¼) - ÐºÐ°ÑÑÐ¸Ð½Ñ ÑÑÐ´Ð¾Ð¶Ð½Ð¸ÐºÐ¾Ð²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6383"/>
            <a:ext cx="6858000" cy="51209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1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Федор Решетников </a:t>
            </a:r>
            <a:r>
              <a:rPr lang="ru-RU" b="1" dirty="0" smtClean="0"/>
              <a:t>– Опять двойка</a:t>
            </a:r>
            <a:endParaRPr lang="cs-CZ" b="1" dirty="0"/>
          </a:p>
        </p:txBody>
      </p:sp>
      <p:pic>
        <p:nvPicPr>
          <p:cNvPr id="2050" name="Picture 2" descr="VÃ½sledek obrÃ¡zku pro Ð¾Ð¿ÑÑÑ Ð´Ð²Ð¾Ð¹Ðº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48707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3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08720"/>
            <a:ext cx="8030716" cy="4896544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ru-RU" sz="3200" dirty="0" smtClean="0"/>
              <a:t>Во второй половине 2О века в СССР одновременно развивается два направления в культуре – </a:t>
            </a:r>
            <a:r>
              <a:rPr lang="ru-RU" sz="3200" b="1" dirty="0" smtClean="0"/>
              <a:t>официальное</a:t>
            </a:r>
            <a:r>
              <a:rPr lang="ru-RU" sz="3200" dirty="0" smtClean="0"/>
              <a:t> (поддерживаемое государством) и </a:t>
            </a:r>
            <a:r>
              <a:rPr lang="ru-RU" sz="3200" b="1" dirty="0" smtClean="0"/>
              <a:t>неофициальное 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36019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3511302" cy="13255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Михаил Врубель </a:t>
            </a:r>
            <a:r>
              <a:rPr lang="ru-RU" b="1" dirty="0" smtClean="0"/>
              <a:t>Царевна-Лебедь</a:t>
            </a:r>
            <a:endParaRPr lang="cs-CZ" b="1" dirty="0"/>
          </a:p>
        </p:txBody>
      </p:sp>
      <p:pic>
        <p:nvPicPr>
          <p:cNvPr id="2050" name="Picture 2" descr="VÃ½sledek obrÃ¡zku pro Ð¼Ð¸ÑÐ°Ð¸Ð» Ð²ÑÑÐ±ÐµÐ»Ñ ÑÐ°ÑÐµÐ²Ð½Ð° Ð»ÐµÐ±ÐµÐ´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32797" cy="64928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ОБЯЗАТЕЛЬНО ПОСМОТРЕТЬ!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Видео включается в режиме полного экрана (</a:t>
            </a:r>
            <a:r>
              <a:rPr lang="en-GB" dirty="0" smtClean="0"/>
              <a:t>full screen, F5)</a:t>
            </a:r>
            <a:endParaRPr lang="cs-CZ" dirty="0"/>
          </a:p>
        </p:txBody>
      </p:sp>
      <p:pic>
        <p:nvPicPr>
          <p:cNvPr id="4" name="tDxrdnk4e5g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806" y="1690689"/>
            <a:ext cx="8978388" cy="5050679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39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Михаил Врубель </a:t>
            </a:r>
            <a:r>
              <a:rPr lang="ru-RU" dirty="0" smtClean="0"/>
              <a:t>– </a:t>
            </a:r>
            <a:r>
              <a:rPr lang="ru-RU" b="1" dirty="0" smtClean="0"/>
              <a:t>Демон сидящий</a:t>
            </a:r>
            <a:endParaRPr lang="cs-CZ" b="1" dirty="0"/>
          </a:p>
        </p:txBody>
      </p:sp>
      <p:pic>
        <p:nvPicPr>
          <p:cNvPr id="1026" name="Picture 2" descr="VÃ½sledek obrÃ¡zku pro Ð²ÑÑÐ±ÐµÐ»Ñ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8" y="1916832"/>
            <a:ext cx="8622604" cy="47424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0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ВАСИЛИЙ КАНДИНСКИЙ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988840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Художник</a:t>
            </a:r>
            <a:r>
              <a:rPr lang="ru-RU" sz="2400" dirty="0"/>
              <a:t>, теоретик искусства, основоположник </a:t>
            </a:r>
            <a:r>
              <a:rPr lang="ru-RU" sz="2400" b="1" dirty="0" smtClean="0"/>
              <a:t>абстракционизма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/>
              <a:t>С</a:t>
            </a:r>
            <a:r>
              <a:rPr lang="ru-RU" sz="2400" dirty="0" smtClean="0"/>
              <a:t>торонник </a:t>
            </a:r>
            <a:r>
              <a:rPr lang="ru-RU" sz="2400" dirty="0"/>
              <a:t>теории взаимодействия и объединения различных видов </a:t>
            </a:r>
            <a:r>
              <a:rPr lang="ru-RU" sz="2400" dirty="0" smtClean="0"/>
              <a:t>искусства</a:t>
            </a:r>
          </a:p>
          <a:p>
            <a:pPr algn="just"/>
            <a:r>
              <a:rPr lang="ru-RU" sz="2400" dirty="0" smtClean="0"/>
              <a:t>Названия </a:t>
            </a:r>
            <a:r>
              <a:rPr lang="ru-RU" sz="2400" dirty="0"/>
              <a:t>его работ </a:t>
            </a:r>
            <a:r>
              <a:rPr lang="cs-CZ" sz="2400" dirty="0" smtClean="0"/>
              <a:t>„</a:t>
            </a:r>
            <a:r>
              <a:rPr lang="ru-RU" sz="2400" dirty="0" smtClean="0"/>
              <a:t>звучат </a:t>
            </a:r>
            <a:r>
              <a:rPr lang="ru-RU" sz="2400" dirty="0" err="1" smtClean="0"/>
              <a:t>по-музыкальному</a:t>
            </a:r>
            <a:r>
              <a:rPr lang="cs-CZ" sz="2400" dirty="0" smtClean="0"/>
              <a:t>“</a:t>
            </a:r>
            <a:r>
              <a:rPr lang="ru-RU" sz="2400" dirty="0"/>
              <a:t> — «композиции» и «импровизации».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2529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2647206" cy="42160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Василий Кандинский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/>
              <a:t>Импровизация 31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dirty="0"/>
              <a:t>Морской бой)</a:t>
            </a:r>
            <a:endParaRPr lang="cs-CZ" sz="2400" b="1" dirty="0"/>
          </a:p>
        </p:txBody>
      </p:sp>
      <p:pic>
        <p:nvPicPr>
          <p:cNvPr id="3074" name="Picture 2" descr="http://art-assorty.ru/uploads/posts/2017-03/1489648018_improvizaciya-31-morskoy-b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5508104" cy="64368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29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Василий Кандинский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Композиция </a:t>
            </a:r>
            <a:r>
              <a:rPr lang="en-GB" sz="3200" b="1" dirty="0" smtClean="0"/>
              <a:t>VIII</a:t>
            </a:r>
            <a:endParaRPr lang="cs-CZ" sz="3200" b="1" dirty="0"/>
          </a:p>
        </p:txBody>
      </p:sp>
      <p:pic>
        <p:nvPicPr>
          <p:cNvPr id="4098" name="Picture 2" descr="http://art-assorty.ru/uploads/posts/2017-03/1489647998_kompoziciya-vi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698" y="1916832"/>
            <a:ext cx="7014603" cy="46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11965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КАЗИМИР МАЛЕВИЧ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52877"/>
            <a:ext cx="7886700" cy="435133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Основоположник </a:t>
            </a:r>
            <a:r>
              <a:rPr lang="ru-RU" sz="2400" b="1" dirty="0" smtClean="0"/>
              <a:t>супрематизма </a:t>
            </a:r>
          </a:p>
          <a:p>
            <a:pPr algn="just"/>
            <a:r>
              <a:rPr lang="ru-RU" sz="2400" dirty="0" smtClean="0"/>
              <a:t>Провозгласил квадрат «нулём форм»: «Я преобразился в нуль форм, и вышел за нуль к беспредметному творчеству».</a:t>
            </a:r>
          </a:p>
          <a:p>
            <a:pPr algn="just"/>
            <a:r>
              <a:rPr lang="ru-RU" sz="2400" dirty="0" smtClean="0"/>
              <a:t>Понятие «нуль форм» (</a:t>
            </a:r>
            <a:r>
              <a:rPr lang="ru-RU" sz="2400" dirty="0" err="1" smtClean="0"/>
              <a:t>nihil</a:t>
            </a:r>
            <a:r>
              <a:rPr lang="ru-RU" sz="2400" dirty="0" smtClean="0"/>
              <a:t> , ничто) служило «синонимом </a:t>
            </a:r>
            <a:r>
              <a:rPr lang="ru-RU" sz="2400" dirty="0" err="1" smtClean="0"/>
              <a:t>абсолюта</a:t>
            </a:r>
            <a:r>
              <a:rPr lang="ru-RU" sz="2400" dirty="0" smtClean="0"/>
              <a:t>», знаком отрицания (футуристическая теория декларировала сведение к нулю предшествующей культуры).</a:t>
            </a:r>
          </a:p>
          <a:p>
            <a:pPr algn="just"/>
            <a:r>
              <a:rPr lang="ru-RU" sz="2400" dirty="0" smtClean="0"/>
              <a:t>В оригинальной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доктрине Малевича значение нуля простиралось от «ничто» до «всего». «Нулевое» значение чёрного квадрата заключалось также в том, что он стал базовой формой,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«клеткой», как его называл сам Малевич.</a:t>
            </a:r>
          </a:p>
        </p:txBody>
      </p:sp>
    </p:spTree>
    <p:extLst>
      <p:ext uri="{BB962C8B-B14F-4D97-AF65-F5344CB8AC3E}">
        <p14:creationId xmlns:p14="http://schemas.microsoft.com/office/powerpoint/2010/main" val="41515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92888" cy="1070001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Казимир Малевич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Чёрный квадрат</a:t>
            </a:r>
            <a:r>
              <a:rPr lang="ru-RU" sz="2800" dirty="0" smtClean="0"/>
              <a:t>, </a:t>
            </a:r>
            <a:r>
              <a:rPr lang="en-GB" sz="2800" dirty="0" smtClean="0"/>
              <a:t>1915</a:t>
            </a:r>
            <a:endParaRPr lang="cs-CZ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3595599" cy="497867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400" dirty="0" smtClean="0"/>
              <a:t>Чёрный квадрат на белом фоне в </a:t>
            </a:r>
            <a:r>
              <a:rPr lang="ru-RU" sz="2400" dirty="0" err="1" smtClean="0"/>
              <a:t>супрематической</a:t>
            </a:r>
            <a:r>
              <a:rPr lang="ru-RU" sz="2400" dirty="0" smtClean="0"/>
              <a:t> теории означал собой «нуль»: </a:t>
            </a:r>
          </a:p>
          <a:p>
            <a:pPr algn="just"/>
            <a:r>
              <a:rPr lang="ru-RU" sz="2400" dirty="0" smtClean="0"/>
              <a:t>начало беспредметности, </a:t>
            </a:r>
          </a:p>
          <a:p>
            <a:pPr algn="just"/>
            <a:r>
              <a:rPr lang="ru-RU" sz="2400" dirty="0" smtClean="0"/>
              <a:t>конец традиционного предметного мышления художника. </a:t>
            </a:r>
          </a:p>
          <a:p>
            <a:pPr marL="0" indent="0" algn="just">
              <a:buNone/>
            </a:pPr>
            <a:r>
              <a:rPr lang="ru-RU" sz="2400" dirty="0" smtClean="0"/>
              <a:t>Квадрат стал знаковой формой супрематизма,  точкой нулевого отсчёта, как традиционно математическое понятие. </a:t>
            </a:r>
          </a:p>
          <a:p>
            <a:pPr marL="0" indent="0" algn="just">
              <a:buNone/>
            </a:pPr>
            <a:r>
              <a:rPr lang="ru-RU" sz="2400" dirty="0" smtClean="0"/>
              <a:t> Одновременно, он являлся и «нулевым» выражением цвета — чёрный «не-цвет» на белом, понимаемом художником как «пустыня небытия».</a:t>
            </a:r>
            <a:endParaRPr lang="cs-CZ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438" y="1484784"/>
            <a:ext cx="4724537" cy="47717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16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27847</TotalTime>
  <Words>563</Words>
  <Application>Microsoft Office PowerPoint</Application>
  <PresentationFormat>Экран (4:3)</PresentationFormat>
  <Paragraphs>87</Paragraphs>
  <Slides>30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Русская живопись  20-го века</vt:lpstr>
      <vt:lpstr>Конец 19 – начало 20 века.  Выдающиеся представители:</vt:lpstr>
      <vt:lpstr>Михаил Врубель Царевна-Лебедь</vt:lpstr>
      <vt:lpstr>Михаил Врубель – Демон сидящий</vt:lpstr>
      <vt:lpstr>ВАСИЛИЙ КАНДИНСКИЙ</vt:lpstr>
      <vt:lpstr>Василий Кандинский  Импровизация 31  (Морской бой)</vt:lpstr>
      <vt:lpstr>Василий Кандинский Композиция VIII</vt:lpstr>
      <vt:lpstr>КАЗИМИР МАЛЕВИЧ</vt:lpstr>
      <vt:lpstr>Казимир Малевич Чёрный квадрат, 1915</vt:lpstr>
      <vt:lpstr>Казимир Малевич Супрематическая композиция, 1916 г.  Самое дорогое произведение российского искусства: 16.5.2018 на аукционе Christie's в Нью-Йорке была продана за $ 85 812 500 </vt:lpstr>
      <vt:lpstr>МАРК ШАГАЛ</vt:lpstr>
      <vt:lpstr>Марк  Шагал   Прогулка</vt:lpstr>
      <vt:lpstr>Марк  Шагал   Автопортрет с семью пальцами</vt:lpstr>
      <vt:lpstr>НИКОЛАЙ РЕРИХ</vt:lpstr>
      <vt:lpstr>Николай Рерих – Заморские гости</vt:lpstr>
      <vt:lpstr>Николай Рерих  Святой Сергий</vt:lpstr>
      <vt:lpstr>Николай Рерих – Гималаи. Розовые горы</vt:lpstr>
      <vt:lpstr>Объединение „Мир искусства“</vt:lpstr>
      <vt:lpstr>После революции 1917 г., 20-30-е годы</vt:lpstr>
      <vt:lpstr>СОЦРЕАЛИЗМ</vt:lpstr>
      <vt:lpstr>Темы живописи соцреализма </vt:lpstr>
      <vt:lpstr>Владимир Серов    В.И. Ленин провозглашает советскую власть</vt:lpstr>
      <vt:lpstr>Федора Шурпина – Утро нашей Родины»</vt:lpstr>
      <vt:lpstr>Виктор Попков – Весна в депо</vt:lpstr>
      <vt:lpstr>Татьяна Яблонская – Хлеб </vt:lpstr>
      <vt:lpstr>Александр Дейнека – Покорители космоса</vt:lpstr>
      <vt:lpstr>Иван Тихий – Приём в пионеры</vt:lpstr>
      <vt:lpstr>Федор Решетников – Опять двойка</vt:lpstr>
      <vt:lpstr>Презентация PowerPoint</vt:lpstr>
      <vt:lpstr>ОБЯЗАТЕЛЬНО ПОСМОТРЕТЬ!  Видео включается в режиме полного экрана (full screen, F5)</vt:lpstr>
    </vt:vector>
  </TitlesOfParts>
  <Company>Pedagogicka fakulta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живопись 20 в.</dc:title>
  <dc:creator>lektor</dc:creator>
  <cp:lastModifiedBy>Uživatel systému Windows</cp:lastModifiedBy>
  <cp:revision>62</cp:revision>
  <dcterms:created xsi:type="dcterms:W3CDTF">2018-03-05T14:15:07Z</dcterms:created>
  <dcterms:modified xsi:type="dcterms:W3CDTF">2020-01-04T12:58:49Z</dcterms:modified>
</cp:coreProperties>
</file>