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7" r:id="rId5"/>
    <p:sldId id="283" r:id="rId6"/>
    <p:sldId id="271" r:id="rId7"/>
    <p:sldId id="259" r:id="rId8"/>
    <p:sldId id="274" r:id="rId9"/>
    <p:sldId id="282" r:id="rId10"/>
    <p:sldId id="265" r:id="rId11"/>
    <p:sldId id="260" r:id="rId12"/>
    <p:sldId id="263" r:id="rId13"/>
    <p:sldId id="261" r:id="rId14"/>
    <p:sldId id="277" r:id="rId15"/>
    <p:sldId id="279" r:id="rId16"/>
    <p:sldId id="280" r:id="rId17"/>
    <p:sldId id="284" r:id="rId18"/>
    <p:sldId id="268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93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44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79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4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2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76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2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75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45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84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54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3B1DE-EC05-4767-8900-789E3A53271F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4A537-B8B7-4642-A0EB-E3241EF18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63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es.ru/grammar/154.new-in-linguistics-7/source/worddocuments/langu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Лингвистический аспект в выбранных моделях коммуникативной компетенции</a:t>
            </a:r>
            <a:r>
              <a:rPr lang="cs-CZ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cs-CZ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Татьяна </a:t>
            </a:r>
            <a:r>
              <a:rPr lang="ru-RU" b="1" dirty="0" smtClean="0"/>
              <a:t>Савченко</a:t>
            </a:r>
            <a:endParaRPr lang="en-US" b="1" dirty="0" smtClean="0"/>
          </a:p>
          <a:p>
            <a:r>
              <a:rPr lang="ru-RU" b="1" dirty="0" smtClean="0"/>
              <a:t>Университет </a:t>
            </a:r>
            <a:r>
              <a:rPr lang="ru-RU" b="1" dirty="0"/>
              <a:t>им. </a:t>
            </a:r>
            <a:r>
              <a:rPr lang="ru-RU" b="1" dirty="0" smtClean="0"/>
              <a:t>Масарика</a:t>
            </a:r>
            <a:endParaRPr lang="en-US" b="1" dirty="0" smtClean="0"/>
          </a:p>
          <a:p>
            <a:r>
              <a:rPr lang="ru-RU" b="1" dirty="0" smtClean="0"/>
              <a:t> </a:t>
            </a:r>
            <a:r>
              <a:rPr lang="ru-RU" b="1" dirty="0"/>
              <a:t>Брно (Чехия)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693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6572" y="260622"/>
            <a:ext cx="1173262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«Коммуникативная языковая способность» Л.Ф. </a:t>
            </a:r>
            <a:r>
              <a:rPr lang="ru-RU" b="1" dirty="0" err="1" smtClean="0"/>
              <a:t>Бахмана</a:t>
            </a:r>
            <a:r>
              <a:rPr lang="ru-RU" b="1" dirty="0" smtClean="0"/>
              <a:t> </a:t>
            </a:r>
            <a:r>
              <a:rPr lang="cs-CZ" b="1" dirty="0" smtClean="0"/>
              <a:t>(1990)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96569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ru-RU" dirty="0" smtClean="0"/>
          </a:p>
          <a:p>
            <a:r>
              <a:rPr lang="ru-RU" sz="3200" dirty="0"/>
              <a:t>I</a:t>
            </a:r>
            <a:r>
              <a:rPr lang="ru-RU" sz="3200" b="1" dirty="0"/>
              <a:t>. Языковая компетенция:</a:t>
            </a:r>
          </a:p>
          <a:p>
            <a:r>
              <a:rPr lang="ru-RU" sz="3200" i="1" dirty="0"/>
              <a:t>1. Организационная компетенция:</a:t>
            </a:r>
          </a:p>
          <a:p>
            <a:r>
              <a:rPr lang="ru-RU" sz="3200" u="sng" dirty="0"/>
              <a:t>a. Грамматическая компетенция (лексика, синтаксис, морфология, фонология</a:t>
            </a:r>
            <a:r>
              <a:rPr lang="en-US" sz="3200" u="sng" dirty="0"/>
              <a:t>/</a:t>
            </a:r>
            <a:r>
              <a:rPr lang="ru-RU" sz="3200" u="sng" dirty="0"/>
              <a:t>графика).</a:t>
            </a:r>
          </a:p>
          <a:p>
            <a:r>
              <a:rPr lang="ru-RU" sz="3200" dirty="0"/>
              <a:t>b. Текстовая компетенция (связность, логичность текста; нормы</a:t>
            </a:r>
          </a:p>
          <a:p>
            <a:r>
              <a:rPr lang="ru-RU" sz="3200" dirty="0"/>
              <a:t>построения различных типов текстов).</a:t>
            </a:r>
          </a:p>
          <a:p>
            <a:r>
              <a:rPr lang="ru-RU" sz="3200" i="1" dirty="0"/>
              <a:t>2. Прагматическая компетенция:</a:t>
            </a:r>
          </a:p>
          <a:p>
            <a:r>
              <a:rPr lang="ru-RU" sz="3200" dirty="0"/>
              <a:t>a. </a:t>
            </a:r>
            <a:r>
              <a:rPr lang="ru-RU" sz="3200" dirty="0" err="1"/>
              <a:t>Иллокутивная</a:t>
            </a:r>
            <a:r>
              <a:rPr lang="ru-RU" sz="3200" dirty="0"/>
              <a:t>/функциональная компетенция.</a:t>
            </a:r>
          </a:p>
          <a:p>
            <a:r>
              <a:rPr lang="ru-RU" sz="3200" dirty="0"/>
              <a:t>b. Социолингвистическая компетенция (диалекты и варианты языка, естественность речи, лексика с культурным компонентом и фигуры речи).</a:t>
            </a:r>
          </a:p>
          <a:p>
            <a:r>
              <a:rPr lang="ru-RU" sz="3200" b="1" dirty="0"/>
              <a:t>II. Стратегическая компетенция </a:t>
            </a:r>
            <a:r>
              <a:rPr lang="ru-RU" sz="3200" dirty="0"/>
              <a:t>(постановка целей, оценка, планирование,</a:t>
            </a:r>
          </a:p>
          <a:p>
            <a:pPr marL="0" indent="0">
              <a:buNone/>
            </a:pPr>
            <a:r>
              <a:rPr lang="ru-RU" sz="3200" dirty="0"/>
              <a:t>выполнение).</a:t>
            </a:r>
          </a:p>
          <a:p>
            <a:r>
              <a:rPr lang="ru-RU" sz="3200" b="1" dirty="0"/>
              <a:t>III. Психофизиологические механизмы (отсутствуют в модели 1996 г.). </a:t>
            </a:r>
            <a:endParaRPr lang="cs-CZ" sz="3200" b="1" dirty="0"/>
          </a:p>
          <a:p>
            <a:pPr marL="0" indent="0" algn="just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572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365125"/>
            <a:ext cx="10871200" cy="93027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Модель языковой компетенции Л. Ф. </a:t>
            </a:r>
            <a:r>
              <a:rPr lang="ru-RU" sz="3600" b="1" dirty="0" err="1" smtClean="0"/>
              <a:t>Бахмана</a:t>
            </a:r>
            <a:r>
              <a:rPr lang="cs-CZ" sz="3600" b="1" dirty="0" smtClean="0"/>
              <a:t> </a:t>
            </a:r>
            <a:r>
              <a:rPr lang="ru-RU" sz="3600" b="1" dirty="0" smtClean="0"/>
              <a:t>(1990)</a:t>
            </a:r>
            <a:endParaRPr lang="cs-CZ" sz="3600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4800" y="1346412"/>
            <a:ext cx="8216900" cy="511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977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Грамматическая </a:t>
            </a:r>
            <a:r>
              <a:rPr lang="ru-RU" sz="3600" b="1" dirty="0"/>
              <a:t>компетенция </a:t>
            </a:r>
            <a:r>
              <a:rPr lang="ru-RU" sz="3600" b="1" dirty="0" smtClean="0"/>
              <a:t>согласно</a:t>
            </a:r>
            <a:r>
              <a:rPr lang="cs-CZ" sz="3600" b="1" dirty="0" smtClean="0"/>
              <a:t> </a:t>
            </a:r>
            <a:r>
              <a:rPr lang="ru-RU" sz="3600" b="1" dirty="0" smtClean="0"/>
              <a:t>Л. </a:t>
            </a:r>
            <a:r>
              <a:rPr lang="ru-RU" sz="3600" b="1" dirty="0" err="1" smtClean="0"/>
              <a:t>Ф.Бахману</a:t>
            </a:r>
            <a:r>
              <a:rPr lang="ru-RU" sz="3600" b="1" dirty="0" smtClean="0"/>
              <a:t> </a:t>
            </a:r>
            <a:r>
              <a:rPr lang="ru-RU" sz="3600" b="1" dirty="0"/>
              <a:t>(1990)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Включает в себя «относительно независимые друг от друга компоненты», такие как:</a:t>
            </a:r>
          </a:p>
          <a:p>
            <a:pPr marL="0" indent="0">
              <a:buNone/>
            </a:pPr>
            <a:r>
              <a:rPr lang="ru-RU" dirty="0" smtClean="0"/>
              <a:t>-Знание лексики</a:t>
            </a:r>
          </a:p>
          <a:p>
            <a:pPr marL="0" indent="0">
              <a:buNone/>
            </a:pPr>
            <a:r>
              <a:rPr lang="ru-RU" dirty="0" smtClean="0"/>
              <a:t>-Знание морфологии</a:t>
            </a:r>
          </a:p>
          <a:p>
            <a:pPr marL="0" indent="0">
              <a:buNone/>
            </a:pPr>
            <a:r>
              <a:rPr lang="ru-RU" dirty="0" smtClean="0"/>
              <a:t>-Знание синтаксиса</a:t>
            </a:r>
          </a:p>
          <a:p>
            <a:pPr marL="0" indent="0">
              <a:buNone/>
            </a:pPr>
            <a:r>
              <a:rPr lang="ru-RU" dirty="0" smtClean="0"/>
              <a:t>-Знание фонологии/графики</a:t>
            </a:r>
          </a:p>
        </p:txBody>
      </p:sp>
    </p:spTree>
    <p:extLst>
      <p:ext uri="{BB962C8B-B14F-4D97-AF65-F5344CB8AC3E}">
        <p14:creationId xmlns:p14="http://schemas.microsoft.com/office/powerpoint/2010/main" val="3251291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Модель коммуникативной компетенции </a:t>
            </a:r>
            <a:r>
              <a:rPr lang="ru-RU" b="1" dirty="0" err="1" smtClean="0"/>
              <a:t>Э.Усо</a:t>
            </a:r>
            <a:r>
              <a:rPr lang="ru-RU" b="1" dirty="0" smtClean="0"/>
              <a:t>-Хуан </a:t>
            </a:r>
            <a:r>
              <a:rPr lang="ru-RU" b="1" dirty="0" smtClean="0"/>
              <a:t>и А. </a:t>
            </a:r>
            <a:r>
              <a:rPr lang="ru-RU" b="1" dirty="0" err="1" smtClean="0"/>
              <a:t>Мартинез</a:t>
            </a:r>
            <a:r>
              <a:rPr lang="ru-RU" b="1" dirty="0" smtClean="0"/>
              <a:t>-Флор (2006) </a:t>
            </a:r>
            <a:endParaRPr lang="cs-CZ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275909" cy="4107123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449330" y="1825625"/>
            <a:ext cx="590447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Лингвистическая компетенция</a:t>
            </a:r>
          </a:p>
          <a:p>
            <a:r>
              <a:rPr lang="ru-RU" dirty="0"/>
              <a:t>Стратегическая компетенция</a:t>
            </a:r>
          </a:p>
          <a:p>
            <a:r>
              <a:rPr lang="ru-RU" dirty="0"/>
              <a:t>Прагматическая компетенция</a:t>
            </a:r>
          </a:p>
          <a:p>
            <a:r>
              <a:rPr lang="ru-RU" dirty="0" err="1"/>
              <a:t>Интеркультурная</a:t>
            </a:r>
            <a:r>
              <a:rPr lang="ru-RU" dirty="0"/>
              <a:t> компетенция</a:t>
            </a:r>
          </a:p>
          <a:p>
            <a:r>
              <a:rPr lang="ru-RU" dirty="0"/>
              <a:t>Дискурсивная компетенция</a:t>
            </a:r>
          </a:p>
          <a:p>
            <a:endParaRPr lang="ru-RU" dirty="0" smtClean="0"/>
          </a:p>
          <a:p>
            <a:r>
              <a:rPr lang="ru-RU" dirty="0" smtClean="0"/>
              <a:t>Дискурсивная компетенция:</a:t>
            </a:r>
            <a:endParaRPr lang="ru-RU" dirty="0"/>
          </a:p>
          <a:p>
            <a:r>
              <a:rPr lang="en-US" dirty="0" smtClean="0"/>
              <a:t>L- listening </a:t>
            </a:r>
            <a:r>
              <a:rPr lang="ru-RU" dirty="0"/>
              <a:t>(</a:t>
            </a:r>
            <a:r>
              <a:rPr lang="ru-RU" dirty="0" err="1" smtClean="0"/>
              <a:t>аудирование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en-US" dirty="0" smtClean="0"/>
              <a:t>S-speaking</a:t>
            </a:r>
            <a:r>
              <a:rPr lang="ru-RU" dirty="0" smtClean="0"/>
              <a:t> (говорение)</a:t>
            </a:r>
            <a:endParaRPr lang="en-US" dirty="0" smtClean="0"/>
          </a:p>
          <a:p>
            <a:r>
              <a:rPr lang="en-US" dirty="0" smtClean="0"/>
              <a:t>R- reading</a:t>
            </a:r>
            <a:r>
              <a:rPr lang="ru-RU" dirty="0" smtClean="0"/>
              <a:t>  (чтение)</a:t>
            </a:r>
            <a:endParaRPr lang="en-US" dirty="0" smtClean="0"/>
          </a:p>
          <a:p>
            <a:r>
              <a:rPr lang="en-US" dirty="0" smtClean="0"/>
              <a:t>W-writing</a:t>
            </a:r>
            <a:r>
              <a:rPr lang="ru-RU" dirty="0" smtClean="0"/>
              <a:t> (письмо)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764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Модель коммуникативной компетенции </a:t>
            </a:r>
            <a:r>
              <a:rPr lang="ru-RU" b="1" dirty="0" err="1" smtClean="0"/>
              <a:t>Э.Усо</a:t>
            </a:r>
            <a:r>
              <a:rPr lang="ru-RU" b="1" dirty="0" smtClean="0"/>
              <a:t>-Хуан </a:t>
            </a:r>
            <a:r>
              <a:rPr lang="ru-RU" b="1" dirty="0"/>
              <a:t>и А. </a:t>
            </a:r>
            <a:r>
              <a:rPr lang="ru-RU" b="1" dirty="0" err="1" smtClean="0"/>
              <a:t>Мартинез</a:t>
            </a:r>
            <a:r>
              <a:rPr lang="ru-RU" b="1" dirty="0" smtClean="0"/>
              <a:t>-Флор </a:t>
            </a:r>
            <a:r>
              <a:rPr lang="ru-RU" b="1" dirty="0"/>
              <a:t>(2006)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Лингвистическая компетенция: </a:t>
            </a:r>
            <a:r>
              <a:rPr lang="ru-RU" dirty="0" smtClean="0"/>
              <a:t>знание языка как системы для понимания и продукции устной и письменной речи</a:t>
            </a:r>
          </a:p>
          <a:p>
            <a:r>
              <a:rPr lang="ru-RU" b="1" dirty="0" smtClean="0"/>
              <a:t>Стратегическая компетенция</a:t>
            </a:r>
            <a:r>
              <a:rPr lang="en-US" b="1" dirty="0"/>
              <a:t> </a:t>
            </a:r>
            <a:r>
              <a:rPr lang="en-US" dirty="0" smtClean="0"/>
              <a:t>(</a:t>
            </a:r>
            <a:r>
              <a:rPr lang="ru-RU" dirty="0" smtClean="0"/>
              <a:t>знание </a:t>
            </a:r>
            <a:r>
              <a:rPr lang="ru-RU" dirty="0"/>
              <a:t>коммуникативных стратегий, используемых для </a:t>
            </a:r>
            <a:r>
              <a:rPr lang="ru-RU" dirty="0" smtClean="0"/>
              <a:t>компенсации недостающих знаний, </a:t>
            </a:r>
            <a:r>
              <a:rPr lang="ru-RU" dirty="0"/>
              <a:t>а </a:t>
            </a:r>
            <a:r>
              <a:rPr lang="ru-RU" dirty="0" smtClean="0"/>
              <a:t>также знание стратегий изучения языка)</a:t>
            </a:r>
          </a:p>
          <a:p>
            <a:r>
              <a:rPr lang="ru-RU" b="1" dirty="0" smtClean="0"/>
              <a:t>Прагматическая компетенция</a:t>
            </a:r>
            <a:r>
              <a:rPr lang="en-US" b="1" dirty="0"/>
              <a:t>  </a:t>
            </a:r>
            <a:r>
              <a:rPr lang="ru-RU" dirty="0" smtClean="0"/>
              <a:t>(знание языковых </a:t>
            </a:r>
            <a:r>
              <a:rPr lang="ru-RU" dirty="0"/>
              <a:t>функций и адекватности </a:t>
            </a:r>
            <a:r>
              <a:rPr lang="ru-RU" dirty="0" smtClean="0"/>
              <a:t>их использования в определенном контексте)</a:t>
            </a:r>
            <a:endParaRPr lang="ru-RU" dirty="0"/>
          </a:p>
          <a:p>
            <a:r>
              <a:rPr lang="ru-RU" b="1" dirty="0" err="1" smtClean="0"/>
              <a:t>Интеркультурная</a:t>
            </a:r>
            <a:r>
              <a:rPr lang="ru-RU" b="1" dirty="0"/>
              <a:t> компетенция </a:t>
            </a:r>
            <a:r>
              <a:rPr lang="ru-RU" dirty="0" smtClean="0"/>
              <a:t>(знание </a:t>
            </a:r>
            <a:r>
              <a:rPr lang="ru-RU" dirty="0"/>
              <a:t>социокультурных </a:t>
            </a:r>
            <a:r>
              <a:rPr lang="ru-RU" dirty="0" smtClean="0"/>
              <a:t>правил </a:t>
            </a:r>
            <a:r>
              <a:rPr lang="ru-RU" dirty="0"/>
              <a:t>и межкультурных различий, которые </a:t>
            </a:r>
            <a:r>
              <a:rPr lang="ru-RU" dirty="0" smtClean="0"/>
              <a:t>влияют </a:t>
            </a:r>
            <a:r>
              <a:rPr lang="ru-RU" dirty="0"/>
              <a:t>на </a:t>
            </a:r>
            <a:r>
              <a:rPr lang="ru-RU" dirty="0" smtClean="0"/>
              <a:t>коммуникативный акт)</a:t>
            </a:r>
          </a:p>
          <a:p>
            <a:r>
              <a:rPr lang="ru-RU" b="1" dirty="0"/>
              <a:t>Дискурсивная </a:t>
            </a:r>
            <a:r>
              <a:rPr lang="ru-RU" b="1" dirty="0" smtClean="0"/>
              <a:t>компетенция </a:t>
            </a:r>
            <a:r>
              <a:rPr lang="ru-RU" dirty="0" smtClean="0"/>
              <a:t>(способность </a:t>
            </a:r>
            <a:r>
              <a:rPr lang="ru-RU" dirty="0"/>
              <a:t>построения целостных, связных и логичных высказываний в устной и письменной речи 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843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536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Общеевропейские компетенции владения иностранным языком: изучение, преподавание, оценка </a:t>
            </a:r>
            <a:r>
              <a:rPr lang="ru-RU" b="1" dirty="0" smtClean="0"/>
              <a:t>(</a:t>
            </a:r>
            <a:r>
              <a:rPr lang="en-GB" b="1" dirty="0" smtClean="0"/>
              <a:t>SERRJ</a:t>
            </a:r>
            <a:r>
              <a:rPr lang="ru-RU" b="1" dirty="0" smtClean="0"/>
              <a:t>)</a:t>
            </a:r>
            <a:endParaRPr lang="cs-CZ" b="1" dirty="0" smtClean="0"/>
          </a:p>
          <a:p>
            <a:pPr marL="0" indent="0">
              <a:buNone/>
            </a:pPr>
            <a:r>
              <a:rPr lang="ru-RU" b="1" dirty="0" smtClean="0"/>
              <a:t>Общие </a:t>
            </a:r>
            <a:r>
              <a:rPr lang="ru-RU" b="1" dirty="0"/>
              <a:t>компетенции </a:t>
            </a:r>
            <a:r>
              <a:rPr lang="ru-RU" dirty="0" smtClean="0"/>
              <a:t>включают: 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учиться (</a:t>
            </a:r>
            <a:r>
              <a:rPr lang="ru-RU" dirty="0" err="1"/>
              <a:t>ability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learn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экзистенциальную </a:t>
            </a:r>
            <a:r>
              <a:rPr lang="ru-RU" dirty="0"/>
              <a:t>компетентность (</a:t>
            </a:r>
            <a:r>
              <a:rPr lang="ru-RU" dirty="0" err="1"/>
              <a:t>existential</a:t>
            </a:r>
            <a:r>
              <a:rPr lang="ru-RU" dirty="0"/>
              <a:t> </a:t>
            </a:r>
            <a:r>
              <a:rPr lang="ru-RU" dirty="0" err="1"/>
              <a:t>competence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/>
              <a:t>декларативные знания (</a:t>
            </a:r>
            <a:r>
              <a:rPr lang="ru-RU" dirty="0" err="1"/>
              <a:t>declarative</a:t>
            </a:r>
            <a:r>
              <a:rPr lang="ru-RU" dirty="0"/>
              <a:t> </a:t>
            </a:r>
            <a:r>
              <a:rPr lang="ru-RU" dirty="0" err="1"/>
              <a:t>knowledge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/>
              <a:t>умения и навыки (</a:t>
            </a:r>
            <a:r>
              <a:rPr lang="ru-RU" dirty="0" err="1"/>
              <a:t>skills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knowhow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Общие компетенции не </a:t>
            </a:r>
            <a:r>
              <a:rPr lang="ru-RU" dirty="0" smtClean="0"/>
              <a:t>являются </a:t>
            </a:r>
            <a:r>
              <a:rPr lang="ru-RU" dirty="0"/>
              <a:t>языковыми, они </a:t>
            </a:r>
            <a:r>
              <a:rPr lang="ru-RU" dirty="0" smtClean="0"/>
              <a:t>обеспечивают </a:t>
            </a:r>
            <a:r>
              <a:rPr lang="ru-RU" dirty="0"/>
              <a:t>любую деятельность, включая коммуникативную.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313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8823"/>
            <a:ext cx="10515600" cy="57981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/>
              <a:t>Общеевропейские компетенции владения иностранным языком: изучение, преподавание, оценка </a:t>
            </a:r>
            <a:r>
              <a:rPr lang="ru-RU" sz="3200" b="1" dirty="0" smtClean="0"/>
              <a:t>(</a:t>
            </a:r>
            <a:r>
              <a:rPr lang="cs-CZ" sz="3200" b="1" dirty="0" smtClean="0"/>
              <a:t>SERRJ</a:t>
            </a:r>
            <a:r>
              <a:rPr lang="ru-RU" sz="3200" b="1" dirty="0" smtClean="0"/>
              <a:t>)</a:t>
            </a:r>
            <a:endParaRPr lang="ru-RU" sz="3200" b="1" dirty="0"/>
          </a:p>
          <a:p>
            <a:endParaRPr lang="cs-CZ" sz="3200" b="1" dirty="0" smtClean="0"/>
          </a:p>
          <a:p>
            <a:pPr marL="0" indent="0">
              <a:buNone/>
            </a:pPr>
            <a:r>
              <a:rPr lang="ru-RU" sz="3200" b="1" dirty="0" smtClean="0"/>
              <a:t>Коммуникативн</a:t>
            </a:r>
            <a:r>
              <a:rPr lang="ru-RU" sz="3200" b="1" dirty="0" smtClean="0"/>
              <a:t>ая компетенция </a:t>
            </a:r>
          </a:p>
          <a:p>
            <a:pPr marL="0" indent="0">
              <a:buNone/>
            </a:pPr>
            <a:r>
              <a:rPr lang="ru-RU" sz="3200" dirty="0" smtClean="0"/>
              <a:t>(</a:t>
            </a:r>
            <a:r>
              <a:rPr lang="cs-CZ" sz="3200" dirty="0" smtClean="0"/>
              <a:t>komunikační </a:t>
            </a:r>
            <a:r>
              <a:rPr lang="cs-CZ" sz="3200" dirty="0" err="1" smtClean="0"/>
              <a:t>ko</a:t>
            </a:r>
            <a:r>
              <a:rPr lang="en-GB" sz="3200" dirty="0" smtClean="0"/>
              <a:t>m</a:t>
            </a:r>
            <a:r>
              <a:rPr lang="cs-CZ" sz="3200" dirty="0" err="1" smtClean="0"/>
              <a:t>petence</a:t>
            </a:r>
            <a:r>
              <a:rPr lang="en-US" sz="3200" dirty="0" smtClean="0"/>
              <a:t>) </a:t>
            </a:r>
            <a:r>
              <a:rPr lang="ru-RU" sz="3200" dirty="0" smtClean="0"/>
              <a:t>включает</a:t>
            </a:r>
            <a:r>
              <a:rPr lang="ru-RU" sz="3200" dirty="0" smtClean="0"/>
              <a:t>:</a:t>
            </a:r>
          </a:p>
          <a:p>
            <a:r>
              <a:rPr lang="ru-RU" sz="3200" b="1" dirty="0" smtClean="0"/>
              <a:t>лингвистическую компетенцию</a:t>
            </a:r>
            <a:endParaRPr lang="ru-RU" sz="3200" dirty="0" smtClean="0"/>
          </a:p>
          <a:p>
            <a:r>
              <a:rPr lang="ru-RU" sz="3200" b="1" dirty="0"/>
              <a:t>с</a:t>
            </a:r>
            <a:r>
              <a:rPr lang="ru-RU" sz="3200" b="1" dirty="0" smtClean="0"/>
              <a:t>оциолингвистическую компетенцию </a:t>
            </a:r>
          </a:p>
          <a:p>
            <a:r>
              <a:rPr lang="ru-RU" sz="3200" b="1" dirty="0" smtClean="0"/>
              <a:t>прагматическую компетенцию </a:t>
            </a:r>
          </a:p>
          <a:p>
            <a:pPr marL="0" indent="0">
              <a:buNone/>
            </a:pPr>
            <a:endParaRPr lang="ru-RU" sz="3200" b="1" dirty="0"/>
          </a:p>
          <a:p>
            <a:pPr marL="0" indent="0" algn="just">
              <a:buNone/>
            </a:pPr>
            <a:r>
              <a:rPr lang="ru-RU" sz="3200" dirty="0" smtClean="0"/>
              <a:t>и </a:t>
            </a:r>
            <a:r>
              <a:rPr lang="ru-RU" sz="3200" dirty="0" err="1" smtClean="0"/>
              <a:t>позволя</a:t>
            </a:r>
            <a:r>
              <a:rPr lang="cs-CZ" sz="3200" dirty="0" smtClean="0"/>
              <a:t>e</a:t>
            </a:r>
            <a:r>
              <a:rPr lang="ru-RU" sz="3200" dirty="0" smtClean="0"/>
              <a:t>т </a:t>
            </a:r>
            <a:r>
              <a:rPr lang="ru-RU" sz="3200" dirty="0" smtClean="0"/>
              <a:t>осуществлять </a:t>
            </a:r>
            <a:r>
              <a:rPr lang="ru-RU" sz="3200" dirty="0"/>
              <a:t>деятельность с использованием языковых </a:t>
            </a:r>
            <a:r>
              <a:rPr lang="ru-RU" sz="3200" dirty="0" smtClean="0"/>
              <a:t>средств</a:t>
            </a:r>
            <a:r>
              <a:rPr lang="cs-CZ" sz="3200" dirty="0" smtClean="0"/>
              <a:t> </a:t>
            </a:r>
            <a:r>
              <a:rPr lang="cs-CZ" sz="3200" i="1" dirty="0" smtClean="0"/>
              <a:t>(</a:t>
            </a:r>
            <a:r>
              <a:rPr lang="ru-RU" sz="3200" i="1" dirty="0" smtClean="0"/>
              <a:t>лексических, фонетических, грамматических, графических, орфографических)</a:t>
            </a:r>
            <a:endParaRPr lang="ru-RU" sz="32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704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dirty="0" smtClean="0"/>
              <a:t>ВСЕ МОДЕЛИ КОММУНИКАТИВНОЙ КОМПЕТЕНЦИИ ВКЛЮЧАЮТ В СЕБЯ ЛИНГВИСТИЧЕСКУЮ КОМПЕТЕНЦИЮ – ОВЛАДЕНИЕ ВСЕМИ ЯЗЫКОВЫМИ АСПЕКТАМИ: ЛЕКСИКОЙ, ФОНЕТИКОЙ, ГРАММАТИКОЙ, ГРАФИКОЙ И ОРФОГРАФИЕЙ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703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Гальскова Н.Д., Гез Н.И. Теория </a:t>
            </a:r>
            <a:r>
              <a:rPr lang="ru-RU" dirty="0" smtClean="0"/>
              <a:t>обучения </a:t>
            </a:r>
            <a:r>
              <a:rPr lang="ru-RU" dirty="0"/>
              <a:t>иностранным языкам. – М.: Академия, 2004. – 336 с</a:t>
            </a:r>
            <a:r>
              <a:rPr lang="ru-RU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ru-RU" dirty="0"/>
              <a:t>Низаева Л. Ф. Коммуникативная компетенция: сущность и компонентный состав // Молодой ученый. — 2016. — №28. — С. 933-935. — URL https://moluch.ru/archive/132/37125/ (дата обращения: 21.05.2019</a:t>
            </a:r>
            <a:r>
              <a:rPr lang="ru-RU" dirty="0" smtClean="0"/>
              <a:t>).</a:t>
            </a:r>
            <a:endParaRPr lang="cs-CZ" dirty="0" smtClean="0"/>
          </a:p>
          <a:p>
            <a:pPr marL="0" indent="0">
              <a:buNone/>
            </a:pPr>
            <a:r>
              <a:rPr lang="ru-RU" dirty="0"/>
              <a:t>Кобзева Н. А. Коммуникативная компетенция как базисная категория современной теории и практики обучения иностранному языку // Молодой ученый. — 2011. — №3. Т.2. — С. 118-121. — URL https://moluch.ru/archive/26/2790/ (дата обращения: 24.05.2019</a:t>
            </a:r>
            <a:r>
              <a:rPr lang="ru-RU" dirty="0" smtClean="0"/>
              <a:t>).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Bachman, L.  F.  (1990). Fundamental considerations in language testing. Oxford:  Oxford University Press.</a:t>
            </a:r>
          </a:p>
          <a:p>
            <a:pPr marL="0" indent="0">
              <a:buNone/>
            </a:pPr>
            <a:r>
              <a:rPr lang="en-US" dirty="0" err="1" smtClean="0"/>
              <a:t>Byram</a:t>
            </a:r>
            <a:r>
              <a:rPr lang="en-US" dirty="0" smtClean="0"/>
              <a:t> </a:t>
            </a:r>
            <a:r>
              <a:rPr lang="en-US" dirty="0"/>
              <a:t>M. Teaching and Assessing Intercultural Communicative Competence. </a:t>
            </a:r>
            <a:r>
              <a:rPr lang="en-US" dirty="0" err="1"/>
              <a:t>Clevedon</a:t>
            </a:r>
            <a:r>
              <a:rPr lang="en-US" dirty="0"/>
              <a:t> : </a:t>
            </a:r>
            <a:r>
              <a:rPr lang="en-US" dirty="0" smtClean="0"/>
              <a:t>Multilingual</a:t>
            </a:r>
            <a:r>
              <a:rPr lang="ru-RU" dirty="0" smtClean="0"/>
              <a:t> </a:t>
            </a:r>
            <a:r>
              <a:rPr lang="en-US" dirty="0" smtClean="0"/>
              <a:t>Matters</a:t>
            </a:r>
            <a:r>
              <a:rPr lang="en-US" dirty="0"/>
              <a:t>, </a:t>
            </a:r>
            <a:r>
              <a:rPr lang="en-US" dirty="0" smtClean="0"/>
              <a:t>1997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classes.ru/grammar/154.new-in-linguistics-7/source/worddocuments/langue.htm</a:t>
            </a:r>
            <a:endParaRPr lang="ru-RU" dirty="0" smtClean="0"/>
          </a:p>
          <a:p>
            <a:pPr marL="0" indent="0">
              <a:buNone/>
            </a:pPr>
            <a:r>
              <a:rPr lang="cs-CZ" dirty="0" err="1" smtClean="0"/>
              <a:t>Canale</a:t>
            </a:r>
            <a:r>
              <a:rPr lang="cs-CZ" dirty="0" smtClean="0"/>
              <a:t> </a:t>
            </a:r>
            <a:r>
              <a:rPr lang="cs-CZ" dirty="0"/>
              <a:t>M &amp; </a:t>
            </a:r>
            <a:r>
              <a:rPr lang="cs-CZ" dirty="0" err="1"/>
              <a:t>Swain</a:t>
            </a:r>
            <a:r>
              <a:rPr lang="cs-CZ" dirty="0"/>
              <a:t> M. (1980).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basis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second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teaching</a:t>
            </a:r>
            <a:r>
              <a:rPr lang="cs-CZ" dirty="0"/>
              <a:t> and </a:t>
            </a:r>
            <a:r>
              <a:rPr lang="cs-CZ" dirty="0" err="1"/>
              <a:t>testing</a:t>
            </a:r>
            <a:r>
              <a:rPr lang="cs-CZ" dirty="0"/>
              <a:t>. </a:t>
            </a:r>
            <a:r>
              <a:rPr lang="cs-CZ" dirty="0" err="1"/>
              <a:t>Applied</a:t>
            </a:r>
            <a:r>
              <a:rPr lang="cs-CZ" dirty="0"/>
              <a:t> </a:t>
            </a:r>
            <a:r>
              <a:rPr lang="cs-CZ" dirty="0" err="1"/>
              <a:t>linguistics</a:t>
            </a:r>
            <a:r>
              <a:rPr lang="cs-CZ" dirty="0"/>
              <a:t> 1, 1–47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Hymes</a:t>
            </a:r>
            <a:r>
              <a:rPr lang="cs-CZ" dirty="0"/>
              <a:t>, D. H. (1972). On </a:t>
            </a: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Competence</a:t>
            </a:r>
            <a:r>
              <a:rPr lang="cs-CZ" dirty="0"/>
              <a:t>. In </a:t>
            </a:r>
            <a:r>
              <a:rPr lang="cs-CZ" dirty="0" err="1"/>
              <a:t>Pride</a:t>
            </a:r>
            <a:r>
              <a:rPr lang="cs-CZ" dirty="0"/>
              <a:t>, J. B., &amp; Holmes, J.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dirty="0" err="1"/>
              <a:t>Sociolinguistics</a:t>
            </a:r>
            <a:r>
              <a:rPr lang="cs-CZ" dirty="0"/>
              <a:t>, 269-293. Baltimore, USA: </a:t>
            </a:r>
            <a:r>
              <a:rPr lang="cs-CZ" dirty="0" err="1"/>
              <a:t>Penguin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, </a:t>
            </a:r>
            <a:r>
              <a:rPr lang="cs-CZ" dirty="0" err="1"/>
              <a:t>Penguin</a:t>
            </a:r>
            <a:r>
              <a:rPr lang="cs-CZ" dirty="0"/>
              <a:t> </a:t>
            </a:r>
            <a:r>
              <a:rPr lang="cs-CZ" dirty="0" err="1"/>
              <a:t>Books</a:t>
            </a:r>
            <a:r>
              <a:rPr lang="cs-CZ" dirty="0"/>
              <a:t> Ltd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en-US" dirty="0"/>
              <a:t>Council of Europe: Common European Framework of Reference for </a:t>
            </a:r>
            <a:r>
              <a:rPr lang="en-US" dirty="0" smtClean="0"/>
              <a:t>Languages</a:t>
            </a:r>
            <a:endParaRPr lang="cs-CZ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err="1"/>
              <a:t>Usó</a:t>
            </a:r>
            <a:r>
              <a:rPr lang="en-US" dirty="0"/>
              <a:t>-Juan, E., &amp; </a:t>
            </a:r>
            <a:r>
              <a:rPr lang="en-US" dirty="0" err="1"/>
              <a:t>Martínez</a:t>
            </a:r>
            <a:r>
              <a:rPr lang="en-US" dirty="0"/>
              <a:t>-Flor, A. (2006). Current trends in the development and teaching of the four language skills. Berlin: Mouton de </a:t>
            </a:r>
            <a:r>
              <a:rPr lang="en-US" dirty="0" err="1" smtClean="0"/>
              <a:t>Gruyter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dirty="0" smtClean="0"/>
              <a:t>Список литературы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41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Компетенция</a:t>
            </a:r>
            <a:r>
              <a:rPr lang="en-US" b="1" dirty="0" smtClean="0"/>
              <a:t> (Competence)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0" y="1825624"/>
            <a:ext cx="6769100" cy="45243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Термин </a:t>
            </a:r>
            <a:r>
              <a:rPr lang="ru-RU" b="1" i="1" dirty="0" smtClean="0"/>
              <a:t>компетенция</a:t>
            </a:r>
            <a:r>
              <a:rPr lang="ru-RU" dirty="0" smtClean="0"/>
              <a:t> </a:t>
            </a:r>
            <a:r>
              <a:rPr lang="ru-RU" dirty="0"/>
              <a:t>появился </a:t>
            </a:r>
            <a:r>
              <a:rPr lang="ru-RU" dirty="0" smtClean="0"/>
              <a:t>в благодаря </a:t>
            </a:r>
            <a:r>
              <a:rPr lang="ru-RU" dirty="0"/>
              <a:t>американскому языковеду, автору теории порождающей </a:t>
            </a:r>
            <a:r>
              <a:rPr lang="ru-RU" dirty="0" smtClean="0"/>
              <a:t>грамматики</a:t>
            </a:r>
            <a:r>
              <a:rPr lang="en-US" dirty="0"/>
              <a:t> (generative </a:t>
            </a:r>
            <a:r>
              <a:rPr lang="en-US" dirty="0" smtClean="0"/>
              <a:t>grammar)</a:t>
            </a:r>
            <a:r>
              <a:rPr lang="ru-RU" dirty="0" smtClean="0"/>
              <a:t>, </a:t>
            </a:r>
            <a:r>
              <a:rPr lang="ru-RU" b="1" dirty="0" smtClean="0"/>
              <a:t>Н. Хомскому </a:t>
            </a:r>
            <a:r>
              <a:rPr lang="ru-RU" dirty="0"/>
              <a:t>(N. Chomsky, 1965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В </a:t>
            </a:r>
            <a:r>
              <a:rPr lang="ru-RU" dirty="0"/>
              <a:t>своих работах он использует словосочетание </a:t>
            </a:r>
            <a:r>
              <a:rPr lang="ru-RU" b="1" i="1" dirty="0" smtClean="0"/>
              <a:t>лингвистическая компетенция</a:t>
            </a:r>
            <a:r>
              <a:rPr lang="ru-RU" dirty="0" smtClean="0"/>
              <a:t>, </a:t>
            </a:r>
            <a:r>
              <a:rPr lang="ru-RU" dirty="0"/>
              <a:t>представляя её как систему внутренне присущих говорящему правил </a:t>
            </a:r>
            <a:r>
              <a:rPr lang="ru-RU" dirty="0" smtClean="0"/>
              <a:t>функционирования </a:t>
            </a:r>
            <a:r>
              <a:rPr lang="ru-RU" dirty="0"/>
              <a:t>языка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Competence vs </a:t>
            </a:r>
            <a:r>
              <a:rPr lang="en-US" b="1" dirty="0" smtClean="0"/>
              <a:t>Performance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88" y="1924335"/>
            <a:ext cx="4087008" cy="225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4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Коммуникативная компетенция (</a:t>
            </a:r>
            <a:r>
              <a:rPr lang="en-US" b="1" dirty="0" smtClean="0"/>
              <a:t>Communicative competence)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00" y="1825625"/>
            <a:ext cx="68453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Понятие </a:t>
            </a:r>
            <a:r>
              <a:rPr lang="ru-RU" b="1" i="1" dirty="0" smtClean="0"/>
              <a:t>коммуникативная компетенция </a:t>
            </a:r>
            <a:r>
              <a:rPr lang="ru-RU" dirty="0" smtClean="0"/>
              <a:t>впервые появилось </a:t>
            </a:r>
            <a:r>
              <a:rPr lang="ru-RU" dirty="0"/>
              <a:t>в исследованиях американского антрополингвиста </a:t>
            </a:r>
            <a:r>
              <a:rPr lang="ru-RU" b="1" dirty="0"/>
              <a:t>Д. Хаймса</a:t>
            </a:r>
            <a:r>
              <a:rPr lang="ru-RU" dirty="0"/>
              <a:t> (D. Hymes, 1972), </a:t>
            </a:r>
            <a:r>
              <a:rPr lang="ru-RU" dirty="0" smtClean="0"/>
              <a:t>считавшего, что </a:t>
            </a:r>
            <a:r>
              <a:rPr lang="ru-RU" dirty="0"/>
              <a:t>для изучающего иностранный язык недостаточно овладеть только лингвистической </a:t>
            </a:r>
            <a:r>
              <a:rPr lang="ru-RU" dirty="0" smtClean="0"/>
              <a:t>компетенцией</a:t>
            </a:r>
            <a:r>
              <a:rPr lang="ru-RU" dirty="0"/>
              <a:t>; необходимо </a:t>
            </a:r>
            <a:r>
              <a:rPr lang="ru-RU" dirty="0" smtClean="0"/>
              <a:t>также научиться правильно пользоваться изучаемым языком в обществе.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62" y="1825625"/>
            <a:ext cx="2967038" cy="412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8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9400"/>
            <a:ext cx="10515600" cy="5897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Концепция </a:t>
            </a:r>
            <a:r>
              <a:rPr lang="ru-RU" sz="3200" dirty="0"/>
              <a:t>коммуникативной компетенции </a:t>
            </a:r>
            <a:r>
              <a:rPr lang="ru-RU" sz="3200" dirty="0" smtClean="0"/>
              <a:t>в дальнейшем </a:t>
            </a:r>
            <a:r>
              <a:rPr lang="ru-RU" sz="3200" dirty="0"/>
              <a:t>вылилась в </a:t>
            </a:r>
            <a:r>
              <a:rPr lang="ru-RU" sz="3200" dirty="0" smtClean="0"/>
              <a:t>развитие </a:t>
            </a:r>
            <a:r>
              <a:rPr lang="ru-RU" sz="3200" dirty="0"/>
              <a:t>различных моделей данной компетенции </a:t>
            </a:r>
            <a:endParaRPr lang="en-GB" sz="3200" dirty="0" smtClean="0"/>
          </a:p>
          <a:p>
            <a:pPr marL="0" indent="0" algn="just">
              <a:buNone/>
            </a:pPr>
            <a:r>
              <a:rPr lang="ru-RU" sz="3200" b="1" dirty="0" smtClean="0"/>
              <a:t>Авторы моделей КК:</a:t>
            </a:r>
            <a:endParaRPr lang="ru-RU" sz="3200" b="1" dirty="0"/>
          </a:p>
          <a:p>
            <a:r>
              <a:rPr lang="ru-RU" sz="3200" dirty="0" smtClean="0"/>
              <a:t>М</a:t>
            </a:r>
            <a:r>
              <a:rPr lang="ru-RU" sz="3200" dirty="0"/>
              <a:t>. </a:t>
            </a:r>
            <a:r>
              <a:rPr lang="ru-RU" sz="3200" dirty="0" err="1" smtClean="0"/>
              <a:t>Каналь</a:t>
            </a:r>
            <a:r>
              <a:rPr lang="ru-RU" sz="3200" dirty="0" smtClean="0"/>
              <a:t> </a:t>
            </a:r>
            <a:r>
              <a:rPr lang="ru-RU" sz="3200" dirty="0"/>
              <a:t>и М. </a:t>
            </a:r>
            <a:r>
              <a:rPr lang="ru-RU" sz="3200" dirty="0" err="1" smtClean="0"/>
              <a:t>Свейн</a:t>
            </a:r>
            <a:r>
              <a:rPr lang="ru-RU" sz="3200" dirty="0" smtClean="0"/>
              <a:t> </a:t>
            </a:r>
            <a:r>
              <a:rPr lang="ru-RU" sz="3200" dirty="0"/>
              <a:t>(Canale M &amp; Swain M., </a:t>
            </a:r>
            <a:r>
              <a:rPr lang="ru-RU" sz="3200" dirty="0" smtClean="0"/>
              <a:t>1980)</a:t>
            </a:r>
          </a:p>
          <a:p>
            <a:r>
              <a:rPr lang="ru-RU" sz="3200" dirty="0" smtClean="0"/>
              <a:t>Я.А</a:t>
            </a:r>
            <a:r>
              <a:rPr lang="ru-RU" sz="3200" dirty="0"/>
              <a:t>. </a:t>
            </a:r>
            <a:r>
              <a:rPr lang="ru-RU" sz="3200" dirty="0" err="1"/>
              <a:t>ван</a:t>
            </a:r>
            <a:r>
              <a:rPr lang="ru-RU" sz="3200" dirty="0"/>
              <a:t> </a:t>
            </a:r>
            <a:r>
              <a:rPr lang="ru-RU" sz="3200" dirty="0" smtClean="0"/>
              <a:t>Эк (J.A</a:t>
            </a:r>
            <a:r>
              <a:rPr lang="ru-RU" sz="3200" dirty="0"/>
              <a:t>. van Ek, </a:t>
            </a:r>
            <a:r>
              <a:rPr lang="ru-RU" sz="3200" dirty="0" smtClean="0"/>
              <a:t>1986)</a:t>
            </a:r>
          </a:p>
          <a:p>
            <a:r>
              <a:rPr lang="ru-RU" sz="3200" dirty="0" err="1" smtClean="0"/>
              <a:t>Л.Ф.Бахман</a:t>
            </a:r>
            <a:r>
              <a:rPr lang="ru-RU" sz="3200" dirty="0" smtClean="0"/>
              <a:t> </a:t>
            </a:r>
            <a:r>
              <a:rPr lang="ru-RU" sz="3200" dirty="0"/>
              <a:t>(L.F. Bachman, 1990</a:t>
            </a:r>
            <a:r>
              <a:rPr lang="ru-RU" sz="3200" dirty="0" smtClean="0"/>
              <a:t>)</a:t>
            </a:r>
            <a:endParaRPr lang="ru-RU" sz="3200" dirty="0"/>
          </a:p>
          <a:p>
            <a:r>
              <a:rPr lang="ru-RU" sz="3200" dirty="0" smtClean="0"/>
              <a:t>Э. </a:t>
            </a:r>
            <a:r>
              <a:rPr lang="ru-RU" sz="3200" dirty="0" err="1" smtClean="0"/>
              <a:t>Усо</a:t>
            </a:r>
            <a:r>
              <a:rPr lang="ru-RU" sz="3200" dirty="0" smtClean="0"/>
              <a:t>-Хуан </a:t>
            </a:r>
            <a:r>
              <a:rPr lang="ru-RU" sz="3200" dirty="0"/>
              <a:t>и А. </a:t>
            </a:r>
            <a:r>
              <a:rPr lang="ru-RU" sz="3200" dirty="0" err="1" smtClean="0"/>
              <a:t>Мартинез</a:t>
            </a:r>
            <a:r>
              <a:rPr lang="ru-RU" sz="3200" dirty="0" smtClean="0"/>
              <a:t>-Флор (</a:t>
            </a:r>
            <a:r>
              <a:rPr lang="en-US" sz="3200" dirty="0" smtClean="0"/>
              <a:t>E.</a:t>
            </a:r>
            <a:r>
              <a:rPr lang="es-ES" sz="3200" dirty="0" smtClean="0"/>
              <a:t>Usó-Juan and A. Martínez-Flor, </a:t>
            </a:r>
            <a:r>
              <a:rPr lang="ru-RU" sz="3200" dirty="0" smtClean="0"/>
              <a:t>2006</a:t>
            </a:r>
            <a:r>
              <a:rPr lang="ru-RU" sz="3200" dirty="0"/>
              <a:t>)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/>
              <a:t>и</a:t>
            </a:r>
            <a:r>
              <a:rPr lang="ru-RU" sz="3200" dirty="0" smtClean="0"/>
              <a:t> другие (</a:t>
            </a:r>
            <a:r>
              <a:rPr lang="en-US" sz="3200" dirty="0"/>
              <a:t>J. Munby (1978), H. G. </a:t>
            </a:r>
            <a:r>
              <a:rPr lang="en-US" sz="3200" dirty="0" err="1"/>
              <a:t>Widdowson</a:t>
            </a:r>
            <a:r>
              <a:rPr lang="en-US" sz="3200" dirty="0"/>
              <a:t> (1978), G. </a:t>
            </a:r>
            <a:r>
              <a:rPr lang="en-US" sz="3200" dirty="0" smtClean="0"/>
              <a:t>Caspar(1983</a:t>
            </a:r>
            <a:r>
              <a:rPr lang="en-US" sz="3200" dirty="0"/>
              <a:t>), R. Clifford (1985), T. McNamara (1996) </a:t>
            </a:r>
            <a:r>
              <a:rPr lang="ru-RU" sz="3200" dirty="0"/>
              <a:t>и др</a:t>
            </a:r>
            <a:r>
              <a:rPr lang="ru-RU" sz="3200" dirty="0" smtClean="0"/>
              <a:t>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20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Модель коммуникативной компетенции</a:t>
            </a:r>
            <a:br>
              <a:rPr lang="ru-RU" b="1" dirty="0"/>
            </a:br>
            <a:r>
              <a:rPr lang="ru-RU" b="1" dirty="0"/>
              <a:t>М. </a:t>
            </a:r>
            <a:r>
              <a:rPr lang="ru-RU" b="1" dirty="0" err="1"/>
              <a:t>Каналь</a:t>
            </a:r>
            <a:r>
              <a:rPr lang="ru-RU" b="1" dirty="0"/>
              <a:t> и М. </a:t>
            </a:r>
            <a:r>
              <a:rPr lang="ru-RU" b="1" dirty="0" err="1"/>
              <a:t>Cвейн</a:t>
            </a:r>
            <a:r>
              <a:rPr lang="ru-RU" b="1" dirty="0"/>
              <a:t> (1980)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466" y="2024040"/>
            <a:ext cx="4020888" cy="4020888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2" y="1851750"/>
            <a:ext cx="4193178" cy="419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15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2062"/>
            <a:ext cx="10515600" cy="1325563"/>
          </a:xfrm>
        </p:spPr>
        <p:txBody>
          <a:bodyPr/>
          <a:lstStyle/>
          <a:p>
            <a:r>
              <a:rPr lang="ru-RU" b="1" dirty="0"/>
              <a:t>Модель коммуникативной компетенции</a:t>
            </a:r>
            <a:br>
              <a:rPr lang="ru-RU" b="1" dirty="0"/>
            </a:br>
            <a:r>
              <a:rPr lang="ru-RU" b="1" dirty="0"/>
              <a:t>М. Каналь и М. Cвейн (1980)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грамматическая </a:t>
            </a:r>
            <a:r>
              <a:rPr lang="ru-RU" b="1" dirty="0"/>
              <a:t>компетенция</a:t>
            </a:r>
          </a:p>
          <a:p>
            <a:pPr lvl="0"/>
            <a:r>
              <a:rPr lang="ru-RU" b="1" dirty="0"/>
              <a:t>социолингвистическая компетенция </a:t>
            </a:r>
            <a:r>
              <a:rPr lang="ru-RU" dirty="0"/>
              <a:t>(соответствие высказываний по форме и смыслу в конкретной ситуации)</a:t>
            </a:r>
          </a:p>
          <a:p>
            <a:pPr lvl="0"/>
            <a:r>
              <a:rPr lang="ru-RU" b="1" dirty="0"/>
              <a:t>стратегическая компетенция </a:t>
            </a:r>
            <a:r>
              <a:rPr lang="ru-RU" dirty="0"/>
              <a:t>(компенсация вербальными и невербальными средствами недостаточности знания языка, речевого и социального опыта общения в иноязычной среде)</a:t>
            </a:r>
          </a:p>
          <a:p>
            <a:pPr lvl="0"/>
            <a:r>
              <a:rPr lang="ru-RU" b="1" dirty="0" smtClean="0"/>
              <a:t>дискурсивная </a:t>
            </a:r>
            <a:r>
              <a:rPr lang="ru-RU" b="1" dirty="0"/>
              <a:t>компетенция</a:t>
            </a:r>
            <a:r>
              <a:rPr lang="ru-RU" dirty="0" smtClean="0"/>
              <a:t>: способность </a:t>
            </a:r>
            <a:r>
              <a:rPr lang="ru-RU" dirty="0"/>
              <a:t>построения целостных, связных и логичных высказываний в устной и письменной </a:t>
            </a:r>
            <a:r>
              <a:rPr lang="ru-RU" dirty="0" smtClean="0"/>
              <a:t>речи  </a:t>
            </a:r>
            <a:r>
              <a:rPr lang="ru-RU" dirty="0"/>
              <a:t>(1984, М. </a:t>
            </a:r>
            <a:r>
              <a:rPr lang="ru-RU" dirty="0" err="1"/>
              <a:t>Каналь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84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Модель коммуникативной компетенции </a:t>
            </a:r>
            <a:br>
              <a:rPr lang="ru-RU" b="1" dirty="0" smtClean="0"/>
            </a:br>
            <a:r>
              <a:rPr lang="ru-RU" b="1" dirty="0" smtClean="0"/>
              <a:t>Я. А. ван Эка (1986)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45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лингвистическая </a:t>
            </a:r>
            <a:r>
              <a:rPr lang="ru-RU" b="1" dirty="0"/>
              <a:t>компетенция </a:t>
            </a:r>
            <a:r>
              <a:rPr lang="ru-RU" dirty="0"/>
              <a:t>(знание вокабуляра и грамматических правил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b="1" dirty="0" smtClean="0"/>
              <a:t>социолингвистическая </a:t>
            </a:r>
            <a:r>
              <a:rPr lang="ru-RU" b="1" dirty="0"/>
              <a:t>компетенция </a:t>
            </a:r>
            <a:r>
              <a:rPr lang="ru-RU" dirty="0"/>
              <a:t>(умение использовать и интерпретировать языковые формы в соответствии с ситуацией/контекстом);</a:t>
            </a:r>
          </a:p>
          <a:p>
            <a:r>
              <a:rPr lang="ru-RU" b="1" dirty="0" smtClean="0"/>
              <a:t>дискурсная </a:t>
            </a:r>
            <a:r>
              <a:rPr lang="ru-RU" b="1" dirty="0"/>
              <a:t>компетенция </a:t>
            </a:r>
            <a:r>
              <a:rPr lang="ru-RU" dirty="0"/>
              <a:t>(умение </a:t>
            </a:r>
            <a:r>
              <a:rPr lang="ru-RU" dirty="0" smtClean="0"/>
              <a:t>понимать и </a:t>
            </a:r>
            <a:r>
              <a:rPr lang="ru-RU" dirty="0"/>
              <a:t>логически выстраивать отдельные высказывания в целях смысловой коммуникации);</a:t>
            </a:r>
          </a:p>
          <a:p>
            <a:r>
              <a:rPr lang="ru-RU" b="1" dirty="0" smtClean="0"/>
              <a:t>стратегическая </a:t>
            </a:r>
            <a:r>
              <a:rPr lang="ru-RU" b="1" dirty="0"/>
              <a:t>компетенция </a:t>
            </a:r>
            <a:r>
              <a:rPr lang="ru-RU" dirty="0"/>
              <a:t>(умение использовать вербальные и </a:t>
            </a:r>
            <a:r>
              <a:rPr lang="ru-RU" dirty="0" smtClean="0"/>
              <a:t>невербальные стратегии </a:t>
            </a:r>
            <a:r>
              <a:rPr lang="ru-RU" dirty="0"/>
              <a:t>для компенсации </a:t>
            </a:r>
            <a:r>
              <a:rPr lang="ru-RU" dirty="0" smtClean="0"/>
              <a:t>недостающих знаний</a:t>
            </a:r>
            <a:r>
              <a:rPr lang="ru-RU" dirty="0"/>
              <a:t>);</a:t>
            </a:r>
          </a:p>
          <a:p>
            <a:r>
              <a:rPr lang="ru-RU" b="1" dirty="0" smtClean="0"/>
              <a:t>социокультурная </a:t>
            </a:r>
            <a:r>
              <a:rPr lang="ru-RU" b="1" dirty="0"/>
              <a:t>компетенция </a:t>
            </a:r>
            <a:r>
              <a:rPr lang="ru-RU" dirty="0"/>
              <a:t>(определённая степень знакомства </a:t>
            </a:r>
            <a:r>
              <a:rPr lang="ru-RU" dirty="0" smtClean="0"/>
              <a:t>с социокультурным контекстом</a:t>
            </a:r>
            <a:r>
              <a:rPr lang="ru-RU" dirty="0"/>
              <a:t>);</a:t>
            </a:r>
          </a:p>
          <a:p>
            <a:r>
              <a:rPr lang="ru-RU" b="1" dirty="0" smtClean="0"/>
              <a:t>социальная </a:t>
            </a:r>
            <a:r>
              <a:rPr lang="ru-RU" b="1" dirty="0"/>
              <a:t>компетенция </a:t>
            </a:r>
            <a:r>
              <a:rPr lang="ru-RU" dirty="0"/>
              <a:t>(желание и готовность взаимодействовать с другими, </a:t>
            </a:r>
            <a:r>
              <a:rPr lang="ru-RU" dirty="0" smtClean="0"/>
              <a:t>умение управлять </a:t>
            </a:r>
            <a:r>
              <a:rPr lang="ru-RU" dirty="0"/>
              <a:t>ситуацией)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56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Лингвистическая компетенция согласно </a:t>
            </a:r>
            <a:r>
              <a:rPr lang="ru-RU" b="1" dirty="0" err="1" smtClean="0"/>
              <a:t>Я.А.ван</a:t>
            </a:r>
            <a:r>
              <a:rPr lang="ru-RU" b="1" dirty="0" smtClean="0"/>
              <a:t> </a:t>
            </a:r>
            <a:r>
              <a:rPr lang="ru-RU" b="1" dirty="0" err="1" smtClean="0"/>
              <a:t>Эку</a:t>
            </a:r>
            <a:r>
              <a:rPr lang="ru-RU" b="1" dirty="0" smtClean="0"/>
              <a:t> (1986)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Знание лексических единиц</a:t>
            </a:r>
          </a:p>
          <a:p>
            <a:r>
              <a:rPr lang="ru-RU" dirty="0" smtClean="0"/>
              <a:t>Знание языковой структуры (грамматики)</a:t>
            </a:r>
          </a:p>
          <a:p>
            <a:r>
              <a:rPr lang="ru-RU" dirty="0" smtClean="0"/>
              <a:t>Знание графики и правописания</a:t>
            </a:r>
          </a:p>
          <a:p>
            <a:r>
              <a:rPr lang="ru-RU" dirty="0" smtClean="0"/>
              <a:t>Знание звуков, интонационных конструкций</a:t>
            </a:r>
          </a:p>
          <a:p>
            <a:r>
              <a:rPr lang="ru-RU" dirty="0" smtClean="0"/>
              <a:t>Умение разделять предложения на смысловые группы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" y="914400"/>
            <a:ext cx="10570029" cy="77628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«Коммуникативная языковая способность» (</a:t>
            </a:r>
            <a:r>
              <a:rPr lang="en-US" b="1" dirty="0"/>
              <a:t>communicative language ability) </a:t>
            </a:r>
            <a:r>
              <a:rPr lang="ru-RU" b="1" dirty="0"/>
              <a:t>Л.Ф. </a:t>
            </a:r>
            <a:r>
              <a:rPr lang="ru-RU" b="1" dirty="0" err="1"/>
              <a:t>Бахмана</a:t>
            </a:r>
            <a:r>
              <a:rPr lang="ru-RU" b="1" dirty="0"/>
              <a:t> (1990)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753" y="1423347"/>
            <a:ext cx="7589521" cy="5039442"/>
          </a:xfrm>
        </p:spPr>
      </p:pic>
    </p:spTree>
    <p:extLst>
      <p:ext uri="{BB962C8B-B14F-4D97-AF65-F5344CB8AC3E}">
        <p14:creationId xmlns:p14="http://schemas.microsoft.com/office/powerpoint/2010/main" val="3085826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9342</TotalTime>
  <Words>1054</Words>
  <Application>Microsoft Office PowerPoint</Application>
  <PresentationFormat>Широкоэкранный</PresentationFormat>
  <Paragraphs>107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Лингвистический аспект в выбранных моделях коммуникативной компетенции </vt:lpstr>
      <vt:lpstr>Компетенция (Competence)</vt:lpstr>
      <vt:lpstr>Коммуникативная компетенция (Communicative competence)</vt:lpstr>
      <vt:lpstr>Презентация PowerPoint</vt:lpstr>
      <vt:lpstr>Модель коммуникативной компетенции М. Каналь и М. Cвейн (1980)</vt:lpstr>
      <vt:lpstr>Модель коммуникативной компетенции М. Каналь и М. Cвейн (1980)</vt:lpstr>
      <vt:lpstr>Модель коммуникативной компетенции  Я. А. ван Эка (1986)</vt:lpstr>
      <vt:lpstr>Лингвистическая компетенция согласно Я.А.ван Эку (1986)</vt:lpstr>
      <vt:lpstr>«Коммуникативная языковая способность» (communicative language ability) Л.Ф. Бахмана (1990) </vt:lpstr>
      <vt:lpstr> «Коммуникативная языковая способность» Л.Ф. Бахмана (1990) </vt:lpstr>
      <vt:lpstr>Модель языковой компетенции Л. Ф. Бахмана (1990)</vt:lpstr>
      <vt:lpstr>Грамматическая компетенция согласно Л. Ф.Бахману (1990) </vt:lpstr>
      <vt:lpstr>Модель коммуникативной компетенции Э.Усо-Хуан и А. Мартинез-Флор (2006) </vt:lpstr>
      <vt:lpstr>Модель коммуникативной компетенции Э.Усо-Хуан и А. Мартинез-Флор (2006) </vt:lpstr>
      <vt:lpstr>Презентация PowerPoint</vt:lpstr>
      <vt:lpstr>Презентация PowerPoint</vt:lpstr>
      <vt:lpstr>Презентация PowerPoint</vt:lpstr>
      <vt:lpstr>Список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Лингвистический аспект в выбранных моделях коммуникативной компетенции</dc:title>
  <dc:creator>Zanka Tatsiana</dc:creator>
  <cp:lastModifiedBy>Uživatel systému Windows</cp:lastModifiedBy>
  <cp:revision>80</cp:revision>
  <dcterms:created xsi:type="dcterms:W3CDTF">2019-05-20T10:50:01Z</dcterms:created>
  <dcterms:modified xsi:type="dcterms:W3CDTF">2020-03-24T08:35:34Z</dcterms:modified>
</cp:coreProperties>
</file>