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65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16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9222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706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055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804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95928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16631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0593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777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89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38393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22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 smtClean="0"/>
              <a:t>5/04/2020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157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chrance.cz/fileadmin/user_upload/Letaky/Diskriminace-z-duvodu-pohlavi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ochrance.cz/fileadmin/user_upload/Letaky/Diskriminace-z-duvodu-veku.pdf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ochrance.cz/fileadmin/user_upload/Letaky/2017_diskriminace-romove_CJ.pdf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www.ochrance.cz/diskriminace/vyzkum/" TargetMode="External"/><Relationship Id="rId10" Type="http://schemas.openxmlformats.org/officeDocument/2006/relationships/hyperlink" Target="https://www.ochrance.cz/fileadmin/user_upload/Letaky/Diskriminace_sexualni-orientace-transgender.pdf" TargetMode="External"/><Relationship Id="rId4" Type="http://schemas.openxmlformats.org/officeDocument/2006/relationships/hyperlink" Target="https://www.ochrance.cz/diskriminace/vyrocni-zpravy/" TargetMode="External"/><Relationship Id="rId9" Type="http://schemas.openxmlformats.org/officeDocument/2006/relationships/hyperlink" Target="https://www.ochrance.cz/fileadmin/user_upload/Letaky/Diskriminace-zdravotni-postizeni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69F0577-97DE-4170-B39D-88E9A292F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Slide">
            <a:extLst>
              <a:ext uri="{FF2B5EF4-FFF2-40B4-BE49-F238E27FC236}">
                <a16:creationId xmlns:a16="http://schemas.microsoft.com/office/drawing/2014/main" xmlns="" id="{D7993ECE-8ABC-4B07-8593-2452C74F5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"/>
            <a:ext cx="9144000" cy="572414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51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3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2"/>
    </mc:Choice>
    <mc:Fallback>
      <p:transition spd="slow" advTm="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7"/>
    </mc:Choice>
    <mc:Fallback>
      <p:transition spd="slow" advTm="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23"/>
    </mc:Choice>
    <mc:Fallback>
      <p:transition spd="slow" advTm="7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32"/>
    </mc:Choice>
    <mc:Fallback>
      <p:transition spd="slow" advTm="12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31520" y="216131"/>
            <a:ext cx="6760787" cy="64673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rgbClr val="C00000"/>
                </a:solidFill>
              </a:rPr>
              <a:t>Nepřímá diskriminace (§ 3 odst. 1 ADZ):</a:t>
            </a:r>
          </a:p>
          <a:p>
            <a:r>
              <a:rPr lang="cs-CZ" dirty="0" smtClean="0"/>
              <a:t> Jednání nebo opomenutí, kdy je osoba na základě zdánlivě neutrálního ustanovení, kritéria nebo praxe znevýhodněna oproti ostatním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C00000"/>
                </a:solidFill>
              </a:rPr>
              <a:t>Obtěžování (§ 4 odst. 1 ADZ):</a:t>
            </a:r>
          </a:p>
          <a:p>
            <a:r>
              <a:rPr lang="cs-CZ" dirty="0"/>
              <a:t>nežádoucí </a:t>
            </a:r>
            <a:r>
              <a:rPr lang="cs-CZ" dirty="0" smtClean="0"/>
              <a:t>chování, jehož </a:t>
            </a:r>
            <a:r>
              <a:rPr lang="cs-CZ" dirty="0"/>
              <a:t>záměrem nebo důsledkem je snížení důstojnosti osoby a vytvoření zastrašujícího, nepřátelského, ponižujícího, pokořujícího nebo urážlivého </a:t>
            </a:r>
            <a:r>
              <a:rPr lang="cs-CZ" dirty="0" smtClean="0"/>
              <a:t>prostředí</a:t>
            </a:r>
          </a:p>
          <a:p>
            <a:r>
              <a:rPr lang="cs-CZ" dirty="0" smtClean="0"/>
              <a:t>Má-li sexuální povahu = </a:t>
            </a:r>
            <a:r>
              <a:rPr lang="cs-CZ" dirty="0" smtClean="0">
                <a:solidFill>
                  <a:srgbClr val="C00000"/>
                </a:solidFill>
              </a:rPr>
              <a:t>sexuální obtěžování (§ 4 odst. 2 ADZ)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C00000"/>
                </a:solidFill>
              </a:rPr>
              <a:t>Pronásledování </a:t>
            </a:r>
            <a:r>
              <a:rPr lang="cs-CZ" b="1" dirty="0">
                <a:solidFill>
                  <a:srgbClr val="C00000"/>
                </a:solidFill>
              </a:rPr>
              <a:t>(§ 4 odst. </a:t>
            </a:r>
            <a:r>
              <a:rPr lang="cs-CZ" b="1" dirty="0" smtClean="0">
                <a:solidFill>
                  <a:srgbClr val="C00000"/>
                </a:solidFill>
              </a:rPr>
              <a:t>3 </a:t>
            </a:r>
            <a:r>
              <a:rPr lang="cs-CZ" b="1" dirty="0">
                <a:solidFill>
                  <a:srgbClr val="C00000"/>
                </a:solidFill>
              </a:rPr>
              <a:t>ADZ)</a:t>
            </a:r>
          </a:p>
          <a:p>
            <a:r>
              <a:rPr lang="cs-CZ" dirty="0" smtClean="0"/>
              <a:t>Nepříznivé zacházení, postih nebo znevýhodnění, k němuž došlo v důsledku uplatnění práv na ochranu před diskriminací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C00000"/>
                </a:solidFill>
              </a:rPr>
              <a:t>Pokyn k diskriminaci (§ 4 odst. 4 ADZ)</a:t>
            </a:r>
          </a:p>
          <a:p>
            <a:r>
              <a:rPr lang="cs-CZ" dirty="0" smtClean="0"/>
              <a:t>Chování osoby, která zneužije podřízeného postavení druhého k diskriminaci třetí osoby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C00000"/>
                </a:solidFill>
              </a:rPr>
              <a:t>Navádění k diskriminaci (§ 4 odst. 5 ADZ)</a:t>
            </a:r>
          </a:p>
          <a:p>
            <a:r>
              <a:rPr lang="cs-CZ" dirty="0" smtClean="0"/>
              <a:t>Chování osoby, která druhého přesvědčuje, utvrzuje nebo podněcuje, aby diskriminovala třetí osobu</a:t>
            </a:r>
            <a:endParaRPr lang="cs-CZ" dirty="0"/>
          </a:p>
        </p:txBody>
      </p:sp>
      <p:pic>
        <p:nvPicPr>
          <p:cNvPr id="1026" name="Picture 2" descr="Pes Pet Zvíře - Vektorová grafika zdarma na Pixab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07" y="216131"/>
            <a:ext cx="1346200" cy="11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xuální obtěžování v práci: Co byste si neměli nechat líbit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77" y="1955944"/>
            <a:ext cx="1990923" cy="10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reslený šťastný šéf se souborem — Stock Vektor © lineartestpilot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101" y="4206239"/>
            <a:ext cx="1382899" cy="138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Diskriminace Stock vektory, Royalty Free Diskriminace Ilustrace ..."/>
          <p:cNvSpPr>
            <a:spLocks noChangeAspect="1" noChangeArrowheads="1"/>
          </p:cNvSpPr>
          <p:nvPr/>
        </p:nvSpPr>
        <p:spPr bwMode="auto">
          <a:xfrm>
            <a:off x="8016240" y="6094722"/>
            <a:ext cx="588710" cy="5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8" name="Picture 14" descr="Dickes Kind Und Rabauken Mit Leeren Ballon Text Auf Weißem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16" y="5232837"/>
            <a:ext cx="2046584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43"/>
    </mc:Choice>
    <mc:Fallback>
      <p:transition spd="slow" advTm="20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30"/>
    </mc:Choice>
    <mc:Fallback>
      <p:transition spd="slow" advTm="138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69"/>
    </mc:Choice>
    <mc:Fallback>
      <p:transition spd="slow" advTm="108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389"/>
    </mc:Choice>
    <mc:Fallback>
      <p:transition spd="slow" advTm="14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5C5D3F3-C6C7-4B74-AECF-9380F667B8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900" t="61743" r="19000" b="25246"/>
          <a:stretch/>
        </p:blipFill>
        <p:spPr>
          <a:xfrm>
            <a:off x="4572000" y="4782312"/>
            <a:ext cx="4629317" cy="170992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E59FD802-59BA-46D1-A34A-F2035FFCBB3E}"/>
              </a:ext>
            </a:extLst>
          </p:cNvPr>
          <p:cNvSpPr/>
          <p:nvPr/>
        </p:nvSpPr>
        <p:spPr>
          <a:xfrm>
            <a:off x="7440763" y="5084064"/>
            <a:ext cx="1408176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t="31946"/>
          <a:stretch/>
        </p:blipFill>
        <p:spPr>
          <a:xfrm>
            <a:off x="4821381" y="5460304"/>
            <a:ext cx="4130553" cy="79095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55"/>
    </mc:Choice>
    <mc:Fallback>
      <p:transition spd="slow" advTm="7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zdroje, které se mohou hodit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938757" y="1874517"/>
            <a:ext cx="8005217" cy="481203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Výroční zprávy VOP (</a:t>
            </a:r>
            <a:r>
              <a:rPr lang="cs-CZ" b="1" dirty="0" err="1" smtClean="0"/>
              <a:t>easy</a:t>
            </a:r>
            <a:r>
              <a:rPr lang="cs-CZ" b="1" dirty="0" smtClean="0"/>
              <a:t> to </a:t>
            </a:r>
            <a:r>
              <a:rPr lang="cs-CZ" b="1" dirty="0" err="1" smtClean="0"/>
              <a:t>read</a:t>
            </a:r>
            <a:r>
              <a:rPr lang="cs-CZ" b="1" dirty="0" smtClean="0"/>
              <a:t>) – obsahuje konkrétní příběhy</a:t>
            </a:r>
          </a:p>
          <a:p>
            <a:pPr marL="0" indent="0">
              <a:buNone/>
            </a:pPr>
            <a:r>
              <a:rPr lang="cs-CZ" dirty="0">
                <a:hlinkClick r:id="rId4"/>
              </a:rPr>
              <a:t>https://www.ochrance.cz/diskriminace/vyrocni-zpravy</a:t>
            </a:r>
            <a:r>
              <a:rPr lang="cs-CZ" dirty="0" smtClean="0">
                <a:hlinkClick r:id="rId4"/>
              </a:rPr>
              <a:t>/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b="1" dirty="0" smtClean="0"/>
              <a:t>Výzkumy VOP v oblasti diskriminace</a:t>
            </a:r>
          </a:p>
          <a:p>
            <a:pPr marL="0" indent="0">
              <a:buNone/>
            </a:pPr>
            <a:r>
              <a:rPr lang="cs-CZ" dirty="0">
                <a:hlinkClick r:id="rId5"/>
              </a:rPr>
              <a:t>https://www.ochrance.cz/diskriminace/vyzkum</a:t>
            </a:r>
            <a:r>
              <a:rPr lang="cs-CZ" dirty="0" smtClean="0">
                <a:hlinkClick r:id="rId5"/>
              </a:rPr>
              <a:t>/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b="1" dirty="0" smtClean="0"/>
              <a:t>Příběhy, které inspirují – diskriminace z důvodu:</a:t>
            </a:r>
          </a:p>
          <a:p>
            <a:pPr>
              <a:buFontTx/>
              <a:buChar char="-"/>
            </a:pPr>
            <a:r>
              <a:rPr lang="cs-CZ" dirty="0" smtClean="0"/>
              <a:t>Etnického </a:t>
            </a:r>
            <a:r>
              <a:rPr lang="cs-CZ" dirty="0"/>
              <a:t>původu: </a:t>
            </a:r>
            <a:r>
              <a:rPr lang="cs-CZ" dirty="0">
                <a:hlinkClick r:id="rId6"/>
              </a:rPr>
              <a:t>https://</a:t>
            </a:r>
            <a:r>
              <a:rPr lang="cs-CZ" dirty="0" smtClean="0">
                <a:hlinkClick r:id="rId6"/>
              </a:rPr>
              <a:t>www.ochrance.cz/fileadmin/user_upload/Letaky/2017_diskriminace-romove_CJ.pdf</a:t>
            </a:r>
            <a:r>
              <a:rPr lang="cs-CZ" dirty="0" smtClean="0"/>
              <a:t> </a:t>
            </a:r>
          </a:p>
          <a:p>
            <a:pPr>
              <a:buFontTx/>
              <a:buChar char="-"/>
            </a:pPr>
            <a:r>
              <a:rPr lang="cs-CZ" dirty="0"/>
              <a:t>Věku: </a:t>
            </a:r>
            <a:r>
              <a:rPr lang="cs-CZ" dirty="0">
                <a:hlinkClick r:id="rId7"/>
              </a:rPr>
              <a:t>https://</a:t>
            </a:r>
            <a:r>
              <a:rPr lang="cs-CZ" dirty="0" smtClean="0">
                <a:hlinkClick r:id="rId7"/>
              </a:rPr>
              <a:t>www.ochrance.cz/fileadmin/user_upload/Letaky/Diskriminace-z-duvodu-veku.pdf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Pohlaví: </a:t>
            </a:r>
            <a:r>
              <a:rPr lang="cs-CZ" dirty="0">
                <a:hlinkClick r:id="rId8"/>
              </a:rPr>
              <a:t>https://</a:t>
            </a:r>
            <a:r>
              <a:rPr lang="cs-CZ" dirty="0" smtClean="0">
                <a:hlinkClick r:id="rId8"/>
              </a:rPr>
              <a:t>www.ochrance.cz/fileadmin/user_upload/Letaky/Diskriminace-z-duvodu-pohlavi.pdf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Zdravotního postižení: </a:t>
            </a:r>
            <a:r>
              <a:rPr lang="cs-CZ" dirty="0">
                <a:hlinkClick r:id="rId9"/>
              </a:rPr>
              <a:t>https://</a:t>
            </a:r>
            <a:r>
              <a:rPr lang="cs-CZ" dirty="0" smtClean="0">
                <a:hlinkClick r:id="rId9"/>
              </a:rPr>
              <a:t>www.ochrance.cz/fileadmin/user_upload/Letaky/Diskriminace-zdravotni-postizeni.pdf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Diskriminace z důvodu sexuální orientace, </a:t>
            </a:r>
            <a:r>
              <a:rPr lang="cs-CZ" dirty="0" err="1" smtClean="0"/>
              <a:t>transgenderu</a:t>
            </a:r>
            <a:r>
              <a:rPr lang="cs-CZ" dirty="0" smtClean="0"/>
              <a:t>: </a:t>
            </a:r>
            <a:r>
              <a:rPr lang="cs-CZ" dirty="0" smtClean="0">
                <a:hlinkClick r:id="rId10"/>
              </a:rPr>
              <a:t>https</a:t>
            </a:r>
            <a:r>
              <a:rPr lang="cs-CZ" dirty="0">
                <a:hlinkClick r:id="rId10"/>
              </a:rPr>
              <a:t>://www.ochrance.cz/fileadmin/user_upload/Letaky/Diskriminace_sexualni-orientace-transgender.pdf</a:t>
            </a:r>
            <a:endParaRPr lang="cs-CZ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8"/>
    </mc:Choice>
    <mc:Fallback>
      <p:transition spd="slow" advTm="4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dznáček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Značka</Template>
  <TotalTime>50</TotalTime>
  <Words>220</Words>
  <Application>Microsoft Office PowerPoint</Application>
  <PresentationFormat>Předvádění na obrazovce (4:3)</PresentationFormat>
  <Paragraphs>22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Impact</vt:lpstr>
      <vt:lpstr>Odznáček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zdroje, které se mohou hodit</vt:lpstr>
      <vt:lpstr>Prezentace aplikace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Barbora Jechová</cp:lastModifiedBy>
  <cp:revision>7</cp:revision>
  <dcterms:created xsi:type="dcterms:W3CDTF">2018-09-21T10:25:31Z</dcterms:created>
  <dcterms:modified xsi:type="dcterms:W3CDTF">2020-04-05T13:11:33Z</dcterms:modified>
  <cp:category/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