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345" r:id="rId3"/>
    <p:sldId id="344" r:id="rId4"/>
    <p:sldId id="327" r:id="rId5"/>
    <p:sldId id="329" r:id="rId6"/>
    <p:sldId id="282" r:id="rId7"/>
    <p:sldId id="268" r:id="rId8"/>
    <p:sldId id="279" r:id="rId9"/>
    <p:sldId id="283" r:id="rId10"/>
    <p:sldId id="330" r:id="rId11"/>
    <p:sldId id="331" r:id="rId12"/>
    <p:sldId id="332" r:id="rId13"/>
    <p:sldId id="322" r:id="rId14"/>
    <p:sldId id="312" r:id="rId15"/>
    <p:sldId id="333" r:id="rId16"/>
    <p:sldId id="334" r:id="rId17"/>
    <p:sldId id="335" r:id="rId18"/>
    <p:sldId id="336" r:id="rId19"/>
    <p:sldId id="323" r:id="rId20"/>
    <p:sldId id="284" r:id="rId21"/>
    <p:sldId id="324" r:id="rId22"/>
    <p:sldId id="325" r:id="rId23"/>
    <p:sldId id="338" r:id="rId24"/>
    <p:sldId id="339" r:id="rId25"/>
    <p:sldId id="337" r:id="rId26"/>
    <p:sldId id="340" r:id="rId27"/>
    <p:sldId id="341" r:id="rId28"/>
    <p:sldId id="342" r:id="rId29"/>
    <p:sldId id="349" r:id="rId30"/>
    <p:sldId id="260" r:id="rId31"/>
    <p:sldId id="343" r:id="rId32"/>
    <p:sldId id="350" r:id="rId3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60300" y="3683633"/>
            <a:ext cx="89820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917661" y="3377551"/>
            <a:ext cx="9624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8879815" y="3377551"/>
            <a:ext cx="9624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1" y="3377551"/>
            <a:ext cx="9624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961900" y="3377551"/>
            <a:ext cx="6955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2691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B509-EE19-484C-ADF0-B82FA680E453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860098B-10E3-45B9-BF9E-3D5A21633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63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12192000" cy="53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4063605" y="5323800"/>
            <a:ext cx="4063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>
            <a:off x="8128361" y="5323800"/>
            <a:ext cx="4063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4063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67" y="6440375"/>
            <a:ext cx="121920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017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280567" y="2882400"/>
            <a:ext cx="7631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4"/>
          <p:cNvSpPr txBox="1"/>
          <p:nvPr/>
        </p:nvSpPr>
        <p:spPr>
          <a:xfrm>
            <a:off x="4791200" y="15752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chemeClr val="accent6"/>
                </a:solidFill>
              </a:rPr>
              <a:t>“</a:t>
            </a:r>
            <a:endParaRPr sz="12800" b="1">
              <a:solidFill>
                <a:schemeClr val="accent6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7631044" y="2132900"/>
            <a:ext cx="22804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>
            <a:off x="9912236" y="2132900"/>
            <a:ext cx="22804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>
            <a:off x="0" y="2132900"/>
            <a:ext cx="22804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/>
          <p:nvPr/>
        </p:nvSpPr>
        <p:spPr>
          <a:xfrm>
            <a:off x="2280567" y="2132900"/>
            <a:ext cx="22804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67" y="6440375"/>
            <a:ext cx="121920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030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Google Shape;34;p5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5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258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6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6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1191500" y="1600200"/>
            <a:ext cx="4182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▷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5625941" y="1600200"/>
            <a:ext cx="4182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▷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798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7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7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7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91600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4515205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7838809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373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8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8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8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754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9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9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9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1191600" y="6199951"/>
            <a:ext cx="8616800" cy="4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343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1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11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912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12769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5" r:id="rId9"/>
    <p:sldLayoutId id="2147483716" r:id="rId10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vpqilhW9uI&amp;t=171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cottbarrykaufman.com/podcast/nature-nurture-and-human-autonomy-with-james-flynn/" TargetMode="External"/><Relationship Id="rId2" Type="http://schemas.openxmlformats.org/officeDocument/2006/relationships/hyperlink" Target="https://www.youtube.com/watch?v=9vpqilhW9uI&amp;t=171s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75g4d5sF3xI&amp;list=PL8dPuuaLjXtOPRKzVLY0jJY-uHOH9KVU6&amp;index=25" TargetMode="External"/><Relationship Id="rId4" Type="http://schemas.openxmlformats.org/officeDocument/2006/relationships/hyperlink" Target="https://www.youtube.com/watch?v=9xTz3QjcloI&amp;list=PL8dPuuaLjXtOPRKzVLY0jJY-uHOH9KVU6&amp;index=2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-kei.be/wp-content/uploads/2016/05/13221578_1766794760217282_6858246851145046893_n-528x704.jpg" TargetMode="External"/><Relationship Id="rId3" Type="http://schemas.openxmlformats.org/officeDocument/2006/relationships/hyperlink" Target="https://c8.alamy.com/comp/HRNYYF/wwi-american-soldiers-taking-iq-test-HRNYYF.jpg" TargetMode="External"/><Relationship Id="rId7" Type="http://schemas.openxmlformats.org/officeDocument/2006/relationships/hyperlink" Target="http://psychostatnice.brozkeff.net/lib/exe/fetch.php?w=380&amp;tok=bb581c&amp;media=prace:vychodiska_vyberu_pracovniku:import_image_2.png" TargetMode="External"/><Relationship Id="rId2" Type="http://schemas.openxmlformats.org/officeDocument/2006/relationships/hyperlink" Target="https://en.wikipedia.org/wiki/Cattell%E2%80%93Horn%E2%80%93Carroll_theory#/media/File:Carroll_three_stratum_model_of_human_Intelligence.pn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mages.collegexpress.com/article/test-prep-timeline-high-school.jpg" TargetMode="External"/><Relationship Id="rId5" Type="http://schemas.openxmlformats.org/officeDocument/2006/relationships/hyperlink" Target="https://cdn.britannica.com/28/155928-050-F61FBB86/Inuits-sled-hunt-Cape-Dorset-Canada-Nunavut.jpg" TargetMode="External"/><Relationship Id="rId10" Type="http://schemas.openxmlformats.org/officeDocument/2006/relationships/hyperlink" Target="https://images.chesscomfiles.com/uploads/v1/article/22594.7a2c2908.668x375o.77c7f8236274@2x.jpeg" TargetMode="External"/><Relationship Id="rId4" Type="http://schemas.openxmlformats.org/officeDocument/2006/relationships/hyperlink" Target="https://ourworldindata.org/grapher/the-flynn-effect-gains-in-mean-iq-intelligence-quotient-for-world-regions-1909-2013" TargetMode="External"/><Relationship Id="rId9" Type="http://schemas.openxmlformats.org/officeDocument/2006/relationships/hyperlink" Target="https://www.mojedino.cz/out/pictures/z2/621220_02_z2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21423C-C329-41D2-A557-55DDA48A1C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5400" b="1" dirty="0"/>
              <a:t>Sok221</a:t>
            </a:r>
            <a:br>
              <a:rPr lang="sk-SK" sz="5400" b="1" dirty="0"/>
            </a:br>
            <a:r>
              <a:rPr lang="sk-SK" sz="5400" b="1" dirty="0"/>
              <a:t>Pedagogicko-psychologická diagnostika</a:t>
            </a:r>
            <a:endParaRPr lang="sk-SK" sz="5400" dirty="0"/>
          </a:p>
        </p:txBody>
      </p:sp>
    </p:spTree>
    <p:extLst>
      <p:ext uri="{BB962C8B-B14F-4D97-AF65-F5344CB8AC3E}">
        <p14:creationId xmlns:p14="http://schemas.microsoft.com/office/powerpoint/2010/main" val="2888641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D7B59-A509-4F21-B18B-C27A478B8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psychometrické vlastnosti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5ED0F-FC64-4EF6-B893-FEDBD31D0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5464" indent="0">
              <a:buNone/>
            </a:pPr>
            <a:r>
              <a:rPr lang="cs-CZ" b="1" dirty="0"/>
              <a:t>Reliabilita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/>
              <a:t>spolehlivost, přesnost</a:t>
            </a:r>
          </a:p>
          <a:p>
            <a:r>
              <a:rPr lang="cs-CZ" dirty="0"/>
              <a:t>Test-</a:t>
            </a:r>
            <a:r>
              <a:rPr lang="cs-CZ" dirty="0" err="1"/>
              <a:t>retest</a:t>
            </a:r>
            <a:r>
              <a:rPr lang="cs-CZ" dirty="0"/>
              <a:t> (stabilita v čase)</a:t>
            </a:r>
          </a:p>
          <a:p>
            <a:r>
              <a:rPr lang="cs-CZ" dirty="0"/>
              <a:t>Shoda posuzovatelů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215423-7F60-4534-9C73-B1743E9D890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25940" y="1600200"/>
            <a:ext cx="5374459" cy="4967600"/>
          </a:xfrm>
        </p:spPr>
        <p:txBody>
          <a:bodyPr/>
          <a:lstStyle/>
          <a:p>
            <a:pPr marL="135464" indent="0">
              <a:buNone/>
            </a:pPr>
            <a:r>
              <a:rPr lang="cs-CZ" b="1" dirty="0"/>
              <a:t>Validita</a:t>
            </a:r>
            <a:r>
              <a:rPr lang="cs-CZ" dirty="0"/>
              <a:t>:</a:t>
            </a:r>
          </a:p>
          <a:p>
            <a:pPr marL="135464" indent="0">
              <a:buNone/>
            </a:pPr>
            <a:r>
              <a:rPr lang="cs-CZ" dirty="0"/>
              <a:t>měří test to co měřit má?</a:t>
            </a:r>
          </a:p>
          <a:p>
            <a:r>
              <a:rPr lang="cs-CZ" dirty="0"/>
              <a:t>Obsahová validita</a:t>
            </a:r>
          </a:p>
          <a:p>
            <a:r>
              <a:rPr lang="cs-CZ" dirty="0"/>
              <a:t>Prediktivní validita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135464" indent="0">
              <a:buNone/>
            </a:pPr>
            <a:endParaRPr lang="cs-CZ" dirty="0"/>
          </a:p>
          <a:p>
            <a:pPr marL="135464" indent="0">
              <a:buNone/>
            </a:pPr>
            <a:r>
              <a:rPr lang="cs-CZ" dirty="0"/>
              <a:t>Víc v knihách…</a:t>
            </a:r>
          </a:p>
        </p:txBody>
      </p:sp>
    </p:spTree>
    <p:extLst>
      <p:ext uri="{BB962C8B-B14F-4D97-AF65-F5344CB8AC3E}">
        <p14:creationId xmlns:p14="http://schemas.microsoft.com/office/powerpoint/2010/main" val="2812131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4C3E99F-6371-4CDB-8DDA-8A958D19A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Inteligence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083E1C6-5929-43F6-B610-5334EE0703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521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E1DC4-777A-4FB6-8B42-BBD523B70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Definice inteligence</a:t>
            </a:r>
          </a:p>
          <a:p>
            <a:r>
              <a:rPr lang="cs-CZ" dirty="0"/>
              <a:t>Položka inteligenčního testu</a:t>
            </a:r>
          </a:p>
        </p:txBody>
      </p:sp>
    </p:spTree>
    <p:extLst>
      <p:ext uri="{BB962C8B-B14F-4D97-AF65-F5344CB8AC3E}">
        <p14:creationId xmlns:p14="http://schemas.microsoft.com/office/powerpoint/2010/main" val="1521533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IQ testů</a:t>
            </a:r>
            <a:r>
              <a:rPr lang="sk-SK" dirty="0"/>
              <a:t>: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0" y="1797895"/>
            <a:ext cx="8616800" cy="4736400"/>
          </a:xfrm>
        </p:spPr>
        <p:txBody>
          <a:bodyPr>
            <a:normAutofit/>
          </a:bodyPr>
          <a:lstStyle/>
          <a:p>
            <a:r>
              <a:rPr lang="cs-CZ" dirty="0"/>
              <a:t>Jednodimenzionální – vícedimenzionální</a:t>
            </a:r>
            <a:br>
              <a:rPr lang="cs-CZ" dirty="0"/>
            </a:br>
            <a:r>
              <a:rPr lang="cs-CZ" dirty="0" err="1"/>
              <a:t>Raven</a:t>
            </a:r>
            <a:r>
              <a:rPr lang="cs-CZ" dirty="0"/>
              <a:t>, </a:t>
            </a:r>
            <a:r>
              <a:rPr lang="cs-CZ" dirty="0" err="1"/>
              <a:t>Kohs</a:t>
            </a:r>
            <a:r>
              <a:rPr lang="cs-CZ" dirty="0"/>
              <a:t> / WISC, K-ABC</a:t>
            </a:r>
            <a:endParaRPr lang="sk-SK" dirty="0"/>
          </a:p>
          <a:p>
            <a:r>
              <a:rPr lang="cs-CZ" dirty="0"/>
              <a:t>Individuální – skupinová administrace</a:t>
            </a:r>
            <a:br>
              <a:rPr lang="cs-CZ" dirty="0"/>
            </a:br>
            <a:r>
              <a:rPr lang="cs-CZ" dirty="0"/>
              <a:t>WISC, </a:t>
            </a:r>
            <a:r>
              <a:rPr lang="cs-CZ" dirty="0" err="1"/>
              <a:t>Kohs</a:t>
            </a:r>
            <a:r>
              <a:rPr lang="cs-CZ" dirty="0"/>
              <a:t> / TSI, </a:t>
            </a:r>
            <a:r>
              <a:rPr lang="cs-CZ" dirty="0" err="1"/>
              <a:t>Raven</a:t>
            </a:r>
            <a:r>
              <a:rPr lang="cs-CZ" dirty="0"/>
              <a:t>,</a:t>
            </a:r>
            <a:endParaRPr lang="sk-SK" dirty="0"/>
          </a:p>
          <a:p>
            <a:r>
              <a:rPr lang="cs-CZ" dirty="0"/>
              <a:t>Vizuální – verbální položky</a:t>
            </a:r>
            <a:endParaRPr lang="sk-SK" dirty="0"/>
          </a:p>
          <a:p>
            <a:r>
              <a:rPr lang="cs-CZ" dirty="0"/>
              <a:t>Časově omezené – neomezené</a:t>
            </a:r>
            <a:endParaRPr lang="sk-S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F7EA67-5E9B-476F-B520-8C57F5FA1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59" y="3085522"/>
            <a:ext cx="6445541" cy="362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65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Inteligence</a:t>
            </a:r>
            <a:r>
              <a:rPr lang="sk-SK" dirty="0"/>
              <a:t>:</a:t>
            </a:r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638F5-14B1-4701-A009-83FEC6B5D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Spearman</a:t>
            </a:r>
            <a:r>
              <a:rPr lang="cs-CZ" dirty="0"/>
              <a:t>: schopnost vyvozovat vztahy</a:t>
            </a:r>
          </a:p>
          <a:p>
            <a:r>
              <a:rPr lang="cs-CZ" dirty="0" err="1"/>
              <a:t>Wechsler</a:t>
            </a:r>
            <a:r>
              <a:rPr lang="cs-CZ" dirty="0"/>
              <a:t>: globální schopnost účelně jednat, rozumně myslet a účinně se vypořádávat s okolím</a:t>
            </a:r>
          </a:p>
          <a:p>
            <a:r>
              <a:rPr lang="cs-CZ" dirty="0" err="1"/>
              <a:t>Boring</a:t>
            </a:r>
            <a:r>
              <a:rPr lang="cs-CZ" dirty="0"/>
              <a:t>: To co měří testy inteligence</a:t>
            </a:r>
          </a:p>
        </p:txBody>
      </p:sp>
    </p:spTree>
    <p:extLst>
      <p:ext uri="{BB962C8B-B14F-4D97-AF65-F5344CB8AC3E}">
        <p14:creationId xmlns:p14="http://schemas.microsoft.com/office/powerpoint/2010/main" val="3638354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88F349-B798-4722-95FF-2854749CB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62" y="799386"/>
            <a:ext cx="10058400" cy="6058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92D966-C3B8-4BF9-8819-80D8AB3A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83" y="477850"/>
            <a:ext cx="8616800" cy="1143200"/>
          </a:xfrm>
        </p:spPr>
        <p:txBody>
          <a:bodyPr/>
          <a:lstStyle/>
          <a:p>
            <a:r>
              <a:rPr lang="cs-CZ" dirty="0"/>
              <a:t>Historický vývoj měření</a:t>
            </a:r>
            <a:br>
              <a:rPr lang="cs-CZ" dirty="0"/>
            </a:br>
            <a:r>
              <a:rPr lang="cs-CZ" dirty="0"/>
              <a:t>inteligence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E5158-D5D1-4630-B7D5-376725B0B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783196"/>
            <a:ext cx="6248400" cy="4736400"/>
          </a:xfrm>
        </p:spPr>
        <p:txBody>
          <a:bodyPr/>
          <a:lstStyle/>
          <a:p>
            <a:r>
              <a:rPr lang="cs-CZ" dirty="0" err="1"/>
              <a:t>Binet</a:t>
            </a:r>
            <a:r>
              <a:rPr lang="cs-CZ" dirty="0"/>
              <a:t>-Simon, 1905, mentální věk</a:t>
            </a:r>
          </a:p>
          <a:p>
            <a:r>
              <a:rPr lang="cs-CZ" dirty="0"/>
              <a:t>Stern: Inteligenční kvocient IQ</a:t>
            </a:r>
            <a:br>
              <a:rPr lang="cs-CZ" dirty="0"/>
            </a:br>
            <a:r>
              <a:rPr lang="cs-CZ" dirty="0"/>
              <a:t>(mentální věk / chronologický věk) x 100</a:t>
            </a:r>
          </a:p>
          <a:p>
            <a:r>
              <a:rPr lang="cs-CZ" dirty="0"/>
              <a:t>Deviační IQ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AutoShape 2" descr="IQ = 100 \cdot \frac{ment{\acute a}ln{\acute \imath}\,v{\check e}k}{chronologick{\acute y}\,v{\check e}k}">
            <a:extLst>
              <a:ext uri="{FF2B5EF4-FFF2-40B4-BE49-F238E27FC236}">
                <a16:creationId xmlns:a16="http://schemas.microsoft.com/office/drawing/2014/main" id="{D186674D-8B8D-4481-BF62-EEC1175138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588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indoor, person, photo&#10;&#10;Description automatically generated">
            <a:extLst>
              <a:ext uri="{FF2B5EF4-FFF2-40B4-BE49-F238E27FC236}">
                <a16:creationId xmlns:a16="http://schemas.microsoft.com/office/drawing/2014/main" id="{0EFD6B23-152C-442B-A434-8B885522A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-1525" r="6526" b="8623"/>
          <a:stretch/>
        </p:blipFill>
        <p:spPr>
          <a:xfrm>
            <a:off x="4706225" y="281406"/>
            <a:ext cx="7701094" cy="6371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D14A76-3EF6-4B9F-BA7B-6D698F44D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54" y="773036"/>
            <a:ext cx="8616800" cy="1143200"/>
          </a:xfrm>
        </p:spPr>
        <p:txBody>
          <a:bodyPr/>
          <a:lstStyle/>
          <a:p>
            <a:r>
              <a:rPr lang="cs-CZ" dirty="0"/>
              <a:t>Historický vývoj</a:t>
            </a:r>
            <a:br>
              <a:rPr lang="cs-CZ" dirty="0"/>
            </a:br>
            <a:r>
              <a:rPr lang="cs-CZ" dirty="0"/>
              <a:t>měření inteligence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18928-8EC6-42B5-8963-CFE8CA82B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916236"/>
            <a:ext cx="4814918" cy="4736400"/>
          </a:xfrm>
        </p:spPr>
        <p:txBody>
          <a:bodyPr/>
          <a:lstStyle/>
          <a:p>
            <a:r>
              <a:rPr lang="cs-CZ" dirty="0"/>
              <a:t>Stanford-</a:t>
            </a:r>
            <a:r>
              <a:rPr lang="cs-CZ" dirty="0" err="1"/>
              <a:t>Binet</a:t>
            </a:r>
            <a:endParaRPr lang="cs-CZ" dirty="0"/>
          </a:p>
          <a:p>
            <a:r>
              <a:rPr lang="cs-CZ" dirty="0" err="1"/>
              <a:t>Army</a:t>
            </a:r>
            <a:r>
              <a:rPr lang="cs-CZ" dirty="0"/>
              <a:t> α, </a:t>
            </a:r>
            <a:r>
              <a:rPr lang="cs-CZ" dirty="0" err="1"/>
              <a:t>Army</a:t>
            </a:r>
            <a:r>
              <a:rPr lang="cs-CZ" dirty="0"/>
              <a:t> β</a:t>
            </a:r>
          </a:p>
          <a:p>
            <a:endParaRPr lang="cs-CZ" dirty="0"/>
          </a:p>
          <a:p>
            <a:pPr marL="152396" indent="0">
              <a:buNone/>
            </a:pPr>
            <a:r>
              <a:rPr lang="cs-CZ" dirty="0"/>
              <a:t>Rozšíření</a:t>
            </a:r>
          </a:p>
          <a:p>
            <a:pPr marL="152396" indent="0">
              <a:buNone/>
            </a:pPr>
            <a:r>
              <a:rPr lang="cs-CZ" dirty="0"/>
              <a:t>Zásadní nedostatky testování</a:t>
            </a:r>
          </a:p>
          <a:p>
            <a:r>
              <a:rPr lang="cs-CZ" dirty="0"/>
              <a:t>Kritika nedostatků měření</a:t>
            </a:r>
            <a:endParaRPr lang="sk-SK" dirty="0"/>
          </a:p>
          <a:p>
            <a:pPr lvl="0"/>
            <a:r>
              <a:rPr lang="cs-CZ" dirty="0"/>
              <a:t>Kritika výsledků</a:t>
            </a:r>
            <a:endParaRPr lang="sk-SK" dirty="0"/>
          </a:p>
          <a:p>
            <a:pPr lvl="0"/>
            <a:r>
              <a:rPr lang="cs-CZ" dirty="0"/>
              <a:t>Kritika inteligence jako dědičného a nezměnitelného</a:t>
            </a:r>
            <a:endParaRPr lang="sk-SK" dirty="0"/>
          </a:p>
          <a:p>
            <a:pPr marL="152396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3664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AC903480-C6E7-441F-A259-EF6C41AEF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9" y="0"/>
            <a:ext cx="9715501" cy="68580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6CD35-13FC-4E96-8B6A-2E70C6EB9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75334"/>
            <a:ext cx="6744749" cy="2793535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rPr lang="cs-CZ" dirty="0" err="1"/>
              <a:t>Culture</a:t>
            </a:r>
            <a:r>
              <a:rPr lang="cs-CZ" dirty="0"/>
              <a:t> free/fair testy </a:t>
            </a:r>
            <a:br>
              <a:rPr lang="cs-CZ" dirty="0"/>
            </a:br>
            <a:r>
              <a:rPr lang="cs-CZ" dirty="0"/>
              <a:t>(bez obsahu vázaného na konkrétní kulturu)</a:t>
            </a:r>
          </a:p>
          <a:p>
            <a:r>
              <a:rPr lang="cs-CZ" dirty="0" err="1"/>
              <a:t>Culture</a:t>
            </a:r>
            <a:r>
              <a:rPr lang="cs-CZ" dirty="0"/>
              <a:t> </a:t>
            </a:r>
            <a:r>
              <a:rPr lang="cs-CZ" dirty="0" err="1"/>
              <a:t>relevant</a:t>
            </a:r>
            <a:r>
              <a:rPr lang="cs-CZ" dirty="0"/>
              <a:t> testy</a:t>
            </a:r>
            <a:br>
              <a:rPr lang="cs-CZ" dirty="0"/>
            </a:br>
            <a:r>
              <a:rPr lang="cs-CZ" dirty="0"/>
              <a:t>(adekvátní pro danou kulturu a prostředí)</a:t>
            </a:r>
          </a:p>
          <a:p>
            <a:r>
              <a:rPr lang="cs-CZ" dirty="0" err="1"/>
              <a:t>Bioekologický</a:t>
            </a:r>
            <a:r>
              <a:rPr lang="cs-CZ" dirty="0"/>
              <a:t> model (</a:t>
            </a:r>
            <a:r>
              <a:rPr lang="cs-CZ" dirty="0" err="1"/>
              <a:t>Ceci</a:t>
            </a:r>
            <a:r>
              <a:rPr lang="cs-CZ" dirty="0"/>
              <a:t>, </a:t>
            </a:r>
            <a:r>
              <a:rPr lang="cs-CZ" dirty="0" err="1"/>
              <a:t>Bonfenbrenner</a:t>
            </a:r>
            <a:r>
              <a:rPr lang="cs-CZ" dirty="0"/>
              <a:t>)</a:t>
            </a:r>
          </a:p>
          <a:p>
            <a:r>
              <a:rPr lang="cs-CZ" dirty="0" err="1"/>
              <a:t>Flynnův</a:t>
            </a:r>
            <a:r>
              <a:rPr lang="cs-CZ" dirty="0"/>
              <a:t> efekt</a:t>
            </a:r>
          </a:p>
          <a:p>
            <a:pPr marL="152396" indent="0">
              <a:buNone/>
            </a:pPr>
            <a:r>
              <a:rPr lang="cs-CZ" dirty="0"/>
              <a:t>Ted: </a:t>
            </a:r>
            <a:r>
              <a:rPr lang="cs-CZ" dirty="0" err="1"/>
              <a:t>Flynn</a:t>
            </a:r>
            <a:r>
              <a:rPr lang="cs-CZ" dirty="0"/>
              <a:t> </a:t>
            </a:r>
            <a:r>
              <a:rPr lang="cs-CZ" u="sng" dirty="0">
                <a:hlinkClick r:id="rId3"/>
              </a:rPr>
              <a:t>https://www.youtube.com/watch?v=9vpqilhW9uI&amp;t=171s</a:t>
            </a:r>
            <a:endParaRPr 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9889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that are standing in the snow&#10;&#10;Description automatically generated">
            <a:extLst>
              <a:ext uri="{FF2B5EF4-FFF2-40B4-BE49-F238E27FC236}">
                <a16:creationId xmlns:a16="http://schemas.microsoft.com/office/drawing/2014/main" id="{C6AA0696-4065-4B77-BC8A-5387159B8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3"/>
          <a:stretch/>
        </p:blipFill>
        <p:spPr>
          <a:xfrm>
            <a:off x="5091661" y="2932419"/>
            <a:ext cx="7100339" cy="392558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FE8C298-5F74-4335-9725-543A1786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03" y="511406"/>
            <a:ext cx="8616800" cy="1143200"/>
          </a:xfrm>
        </p:spPr>
        <p:txBody>
          <a:bodyPr/>
          <a:lstStyle/>
          <a:p>
            <a:r>
              <a:rPr lang="cs-CZ" dirty="0"/>
              <a:t>Úspěšná inteligence: </a:t>
            </a:r>
            <a:r>
              <a:rPr lang="cs-CZ" dirty="0" err="1"/>
              <a:t>Sternberg</a:t>
            </a:r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2F7506-44A4-4281-B231-3E236EDD8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145" y="1781117"/>
            <a:ext cx="6870220" cy="4736400"/>
          </a:xfrm>
        </p:spPr>
        <p:txBody>
          <a:bodyPr/>
          <a:lstStyle/>
          <a:p>
            <a:pPr marL="152396" indent="0">
              <a:buNone/>
            </a:pPr>
            <a:r>
              <a:rPr lang="cs-CZ" dirty="0"/>
              <a:t>Inteligence: schopnost vybrat cíl (v kontextu kultury), přehodnotit cíl, pracovat na dosažení</a:t>
            </a:r>
          </a:p>
          <a:p>
            <a:r>
              <a:rPr lang="cs-CZ" dirty="0"/>
              <a:t>Analytická</a:t>
            </a:r>
          </a:p>
          <a:p>
            <a:r>
              <a:rPr lang="cs-CZ" dirty="0"/>
              <a:t>Tvořivá</a:t>
            </a:r>
          </a:p>
          <a:p>
            <a:r>
              <a:rPr lang="cs-CZ" dirty="0"/>
              <a:t>Praktická</a:t>
            </a:r>
          </a:p>
          <a:p>
            <a:r>
              <a:rPr lang="cs-CZ" dirty="0"/>
              <a:t>Moudrost</a:t>
            </a:r>
          </a:p>
        </p:txBody>
      </p:sp>
      <p:pic>
        <p:nvPicPr>
          <p:cNvPr id="9" name="Picture 8" descr="A picture containing person, table, indoor, child&#10;&#10;Description automatically generated">
            <a:extLst>
              <a:ext uri="{FF2B5EF4-FFF2-40B4-BE49-F238E27FC236}">
                <a16:creationId xmlns:a16="http://schemas.microsoft.com/office/drawing/2014/main" id="{42315571-DE7B-41B7-AF4A-409D914D6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372" y="0"/>
            <a:ext cx="4398628" cy="293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29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6984" y="352691"/>
            <a:ext cx="8616800" cy="1143200"/>
          </a:xfrm>
        </p:spPr>
        <p:txBody>
          <a:bodyPr/>
          <a:lstStyle/>
          <a:p>
            <a:r>
              <a:rPr lang="cs-CZ" dirty="0"/>
              <a:t>Mnohočetná inteligence</a:t>
            </a:r>
            <a:br>
              <a:rPr lang="cs-CZ" dirty="0"/>
            </a:br>
            <a:r>
              <a:rPr lang="cs-CZ" dirty="0" err="1"/>
              <a:t>Gardner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52403-21FA-4E0C-B931-A28C8A657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75" y="1495891"/>
            <a:ext cx="8616800" cy="4736400"/>
          </a:xfrm>
        </p:spPr>
        <p:txBody>
          <a:bodyPr/>
          <a:lstStyle/>
          <a:p>
            <a:pPr marL="609596" lvl="0" indent="-457200">
              <a:buFont typeface="+mj-lt"/>
              <a:buAutoNum type="arabicPeriod"/>
            </a:pPr>
            <a:r>
              <a:rPr lang="cs-CZ" dirty="0"/>
              <a:t>Lingvistická inteligence</a:t>
            </a:r>
            <a:endParaRPr lang="sk-SK" dirty="0"/>
          </a:p>
          <a:p>
            <a:pPr marL="609596" lvl="0" indent="-457200">
              <a:buFont typeface="+mj-lt"/>
              <a:buAutoNum type="arabicPeriod"/>
            </a:pPr>
            <a:r>
              <a:rPr lang="cs-CZ" dirty="0"/>
              <a:t>Logicko-matematická inteligence</a:t>
            </a:r>
            <a:endParaRPr lang="sk-SK" dirty="0"/>
          </a:p>
          <a:p>
            <a:pPr marL="609596" lvl="0" indent="-457200">
              <a:buFont typeface="+mj-lt"/>
              <a:buAutoNum type="arabicPeriod"/>
            </a:pPr>
            <a:r>
              <a:rPr lang="cs-CZ" dirty="0"/>
              <a:t>Prostorová inteligence</a:t>
            </a:r>
          </a:p>
          <a:p>
            <a:pPr marL="609596" lvl="0" indent="-457200">
              <a:buFont typeface="+mj-lt"/>
              <a:buAutoNum type="arabicPeriod"/>
            </a:pPr>
            <a:r>
              <a:rPr lang="cs-CZ" dirty="0"/>
              <a:t>Hudební inteligence</a:t>
            </a:r>
          </a:p>
          <a:p>
            <a:pPr marL="609596" lvl="0" indent="-457200">
              <a:buFont typeface="+mj-lt"/>
              <a:buAutoNum type="arabicPeriod"/>
            </a:pPr>
            <a:r>
              <a:rPr lang="cs-CZ" dirty="0"/>
              <a:t>Tělesně-kinestetická inteligence</a:t>
            </a:r>
            <a:endParaRPr lang="sk-SK" dirty="0"/>
          </a:p>
          <a:p>
            <a:pPr marL="609596" lvl="0" indent="-457200">
              <a:buFont typeface="+mj-lt"/>
              <a:buAutoNum type="arabicPeriod"/>
            </a:pPr>
            <a:r>
              <a:rPr lang="cs-CZ" dirty="0"/>
              <a:t>Interpersonální inteligence </a:t>
            </a:r>
          </a:p>
          <a:p>
            <a:pPr marL="609596" lvl="0" indent="-457200">
              <a:buFont typeface="+mj-lt"/>
              <a:buAutoNum type="arabicPeriod"/>
            </a:pPr>
            <a:r>
              <a:rPr lang="cs-CZ" dirty="0"/>
              <a:t>Intrapersonální inteligence</a:t>
            </a:r>
            <a:endParaRPr lang="sk-SK" dirty="0"/>
          </a:p>
          <a:p>
            <a:pPr marL="609596" indent="-457200">
              <a:buFont typeface="+mj-lt"/>
              <a:buAutoNum type="arabicPeriod"/>
            </a:pPr>
            <a:r>
              <a:rPr lang="cs-CZ" dirty="0"/>
              <a:t>Přírodovědná inteligence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3DBF8D-8724-4132-8779-C0797DF4D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338137"/>
            <a:ext cx="622935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8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02C-2A92-401E-8053-2D15EADCC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602" y="402671"/>
            <a:ext cx="2759615" cy="622761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6249C-6912-4034-A1E5-F1FC3C9CC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56" y="1025432"/>
            <a:ext cx="11972488" cy="4736400"/>
          </a:xfrm>
        </p:spPr>
        <p:txBody>
          <a:bodyPr/>
          <a:lstStyle/>
          <a:p>
            <a:r>
              <a:rPr lang="sk-SK" dirty="0"/>
              <a:t>Text </a:t>
            </a:r>
            <a:r>
              <a:rPr lang="sk-SK" dirty="0" err="1"/>
              <a:t>dr.</a:t>
            </a:r>
            <a:r>
              <a:rPr lang="sk-SK" dirty="0"/>
              <a:t> </a:t>
            </a:r>
            <a:r>
              <a:rPr lang="sk-SK" dirty="0" err="1"/>
              <a:t>Kohoutka</a:t>
            </a:r>
            <a:r>
              <a:rPr lang="sk-SK" dirty="0"/>
              <a:t> v IS-e</a:t>
            </a:r>
          </a:p>
          <a:p>
            <a:r>
              <a:rPr lang="sk-SK" dirty="0"/>
              <a:t>Svoboda, M., </a:t>
            </a:r>
            <a:r>
              <a:rPr lang="sk-SK" dirty="0" err="1"/>
              <a:t>Humpolíček</a:t>
            </a:r>
            <a:r>
              <a:rPr lang="sk-SK" dirty="0"/>
              <a:t>, P., &amp; </a:t>
            </a:r>
            <a:r>
              <a:rPr lang="sk-SK" dirty="0" err="1"/>
              <a:t>Šnorek</a:t>
            </a:r>
            <a:r>
              <a:rPr lang="sk-SK" dirty="0"/>
              <a:t>, V. (2013). </a:t>
            </a:r>
            <a:r>
              <a:rPr lang="sk-SK" i="1" dirty="0" err="1"/>
              <a:t>Psychodiagnostika</a:t>
            </a:r>
            <a:r>
              <a:rPr lang="sk-SK" i="1" dirty="0"/>
              <a:t> </a:t>
            </a:r>
            <a:r>
              <a:rPr lang="sk-SK" i="1" dirty="0" err="1"/>
              <a:t>dospělých</a:t>
            </a:r>
            <a:r>
              <a:rPr lang="sk-SK" dirty="0"/>
              <a:t>. Praha: Portál.</a:t>
            </a:r>
          </a:p>
          <a:p>
            <a:r>
              <a:rPr lang="sk-SK" dirty="0"/>
              <a:t>Svoboda, M., </a:t>
            </a:r>
            <a:r>
              <a:rPr lang="sk-SK" dirty="0" err="1"/>
              <a:t>Krejčířová</a:t>
            </a:r>
            <a:r>
              <a:rPr lang="sk-SK" dirty="0"/>
              <a:t>, D., &amp; </a:t>
            </a:r>
            <a:r>
              <a:rPr lang="sk-SK" dirty="0" err="1"/>
              <a:t>Vágnerová</a:t>
            </a:r>
            <a:r>
              <a:rPr lang="sk-SK" dirty="0"/>
              <a:t>, M. (2015). </a:t>
            </a:r>
            <a:r>
              <a:rPr lang="sk-SK" i="1" dirty="0" err="1"/>
              <a:t>Psychodiagnostika</a:t>
            </a:r>
            <a:r>
              <a:rPr lang="sk-SK" i="1" dirty="0"/>
              <a:t> </a:t>
            </a:r>
            <a:r>
              <a:rPr lang="sk-SK" i="1" dirty="0" err="1"/>
              <a:t>dětí</a:t>
            </a:r>
            <a:r>
              <a:rPr lang="sk-SK" i="1" dirty="0"/>
              <a:t> a </a:t>
            </a:r>
            <a:r>
              <a:rPr lang="sk-SK" i="1" dirty="0" err="1"/>
              <a:t>dospívajících</a:t>
            </a:r>
            <a:r>
              <a:rPr lang="sk-SK" i="1" dirty="0"/>
              <a:t> </a:t>
            </a:r>
            <a:r>
              <a:rPr lang="sk-SK" dirty="0"/>
              <a:t>(</a:t>
            </a:r>
            <a:r>
              <a:rPr lang="sk-SK" dirty="0" err="1"/>
              <a:t>Třetí</a:t>
            </a:r>
            <a:r>
              <a:rPr lang="sk-SK" dirty="0"/>
              <a:t> </a:t>
            </a:r>
            <a:r>
              <a:rPr lang="sk-SK" dirty="0" err="1"/>
              <a:t>vydání</a:t>
            </a:r>
            <a:r>
              <a:rPr lang="sk-SK" dirty="0"/>
              <a:t>). Praha: Portál.</a:t>
            </a:r>
          </a:p>
          <a:p>
            <a:r>
              <a:rPr lang="sk-SK" dirty="0" err="1"/>
              <a:t>Ter</a:t>
            </a:r>
            <a:r>
              <a:rPr lang="sk-SK" dirty="0"/>
              <a:t> </a:t>
            </a:r>
            <a:r>
              <a:rPr lang="sk-SK" dirty="0" err="1"/>
              <a:t>Laak</a:t>
            </a:r>
            <a:r>
              <a:rPr lang="sk-SK" dirty="0"/>
              <a:t>, J. J. F. (2015). </a:t>
            </a:r>
            <a:r>
              <a:rPr lang="sk-SK" i="1" dirty="0"/>
              <a:t>Psychologická diagnostika. Jak </a:t>
            </a:r>
            <a:r>
              <a:rPr lang="sk-SK" i="1" dirty="0" err="1"/>
              <a:t>řešit</a:t>
            </a:r>
            <a:r>
              <a:rPr lang="sk-SK" i="1" dirty="0"/>
              <a:t> otázky </a:t>
            </a:r>
            <a:r>
              <a:rPr lang="sk-SK" i="1" dirty="0" err="1"/>
              <a:t>klientů</a:t>
            </a:r>
            <a:r>
              <a:rPr lang="sk-SK" i="1" dirty="0"/>
              <a:t>: </a:t>
            </a:r>
            <a:r>
              <a:rPr lang="sk-SK" i="1" dirty="0" err="1"/>
              <a:t>Průvodce</a:t>
            </a:r>
            <a:r>
              <a:rPr lang="sk-SK" i="1" dirty="0"/>
              <a:t> pro </a:t>
            </a:r>
            <a:r>
              <a:rPr lang="sk-SK" i="1" dirty="0" err="1"/>
              <a:t>studenty</a:t>
            </a:r>
            <a:r>
              <a:rPr lang="sk-SK" i="1" dirty="0"/>
              <a:t>, </a:t>
            </a:r>
            <a:r>
              <a:rPr lang="sk-SK" i="1" dirty="0" err="1"/>
              <a:t>výzkumníky</a:t>
            </a:r>
            <a:r>
              <a:rPr lang="sk-SK" i="1" dirty="0"/>
              <a:t> a praktické diagnostiky</a:t>
            </a:r>
            <a:r>
              <a:rPr lang="sk-SK" dirty="0"/>
              <a:t>. Brno: Masarykova univerzita.</a:t>
            </a:r>
          </a:p>
          <a:p>
            <a:r>
              <a:rPr lang="sk-SK" dirty="0" err="1"/>
              <a:t>Mertin</a:t>
            </a:r>
            <a:r>
              <a:rPr lang="sk-SK" dirty="0"/>
              <a:t>, V., &amp; </a:t>
            </a:r>
            <a:r>
              <a:rPr lang="sk-SK" dirty="0" err="1"/>
              <a:t>Krejčová</a:t>
            </a:r>
            <a:r>
              <a:rPr lang="sk-SK" dirty="0"/>
              <a:t>, L. (</a:t>
            </a:r>
            <a:r>
              <a:rPr lang="sk-SK" dirty="0" err="1"/>
              <a:t>Eds</a:t>
            </a:r>
            <a:r>
              <a:rPr lang="sk-SK" dirty="0"/>
              <a:t>.). (2012). </a:t>
            </a:r>
            <a:r>
              <a:rPr lang="sk-SK" i="1" dirty="0" err="1"/>
              <a:t>Metody</a:t>
            </a:r>
            <a:r>
              <a:rPr lang="sk-SK" i="1" dirty="0"/>
              <a:t> a postupy </a:t>
            </a:r>
            <a:r>
              <a:rPr lang="sk-SK" i="1" dirty="0" err="1"/>
              <a:t>poznávání</a:t>
            </a:r>
            <a:r>
              <a:rPr lang="sk-SK" i="1" dirty="0"/>
              <a:t> </a:t>
            </a:r>
            <a:r>
              <a:rPr lang="sk-SK" i="1" dirty="0" err="1"/>
              <a:t>žáka</a:t>
            </a:r>
            <a:r>
              <a:rPr lang="sk-SK" i="1" dirty="0"/>
              <a:t>: pedagogická </a:t>
            </a:r>
            <a:r>
              <a:rPr lang="sk-SK" i="1" dirty="0" err="1"/>
              <a:t>diagnnostika</a:t>
            </a:r>
            <a:r>
              <a:rPr lang="sk-SK" dirty="0"/>
              <a:t>. Praha: </a:t>
            </a:r>
            <a:r>
              <a:rPr lang="sk-SK" dirty="0" err="1"/>
              <a:t>Wolters</a:t>
            </a:r>
            <a:r>
              <a:rPr lang="sk-SK" dirty="0"/>
              <a:t> </a:t>
            </a:r>
            <a:r>
              <a:rPr lang="sk-SK" dirty="0" err="1"/>
              <a:t>Kluwer</a:t>
            </a:r>
            <a:r>
              <a:rPr lang="sk-SK" dirty="0"/>
              <a:t> ČR.</a:t>
            </a:r>
          </a:p>
          <a:p>
            <a:r>
              <a:rPr lang="sk-SK" dirty="0" err="1"/>
              <a:t>Urbánek</a:t>
            </a:r>
            <a:r>
              <a:rPr lang="sk-SK" dirty="0"/>
              <a:t>, T., </a:t>
            </a:r>
            <a:r>
              <a:rPr lang="sk-SK" dirty="0" err="1"/>
              <a:t>Denglerová</a:t>
            </a:r>
            <a:r>
              <a:rPr lang="sk-SK" dirty="0"/>
              <a:t>, D., &amp; </a:t>
            </a:r>
            <a:r>
              <a:rPr lang="sk-SK" dirty="0" err="1"/>
              <a:t>Širůček</a:t>
            </a:r>
            <a:r>
              <a:rPr lang="sk-SK" dirty="0"/>
              <a:t>, J. (2011). </a:t>
            </a:r>
            <a:r>
              <a:rPr lang="sk-SK" i="1" dirty="0" err="1"/>
              <a:t>Psychometrika</a:t>
            </a:r>
            <a:r>
              <a:rPr lang="sk-SK" i="1" dirty="0"/>
              <a:t>: </a:t>
            </a:r>
            <a:r>
              <a:rPr lang="sk-SK" i="1" dirty="0" err="1"/>
              <a:t>měření</a:t>
            </a:r>
            <a:r>
              <a:rPr lang="sk-SK" i="1" dirty="0"/>
              <a:t> v </a:t>
            </a:r>
            <a:r>
              <a:rPr lang="sk-SK" i="1" dirty="0" err="1"/>
              <a:t>psychologii</a:t>
            </a:r>
            <a:r>
              <a:rPr lang="sk-SK" dirty="0"/>
              <a:t>. Praha: Portál.</a:t>
            </a:r>
          </a:p>
          <a:p>
            <a:r>
              <a:rPr lang="sk-SK" dirty="0" err="1"/>
              <a:t>Gould</a:t>
            </a:r>
            <a:r>
              <a:rPr lang="sk-SK" dirty="0"/>
              <a:t>, S. J. (1998). </a:t>
            </a:r>
            <a:r>
              <a:rPr lang="sk-SK" i="1" dirty="0"/>
              <a:t>Jak </a:t>
            </a:r>
            <a:r>
              <a:rPr lang="sk-SK" i="1" dirty="0" err="1"/>
              <a:t>neměřit</a:t>
            </a:r>
            <a:r>
              <a:rPr lang="sk-SK" i="1" dirty="0"/>
              <a:t> </a:t>
            </a:r>
            <a:r>
              <a:rPr lang="sk-SK" i="1" dirty="0" err="1"/>
              <a:t>člověka</a:t>
            </a:r>
            <a:r>
              <a:rPr lang="sk-SK" i="1" dirty="0"/>
              <a:t>: pravda a </a:t>
            </a:r>
            <a:r>
              <a:rPr lang="sk-SK" i="1" dirty="0" err="1"/>
              <a:t>předsudky</a:t>
            </a:r>
            <a:r>
              <a:rPr lang="sk-SK" i="1" dirty="0"/>
              <a:t> v </a:t>
            </a:r>
            <a:r>
              <a:rPr lang="sk-SK" i="1" dirty="0" err="1"/>
              <a:t>dějinách</a:t>
            </a:r>
            <a:r>
              <a:rPr lang="sk-SK" i="1" dirty="0"/>
              <a:t> </a:t>
            </a:r>
            <a:r>
              <a:rPr lang="sk-SK" i="1" dirty="0" err="1"/>
              <a:t>hodnocení</a:t>
            </a:r>
            <a:r>
              <a:rPr lang="sk-SK" i="1" dirty="0"/>
              <a:t> </a:t>
            </a:r>
            <a:r>
              <a:rPr lang="sk-SK" i="1" dirty="0" err="1"/>
              <a:t>lidské</a:t>
            </a:r>
            <a:r>
              <a:rPr lang="sk-SK" i="1" dirty="0"/>
              <a:t> </a:t>
            </a:r>
            <a:r>
              <a:rPr lang="sk-SK" i="1" dirty="0" err="1"/>
              <a:t>inteligence</a:t>
            </a:r>
            <a:r>
              <a:rPr lang="sk-SK" dirty="0"/>
              <a:t>. Praha: </a:t>
            </a:r>
            <a:r>
              <a:rPr lang="sk-SK" dirty="0" err="1"/>
              <a:t>Nakladatelství</a:t>
            </a:r>
            <a:r>
              <a:rPr lang="sk-SK" dirty="0"/>
              <a:t> </a:t>
            </a:r>
            <a:r>
              <a:rPr lang="sk-SK" dirty="0" err="1"/>
              <a:t>Lidové</a:t>
            </a:r>
            <a:r>
              <a:rPr lang="sk-SK" dirty="0"/>
              <a:t> noviny.)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5348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3" y="1704941"/>
            <a:ext cx="10744433" cy="491093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Cattell</a:t>
            </a:r>
            <a:r>
              <a:rPr lang="sk-SK" dirty="0"/>
              <a:t>-Horn-</a:t>
            </a:r>
            <a:r>
              <a:rPr lang="sk-SK" dirty="0" err="1"/>
              <a:t>Carroll</a:t>
            </a:r>
            <a:r>
              <a:rPr lang="sk-SK" dirty="0"/>
              <a:t> (CHC)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5728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B8DAE-4060-490A-ADDC-1A79D53CC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Wechsler</a:t>
            </a:r>
            <a:r>
              <a:rPr lang="cs-CZ" dirty="0"/>
              <a:t>: WAIS, WISC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7A926-0F70-4066-AE5B-D3A891E1B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1600" y="1831451"/>
            <a:ext cx="5712539" cy="4736400"/>
          </a:xfrm>
        </p:spPr>
        <p:txBody>
          <a:bodyPr/>
          <a:lstStyle/>
          <a:p>
            <a:pPr lvl="0"/>
            <a:r>
              <a:rPr lang="cs-CZ" dirty="0"/>
              <a:t>Vícedimenzionální test inteligence</a:t>
            </a:r>
            <a:endParaRPr lang="sk-SK" dirty="0"/>
          </a:p>
          <a:p>
            <a:pPr lvl="0"/>
            <a:r>
              <a:rPr lang="cs-CZ" dirty="0"/>
              <a:t>individuálně administrovaný</a:t>
            </a:r>
            <a:endParaRPr lang="sk-SK" dirty="0"/>
          </a:p>
          <a:p>
            <a:pPr lvl="0"/>
            <a:r>
              <a:rPr lang="cs-CZ" dirty="0"/>
              <a:t>Standardizovaná administrace</a:t>
            </a:r>
            <a:endParaRPr lang="sk-SK" dirty="0"/>
          </a:p>
          <a:p>
            <a:r>
              <a:rPr lang="cs-CZ" dirty="0"/>
              <a:t>50-90 minut. </a:t>
            </a:r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5BF244FA-EBEC-438C-B360-373AF0839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5029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59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1F73-22DB-48E1-8DBF-40DB7996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21" y="117125"/>
            <a:ext cx="8616800" cy="1143200"/>
          </a:xfrm>
        </p:spPr>
        <p:txBody>
          <a:bodyPr/>
          <a:lstStyle/>
          <a:p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WISC, WAIS 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13E16-E994-4B22-B842-168CA0257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10018"/>
            <a:ext cx="4327525" cy="5611506"/>
          </a:xfrm>
        </p:spPr>
        <p:txBody>
          <a:bodyPr/>
          <a:lstStyle/>
          <a:p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Slovní porozumění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Vědomosti, podobnosti, slovník, porozumění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Percepční uspořádání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Doplňování obrázků, řazení obrázků, kostky, skládanky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Koncentrovanost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Počty, opakování čísel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Rychlost zpracování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Kódování, hledání symbolů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D4DBEE4-0C52-488F-A273-FF00E3354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525" y="213519"/>
            <a:ext cx="7864475" cy="6430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63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553E5-80A9-4C66-B70E-95C1F3A2D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všechno má vliv na výkon?</a:t>
            </a:r>
          </a:p>
          <a:p>
            <a:endParaRPr lang="cs-CZ" dirty="0"/>
          </a:p>
          <a:p>
            <a:pPr marL="101598" indent="0">
              <a:buNone/>
            </a:pPr>
            <a:r>
              <a:rPr lang="cs-CZ" b="1" dirty="0"/>
              <a:t>95% Interval spolehlivosti</a:t>
            </a:r>
          </a:p>
          <a:p>
            <a:pPr marL="101598" indent="0">
              <a:buNone/>
            </a:pPr>
            <a:endParaRPr lang="cs-CZ" b="1" dirty="0"/>
          </a:p>
          <a:p>
            <a:r>
              <a:rPr lang="cs-CZ" dirty="0"/>
              <a:t>Využití IQ testů?</a:t>
            </a:r>
          </a:p>
          <a:p>
            <a:pPr marL="101598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63225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719380-2BB9-4BC6-8316-D790BA64A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799" y="2999845"/>
            <a:ext cx="10952402" cy="3795238"/>
          </a:xfrm>
        </p:spPr>
        <p:txBody>
          <a:bodyPr/>
          <a:lstStyle/>
          <a:p>
            <a:pPr marL="101598" indent="0">
              <a:buNone/>
            </a:pPr>
            <a:r>
              <a:rPr lang="cs-CZ" dirty="0"/>
              <a:t>Rozdíl 15 IQ bodů mezi etnickými skupinami</a:t>
            </a:r>
          </a:p>
          <a:p>
            <a:pPr marL="101598" indent="0">
              <a:buNone/>
            </a:pPr>
            <a:endParaRPr lang="cs-CZ" dirty="0"/>
          </a:p>
          <a:p>
            <a:r>
              <a:rPr lang="cs-CZ" dirty="0"/>
              <a:t>Jak zjišťovat tak aby nebyli příslušníci rozdílných kultur znevýhodněni?</a:t>
            </a:r>
          </a:p>
          <a:p>
            <a:r>
              <a:rPr lang="cs-CZ" dirty="0"/>
              <a:t>Dítě cizinců v 1. ročníku zaostává. Jak zjistit jestli je to kvůli nízké inteligenci?</a:t>
            </a:r>
          </a:p>
          <a:p>
            <a:r>
              <a:rPr lang="cs-CZ" dirty="0"/>
              <a:t>Jak rozhodovat kdo se bude vzdělávat mimo hlavní vzdělávací proud?</a:t>
            </a:r>
          </a:p>
          <a:p>
            <a:endParaRPr lang="cs-CZ" dirty="0"/>
          </a:p>
          <a:p>
            <a:pPr marL="101598" indent="0">
              <a:buNone/>
            </a:pPr>
            <a:r>
              <a:rPr lang="cs-CZ" dirty="0"/>
              <a:t>Pragmatická potřeba kategorizace</a:t>
            </a:r>
          </a:p>
        </p:txBody>
      </p:sp>
    </p:spTree>
    <p:extLst>
      <p:ext uri="{BB962C8B-B14F-4D97-AF65-F5344CB8AC3E}">
        <p14:creationId xmlns:p14="http://schemas.microsoft.com/office/powerpoint/2010/main" val="1969783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BFC77-7708-4B5C-8FED-C8404FC9D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Kulturně relevantní alternativy IQ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D748F-E1F1-4504-A92C-FB68EF697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Minulé výkony</a:t>
            </a:r>
          </a:p>
          <a:p>
            <a:r>
              <a:rPr lang="cs-CZ" dirty="0"/>
              <a:t>Nástroje se širším spektrem</a:t>
            </a:r>
          </a:p>
          <a:p>
            <a:r>
              <a:rPr lang="cs-CZ" dirty="0"/>
              <a:t>Kaufman </a:t>
            </a:r>
            <a:r>
              <a:rPr lang="cs-CZ" dirty="0" err="1"/>
              <a:t>Assessment</a:t>
            </a:r>
            <a:r>
              <a:rPr lang="cs-CZ" dirty="0"/>
              <a:t> </a:t>
            </a:r>
            <a:r>
              <a:rPr lang="cs-CZ" dirty="0" err="1"/>
              <a:t>Battery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Children</a:t>
            </a:r>
            <a:r>
              <a:rPr lang="cs-CZ" dirty="0"/>
              <a:t> (K-ABC)</a:t>
            </a:r>
          </a:p>
          <a:p>
            <a:r>
              <a:rPr lang="cs-CZ" dirty="0"/>
              <a:t>Adaptivní schopnosti</a:t>
            </a:r>
          </a:p>
          <a:p>
            <a:pPr lvl="1"/>
            <a:r>
              <a:rPr lang="cs-CZ" dirty="0"/>
              <a:t>Dotazník, vyplňuje jiná osoba</a:t>
            </a:r>
          </a:p>
          <a:p>
            <a:pPr lvl="1"/>
            <a:r>
              <a:rPr lang="cs-CZ" dirty="0"/>
              <a:t>Součást diagnostiky mentální retardace</a:t>
            </a:r>
          </a:p>
          <a:p>
            <a:pPr lvl="1"/>
            <a:r>
              <a:rPr lang="cs-CZ" dirty="0" err="1"/>
              <a:t>Vinelandská</a:t>
            </a:r>
            <a:r>
              <a:rPr lang="cs-CZ" dirty="0"/>
              <a:t> škála sociální zralosti (1974)</a:t>
            </a:r>
          </a:p>
          <a:p>
            <a:pPr lvl="1"/>
            <a:r>
              <a:rPr lang="cs-CZ" dirty="0"/>
              <a:t>NÚV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5083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EDC967-C6A0-46EF-AFBB-5FD3D04FF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Adaptivní schopnosti: příklady položek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826B61-97C1-448F-8756-279368BA0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Příležitostně píše krátké dopisy</a:t>
            </a:r>
          </a:p>
          <a:p>
            <a:endParaRPr lang="cs-CZ" dirty="0"/>
          </a:p>
          <a:p>
            <a:pPr lvl="0"/>
            <a:r>
              <a:rPr lang="cs-CZ" dirty="0"/>
              <a:t>Obstará drobný nákup (např. svačinu v obchodě či školním automatu).</a:t>
            </a:r>
            <a:endParaRPr lang="sk-SK" dirty="0"/>
          </a:p>
          <a:p>
            <a:pPr lvl="0"/>
            <a:r>
              <a:rPr lang="cs-CZ" dirty="0"/>
              <a:t>Přemýšlí o důvěryhodnosti článků zveřejněných v novinách či na internetu.</a:t>
            </a:r>
            <a:endParaRPr lang="sk-SK" dirty="0"/>
          </a:p>
          <a:p>
            <a:pPr lvl="0"/>
            <a:r>
              <a:rPr lang="cs-CZ" dirty="0"/>
              <a:t>V rozhovoru dokáže plynule přejít k dalšímu tématu (nejde o náhlé změny bez návaznosti).</a:t>
            </a:r>
            <a:endParaRPr lang="sk-SK" dirty="0"/>
          </a:p>
          <a:p>
            <a:pPr lvl="0"/>
            <a:r>
              <a:rPr lang="cs-CZ" dirty="0"/>
              <a:t>V rozhovoru začne od toho, co je v daný okamžik důležité nebo zajímavé pro druhého.</a:t>
            </a:r>
            <a:endParaRPr lang="sk-SK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37858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707B9-CD0A-446D-BF4F-803CC5A60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Dynamická diagnostika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789FD-6F5A-49F1-B11B-CD4478DC06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lvl="0" indent="0">
              <a:buNone/>
            </a:pPr>
            <a:r>
              <a:rPr lang="cs-CZ" dirty="0"/>
              <a:t>Formát:</a:t>
            </a:r>
          </a:p>
          <a:p>
            <a:pPr lvl="0"/>
            <a:r>
              <a:rPr lang="cs-CZ" dirty="0" err="1"/>
              <a:t>Sandwich</a:t>
            </a:r>
            <a:r>
              <a:rPr lang="cs-CZ" dirty="0"/>
              <a:t>: </a:t>
            </a:r>
            <a:r>
              <a:rPr lang="cs-CZ" dirty="0" err="1"/>
              <a:t>pretest</a:t>
            </a:r>
            <a:r>
              <a:rPr lang="cs-CZ" dirty="0"/>
              <a:t>, intervence, </a:t>
            </a:r>
            <a:r>
              <a:rPr lang="cs-CZ" dirty="0" err="1"/>
              <a:t>posttest</a:t>
            </a:r>
            <a:endParaRPr lang="sk-SK" dirty="0"/>
          </a:p>
          <a:p>
            <a:pPr lvl="0"/>
            <a:r>
              <a:rPr lang="cs-CZ" dirty="0" err="1"/>
              <a:t>Cake</a:t>
            </a:r>
            <a:r>
              <a:rPr lang="cs-CZ" dirty="0"/>
              <a:t>: položka, intervence (v případě potřeby), náročnější položka</a:t>
            </a:r>
          </a:p>
          <a:p>
            <a:pPr lvl="0"/>
            <a:endParaRPr lang="cs-CZ" dirty="0"/>
          </a:p>
          <a:p>
            <a:pPr marL="152396" lvl="0" indent="0">
              <a:buNone/>
            </a:pPr>
            <a:r>
              <a:rPr lang="cs-CZ" dirty="0"/>
              <a:t>Přístup:</a:t>
            </a:r>
          </a:p>
          <a:p>
            <a:r>
              <a:rPr lang="cs-CZ" dirty="0"/>
              <a:t>Psychometrický</a:t>
            </a:r>
          </a:p>
          <a:p>
            <a:r>
              <a:rPr lang="cs-CZ" dirty="0"/>
              <a:t>Klinický (individuální, odporučení pro intervenci)</a:t>
            </a:r>
          </a:p>
          <a:p>
            <a:endParaRPr lang="cs-CZ" dirty="0"/>
          </a:p>
          <a:p>
            <a:pPr marL="152396" indent="0">
              <a:buNone/>
            </a:pPr>
            <a:r>
              <a:rPr lang="cs-CZ" dirty="0"/>
              <a:t>Málo využívané</a:t>
            </a:r>
          </a:p>
        </p:txBody>
      </p:sp>
    </p:spTree>
    <p:extLst>
      <p:ext uri="{BB962C8B-B14F-4D97-AF65-F5344CB8AC3E}">
        <p14:creationId xmlns:p14="http://schemas.microsoft.com/office/powerpoint/2010/main" val="231682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8EA0C-5A31-412C-B4DD-9943D117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89A31-DC36-442D-BDF3-C1488DBCC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1599" y="1831451"/>
            <a:ext cx="9722478" cy="4736400"/>
          </a:xfrm>
        </p:spPr>
        <p:txBody>
          <a:bodyPr/>
          <a:lstStyle/>
          <a:p>
            <a:r>
              <a:rPr lang="cs-CZ" dirty="0"/>
              <a:t>Definice a rozdělení</a:t>
            </a:r>
          </a:p>
          <a:p>
            <a:r>
              <a:rPr lang="cs-CZ" dirty="0"/>
              <a:t>Základní psychometrické vlastnosti diagnostických metod</a:t>
            </a:r>
          </a:p>
          <a:p>
            <a:r>
              <a:rPr lang="cs-CZ" dirty="0"/>
              <a:t>Inteligence:</a:t>
            </a:r>
          </a:p>
          <a:p>
            <a:pPr lvl="1"/>
            <a:r>
              <a:rPr lang="cs-CZ" dirty="0"/>
              <a:t>Pragmatická potřeba kategorizace</a:t>
            </a:r>
          </a:p>
          <a:p>
            <a:pPr lvl="1"/>
            <a:r>
              <a:rPr lang="cs-CZ" dirty="0"/>
              <a:t>IQ testy</a:t>
            </a:r>
          </a:p>
          <a:p>
            <a:pPr lvl="1"/>
            <a:r>
              <a:rPr lang="cs-CZ" dirty="0"/>
              <a:t>Interval spolehlivosti, neadekvátní u rozličných skupin</a:t>
            </a:r>
          </a:p>
          <a:p>
            <a:pPr lvl="1"/>
            <a:r>
              <a:rPr lang="cs-CZ" dirty="0"/>
              <a:t>Lepší alternativy: K-ABC, adaptivní schopnosti, dynamická diagnostika</a:t>
            </a:r>
          </a:p>
        </p:txBody>
      </p:sp>
    </p:spTree>
    <p:extLst>
      <p:ext uri="{BB962C8B-B14F-4D97-AF65-F5344CB8AC3E}">
        <p14:creationId xmlns:p14="http://schemas.microsoft.com/office/powerpoint/2010/main" val="136314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7EFA1-8497-4509-ADB0-60EE2DA8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zdroje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BC805-6A38-4CBF-96D6-4832F3D9B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Ted: </a:t>
            </a:r>
            <a:r>
              <a:rPr lang="cs-CZ" dirty="0" err="1"/>
              <a:t>Flynn</a:t>
            </a:r>
            <a:r>
              <a:rPr lang="cs-CZ" dirty="0"/>
              <a:t> </a:t>
            </a:r>
            <a:r>
              <a:rPr lang="cs-CZ" u="sng" dirty="0">
                <a:hlinkClick r:id="rId2"/>
              </a:rPr>
              <a:t>https://www.youtube.com/watch?v=9vpqilhW9uI&amp;t=171s</a:t>
            </a:r>
            <a:endParaRPr lang="cs-CZ" u="sng" dirty="0"/>
          </a:p>
          <a:p>
            <a:r>
              <a:rPr lang="cs-CZ" dirty="0"/>
              <a:t>Psychology </a:t>
            </a:r>
            <a:r>
              <a:rPr lang="cs-CZ" dirty="0" err="1"/>
              <a:t>podcast</a:t>
            </a:r>
            <a:r>
              <a:rPr lang="cs-CZ" dirty="0"/>
              <a:t>: </a:t>
            </a:r>
            <a:r>
              <a:rPr lang="cs-CZ" dirty="0" err="1"/>
              <a:t>Flynn</a:t>
            </a:r>
            <a:br>
              <a:rPr lang="cs-CZ" dirty="0"/>
            </a:br>
            <a:r>
              <a:rPr lang="sk-SK" dirty="0">
                <a:hlinkClick r:id="rId3"/>
              </a:rPr>
              <a:t>https://scottbarrykaufman.com/podcast/nature-nurture-and-human-autonomy-with-james-flynn/</a:t>
            </a:r>
            <a:endParaRPr lang="sk-SK" dirty="0"/>
          </a:p>
          <a:p>
            <a:r>
              <a:rPr lang="cs-CZ" dirty="0" err="1"/>
              <a:t>Crash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cs-CZ" dirty="0"/>
              <a:t> Psychology: </a:t>
            </a:r>
            <a:r>
              <a:rPr lang="cs-CZ" dirty="0" err="1"/>
              <a:t>Intelligence</a:t>
            </a:r>
            <a:r>
              <a:rPr lang="cs-CZ" dirty="0"/>
              <a:t> </a:t>
            </a:r>
            <a:r>
              <a:rPr lang="cs-CZ" u="sng" dirty="0">
                <a:hlinkClick r:id="rId4"/>
              </a:rPr>
              <a:t>https://www.youtube.com/watch?v=9xTz3QjcloI&amp;list=PL8dPuuaLjXtOPRKzVLY0jJY-uHOH9KVU6&amp;index=24</a:t>
            </a:r>
            <a:endParaRPr lang="sk-SK" dirty="0"/>
          </a:p>
          <a:p>
            <a:r>
              <a:rPr lang="cs-CZ" u="sng" dirty="0">
                <a:hlinkClick r:id="rId5"/>
              </a:rPr>
              <a:t>https://www.youtube.com/watch?v=75g4d5sF3xI&amp;list=PL8dPuuaLjXtOPRKzVLY0jJY-uHOH9KVU6&amp;index=25</a:t>
            </a:r>
            <a:endParaRPr 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292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8EA0C-5A31-412C-B4DD-9943D117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89A31-DC36-442D-BDF3-C1488DBCC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Definice a rozdělení</a:t>
            </a:r>
          </a:p>
          <a:p>
            <a:r>
              <a:rPr lang="cs-CZ" dirty="0"/>
              <a:t>Základní psychometrické vlastnosti diagnostických metod</a:t>
            </a:r>
          </a:p>
          <a:p>
            <a:r>
              <a:rPr lang="cs-CZ" dirty="0"/>
              <a:t>Inteligence:</a:t>
            </a:r>
          </a:p>
          <a:p>
            <a:pPr lvl="1"/>
            <a:r>
              <a:rPr lang="cs-CZ" dirty="0"/>
              <a:t>Proč se zjišťuje</a:t>
            </a:r>
          </a:p>
          <a:p>
            <a:pPr lvl="1"/>
            <a:r>
              <a:rPr lang="cs-CZ" dirty="0"/>
              <a:t>Jak se zjišťuje</a:t>
            </a:r>
          </a:p>
          <a:p>
            <a:pPr lvl="1"/>
            <a:r>
              <a:rPr lang="cs-CZ" dirty="0"/>
              <a:t>Co nefunguje</a:t>
            </a:r>
          </a:p>
          <a:p>
            <a:pPr lvl="1"/>
            <a:r>
              <a:rPr lang="cs-CZ" dirty="0"/>
              <a:t>Alternativy</a:t>
            </a:r>
          </a:p>
        </p:txBody>
      </p:sp>
    </p:spTree>
    <p:extLst>
      <p:ext uri="{BB962C8B-B14F-4D97-AF65-F5344CB8AC3E}">
        <p14:creationId xmlns:p14="http://schemas.microsoft.com/office/powerpoint/2010/main" val="3298348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7BBD9-32B4-4C40-9557-78587CC3D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Ďalšie zdroje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4E6B4-32DE-4E32-AF30-19287F7E09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335CA6B-18BC-4B97-BA20-1277634DA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2" y="-735730"/>
            <a:ext cx="4762500" cy="3343275"/>
          </a:xfrm>
          <a:prstGeom prst="rect">
            <a:avLst/>
          </a:prstGeom>
        </p:spPr>
      </p:pic>
      <p:pic>
        <p:nvPicPr>
          <p:cNvPr id="7" name="Picture 6" descr="A picture containing text, sign, man&#10;&#10;Description automatically generated">
            <a:extLst>
              <a:ext uri="{FF2B5EF4-FFF2-40B4-BE49-F238E27FC236}">
                <a16:creationId xmlns:a16="http://schemas.microsoft.com/office/drawing/2014/main" id="{C7861A63-4644-4C0F-9044-FAE18991A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75" y="99756"/>
            <a:ext cx="3429000" cy="34290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0D76AD7-2A43-4237-A091-FCDD04C23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00" y="3533613"/>
            <a:ext cx="6018028" cy="3070692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80C1B9-AE52-41BF-BBC3-9663929C39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4" y="4054492"/>
            <a:ext cx="4785819" cy="2512555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774EBC2A-213D-4A8D-9806-381D4FC612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649" y="63147"/>
            <a:ext cx="3463699" cy="3463699"/>
          </a:xfrm>
          <a:prstGeom prst="rect">
            <a:avLst/>
          </a:prstGeom>
        </p:spPr>
      </p:pic>
      <p:pic>
        <p:nvPicPr>
          <p:cNvPr id="10" name="Picture 9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14DAFEF5-D236-41C0-9B5C-6BB355449E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651" y="1821737"/>
            <a:ext cx="587912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51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8B07A-201F-425D-8742-9EAD818F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600" y="201335"/>
            <a:ext cx="8413794" cy="639539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D128D-C2EF-454D-AAC2-20F9A2B8A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262" y="840874"/>
            <a:ext cx="11677475" cy="4736400"/>
          </a:xfrm>
        </p:spPr>
        <p:txBody>
          <a:bodyPr/>
          <a:lstStyle/>
          <a:p>
            <a:pPr lvl="0"/>
            <a:r>
              <a:rPr lang="cs-CZ" dirty="0" err="1"/>
              <a:t>Gould</a:t>
            </a:r>
            <a:r>
              <a:rPr lang="cs-CZ" dirty="0"/>
              <a:t>, S. J. (1998). </a:t>
            </a:r>
            <a:r>
              <a:rPr lang="cs-CZ" i="1" dirty="0"/>
              <a:t>Jak neměřit člověka: pravda a předsudky v dějinách hodnocení lidské inteligence</a:t>
            </a:r>
            <a:r>
              <a:rPr lang="cs-CZ" dirty="0"/>
              <a:t>. Praha: Nakladatelství Lidové noviny.</a:t>
            </a:r>
            <a:endParaRPr lang="sk-SK" dirty="0"/>
          </a:p>
          <a:p>
            <a:pPr lvl="0"/>
            <a:r>
              <a:rPr lang="cs-CZ" dirty="0" err="1"/>
              <a:t>Sternberg</a:t>
            </a:r>
            <a:r>
              <a:rPr lang="cs-CZ" dirty="0"/>
              <a:t>, R. J. (Ed.). (2018).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Nature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Human</a:t>
            </a:r>
            <a:r>
              <a:rPr lang="cs-CZ" i="1" dirty="0"/>
              <a:t> </a:t>
            </a:r>
            <a:r>
              <a:rPr lang="cs-CZ" i="1" dirty="0" err="1"/>
              <a:t>Intelligence</a:t>
            </a:r>
            <a:r>
              <a:rPr lang="cs-CZ" dirty="0"/>
              <a:t>. New York: Cambridge University </a:t>
            </a:r>
            <a:r>
              <a:rPr lang="cs-CZ" dirty="0" err="1"/>
              <a:t>Press</a:t>
            </a:r>
            <a:r>
              <a:rPr lang="cs-CZ" dirty="0"/>
              <a:t>.</a:t>
            </a:r>
            <a:endParaRPr lang="sk-SK" dirty="0"/>
          </a:p>
          <a:p>
            <a:pPr lvl="0"/>
            <a:r>
              <a:rPr lang="cs-CZ" dirty="0" err="1"/>
              <a:t>Sternberg</a:t>
            </a:r>
            <a:r>
              <a:rPr lang="cs-CZ" dirty="0"/>
              <a:t>, R. J., &amp; </a:t>
            </a:r>
            <a:r>
              <a:rPr lang="cs-CZ" dirty="0" err="1"/>
              <a:t>Grigorenko</a:t>
            </a:r>
            <a:r>
              <a:rPr lang="cs-CZ" dirty="0"/>
              <a:t>, E. L. (2002). </a:t>
            </a:r>
            <a:r>
              <a:rPr lang="cs-CZ" i="1" dirty="0" err="1"/>
              <a:t>Dynamic</a:t>
            </a:r>
            <a:r>
              <a:rPr lang="cs-CZ" i="1" dirty="0"/>
              <a:t> Testing: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Nature</a:t>
            </a:r>
            <a:r>
              <a:rPr lang="cs-CZ" i="1" dirty="0"/>
              <a:t> and </a:t>
            </a:r>
            <a:r>
              <a:rPr lang="cs-CZ" i="1" dirty="0" err="1"/>
              <a:t>Measurement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Learning </a:t>
            </a:r>
            <a:r>
              <a:rPr lang="cs-CZ" i="1" dirty="0" err="1"/>
              <a:t>Potential</a:t>
            </a:r>
            <a:r>
              <a:rPr lang="cs-CZ" dirty="0"/>
              <a:t>. Cambridge: Cambridge University </a:t>
            </a:r>
            <a:r>
              <a:rPr lang="cs-CZ" dirty="0" err="1"/>
              <a:t>Press</a:t>
            </a:r>
            <a:r>
              <a:rPr lang="cs-CZ" dirty="0"/>
              <a:t>.</a:t>
            </a:r>
            <a:endParaRPr lang="sk-SK" dirty="0"/>
          </a:p>
          <a:p>
            <a:pPr lvl="0"/>
            <a:r>
              <a:rPr lang="cs-CZ" dirty="0"/>
              <a:t>Svoboda, M., Krejčířová, D., &amp; Vágnerová, M. (2015). </a:t>
            </a:r>
            <a:r>
              <a:rPr lang="cs-CZ" i="1" dirty="0"/>
              <a:t>Psychodiagnostika dětí a dospívajících </a:t>
            </a:r>
            <a:r>
              <a:rPr lang="cs-CZ" dirty="0"/>
              <a:t>(Třetí vydání). Praha: Portál.</a:t>
            </a:r>
            <a:endParaRPr lang="sk-SK" dirty="0"/>
          </a:p>
          <a:p>
            <a:pPr lvl="0"/>
            <a:r>
              <a:rPr lang="sk-SK" dirty="0" err="1"/>
              <a:t>Ter</a:t>
            </a:r>
            <a:r>
              <a:rPr lang="sk-SK" dirty="0"/>
              <a:t> </a:t>
            </a:r>
            <a:r>
              <a:rPr lang="sk-SK" dirty="0" err="1"/>
              <a:t>Laak</a:t>
            </a:r>
            <a:r>
              <a:rPr lang="sk-SK" dirty="0"/>
              <a:t>, J. J. F. (2015). </a:t>
            </a:r>
            <a:r>
              <a:rPr lang="sk-SK" i="1" dirty="0"/>
              <a:t>Psychologická diagnostika. Jak </a:t>
            </a:r>
            <a:r>
              <a:rPr lang="sk-SK" i="1" dirty="0" err="1"/>
              <a:t>řešit</a:t>
            </a:r>
            <a:r>
              <a:rPr lang="sk-SK" i="1" dirty="0"/>
              <a:t> otázky </a:t>
            </a:r>
            <a:r>
              <a:rPr lang="sk-SK" i="1" dirty="0" err="1"/>
              <a:t>klientů</a:t>
            </a:r>
            <a:r>
              <a:rPr lang="sk-SK" i="1" dirty="0"/>
              <a:t>: </a:t>
            </a:r>
            <a:r>
              <a:rPr lang="sk-SK" i="1" dirty="0" err="1"/>
              <a:t>Průvodce</a:t>
            </a:r>
            <a:r>
              <a:rPr lang="sk-SK" i="1" dirty="0"/>
              <a:t> pro </a:t>
            </a:r>
            <a:r>
              <a:rPr lang="sk-SK" i="1" dirty="0" err="1"/>
              <a:t>studenty</a:t>
            </a:r>
            <a:r>
              <a:rPr lang="sk-SK" i="1" dirty="0"/>
              <a:t>, </a:t>
            </a:r>
            <a:r>
              <a:rPr lang="sk-SK" i="1" dirty="0" err="1"/>
              <a:t>výzkumníky</a:t>
            </a:r>
            <a:r>
              <a:rPr lang="sk-SK" i="1" dirty="0"/>
              <a:t> a praktické diagnostiky</a:t>
            </a:r>
            <a:r>
              <a:rPr lang="sk-SK" dirty="0"/>
              <a:t>. Brno: Masarykova univerzita.</a:t>
            </a:r>
          </a:p>
          <a:p>
            <a:pPr lvl="0"/>
            <a:r>
              <a:rPr lang="cs-CZ" dirty="0"/>
              <a:t>Urbánek, T., </a:t>
            </a:r>
            <a:r>
              <a:rPr lang="cs-CZ" dirty="0" err="1"/>
              <a:t>Denglerová</a:t>
            </a:r>
            <a:r>
              <a:rPr lang="cs-CZ" dirty="0"/>
              <a:t>, D., &amp; Širůček, J. (2011). </a:t>
            </a:r>
            <a:r>
              <a:rPr lang="cs-CZ" i="1" dirty="0"/>
              <a:t>Psychometrika: měření v psychologii</a:t>
            </a:r>
            <a:r>
              <a:rPr lang="cs-CZ" dirty="0"/>
              <a:t>. Praha: Portál.</a:t>
            </a:r>
            <a:endParaRPr 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48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90FE8-6E81-40D3-9A7F-2D13695C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obrázků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5C791-6F1D-4750-8119-7164E61B1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9057" y="1831451"/>
            <a:ext cx="12239538" cy="4736400"/>
          </a:xfrm>
        </p:spPr>
        <p:txBody>
          <a:bodyPr/>
          <a:lstStyle/>
          <a:p>
            <a:r>
              <a:rPr lang="sk-SK" sz="1800" dirty="0">
                <a:hlinkClick r:id="rId2"/>
              </a:rPr>
              <a:t>https://en.wikipedia.org/wiki/Cattell%E2%80%93Horn%E2%80%93Carroll_theory#/media/File:Carroll_three_stratum_model_of_human_Intelligence.png</a:t>
            </a:r>
            <a:endParaRPr lang="cs-CZ" sz="1800" u="sng" dirty="0">
              <a:hlinkClick r:id="rId3"/>
            </a:endParaRPr>
          </a:p>
          <a:p>
            <a:r>
              <a:rPr lang="cs-CZ" sz="1800" u="sng" dirty="0">
                <a:hlinkClick r:id="rId3"/>
              </a:rPr>
              <a:t>https://c8.alamy.com/comp/HRNYYF/wwi-american-soldiers-taking-iq-test-HRNYYF.jpg</a:t>
            </a:r>
            <a:endParaRPr lang="sk-SK" sz="1800" dirty="0"/>
          </a:p>
          <a:p>
            <a:r>
              <a:rPr lang="sk-SK" sz="1800" u="sng" dirty="0">
                <a:hlinkClick r:id="rId4"/>
              </a:rPr>
              <a:t>https://ourworldindata.org/grapher/the-flynn-effect-gains-in-mean-iq-intelligence-quotient-for-world-regions-1909-2013</a:t>
            </a:r>
            <a:endParaRPr lang="sk-SK" sz="1800" dirty="0"/>
          </a:p>
          <a:p>
            <a:r>
              <a:rPr lang="sk-SK" sz="1800" u="sng" dirty="0">
                <a:hlinkClick r:id="rId5"/>
              </a:rPr>
              <a:t>https://cdn.britannica.com/28/155928-050-F61FBB86/Inuits-sled-hunt-Cape-Dorset-Canada-Nunavut.jpg</a:t>
            </a:r>
            <a:endParaRPr lang="sk-SK" sz="1800" dirty="0"/>
          </a:p>
          <a:p>
            <a:r>
              <a:rPr lang="sk-SK" sz="1800" u="sng" dirty="0">
                <a:hlinkClick r:id="rId6"/>
              </a:rPr>
              <a:t>https://images.collegexpress.com/article/test-prep-timeline-high-school.jpg</a:t>
            </a:r>
            <a:endParaRPr lang="sk-SK" sz="1800" dirty="0"/>
          </a:p>
          <a:p>
            <a:r>
              <a:rPr lang="sk-SK" sz="1800" u="sng" dirty="0">
                <a:hlinkClick r:id="rId7"/>
              </a:rPr>
              <a:t>http://psychostatnice.brozkeff.net/lib/exe/fetch.php?w=380&amp;tok=bb581c&amp;media=prace:vychodiska_vyberu_pracovniku:import_image_2.png</a:t>
            </a:r>
            <a:endParaRPr lang="sk-SK" sz="1800" dirty="0"/>
          </a:p>
          <a:p>
            <a:r>
              <a:rPr lang="sk-SK" sz="1800" u="sng" dirty="0">
                <a:hlinkClick r:id="rId8"/>
              </a:rPr>
              <a:t>https://www.de-kei.be/wp-content/uploads/2016/05/13221578_1766794760217282_6858246851145046893_n-528x704.jpg</a:t>
            </a:r>
            <a:endParaRPr lang="sk-SK" sz="1800" dirty="0"/>
          </a:p>
          <a:p>
            <a:r>
              <a:rPr lang="sk-SK" sz="1800" u="sng" dirty="0">
                <a:hlinkClick r:id="rId9"/>
              </a:rPr>
              <a:t>https://www.mojedino.cz/out/pictures/z2/621220_02_z2.jpg</a:t>
            </a:r>
            <a:endParaRPr lang="sk-SK" sz="1800" dirty="0"/>
          </a:p>
          <a:p>
            <a:r>
              <a:rPr lang="sk-SK" sz="1800" u="sng" dirty="0">
                <a:hlinkClick r:id="rId10"/>
              </a:rPr>
              <a:t>https://images.chesscomfiles.com/uploads/v1/article/22594.7a2c2908.668x375o.77c7f8236274@2x.jpeg</a:t>
            </a:r>
            <a:endParaRPr lang="sk-SK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5565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65C569-1429-4A1C-83AE-8AA40A9BD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Reyova-Osteriethova</a:t>
            </a:r>
            <a:r>
              <a:rPr lang="cs-CZ" dirty="0"/>
              <a:t> figura /</a:t>
            </a:r>
            <a:br>
              <a:rPr lang="cs-CZ" dirty="0"/>
            </a:br>
            <a:r>
              <a:rPr lang="cs-CZ" dirty="0"/>
              <a:t>Test Komplexní Figury </a:t>
            </a:r>
            <a:endParaRPr lang="sk-S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6AFFD-E4E6-4A7D-9A00-4554BD614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1318" y="1621051"/>
            <a:ext cx="7262083" cy="4967600"/>
          </a:xfrm>
        </p:spPr>
        <p:txBody>
          <a:bodyPr/>
          <a:lstStyle/>
          <a:p>
            <a:pPr marL="152396" indent="0">
              <a:buNone/>
            </a:pPr>
            <a:r>
              <a:rPr lang="sk-SK" dirty="0"/>
              <a:t>Proces:</a:t>
            </a:r>
          </a:p>
          <a:p>
            <a:pPr lvl="0"/>
            <a:r>
              <a:rPr lang="cs-CZ" dirty="0"/>
              <a:t>Kopie</a:t>
            </a:r>
            <a:endParaRPr lang="sk-SK" dirty="0"/>
          </a:p>
          <a:p>
            <a:pPr lvl="0"/>
            <a:r>
              <a:rPr lang="cs-CZ" dirty="0"/>
              <a:t>3 minuty pauza</a:t>
            </a:r>
            <a:endParaRPr lang="sk-SK" dirty="0"/>
          </a:p>
          <a:p>
            <a:pPr lvl="0"/>
            <a:r>
              <a:rPr lang="cs-CZ" dirty="0"/>
              <a:t>Reprodukce po 3 minutách</a:t>
            </a:r>
            <a:endParaRPr lang="sk-SK" dirty="0"/>
          </a:p>
          <a:p>
            <a:pPr lvl="0"/>
            <a:r>
              <a:rPr lang="cs-CZ" dirty="0"/>
              <a:t>Oddálené vybavení po 30 minutách</a:t>
            </a:r>
            <a:endParaRPr lang="sk-SK" dirty="0"/>
          </a:p>
          <a:p>
            <a:pPr marL="152396" indent="0">
              <a:buNone/>
            </a:pPr>
            <a:endParaRPr lang="cs-CZ" dirty="0"/>
          </a:p>
          <a:p>
            <a:pPr marL="152396" indent="0">
              <a:buNone/>
            </a:pPr>
            <a:r>
              <a:rPr lang="cs-CZ" dirty="0"/>
              <a:t>Vyhodnocení:</a:t>
            </a:r>
            <a:endParaRPr lang="sk-SK" dirty="0"/>
          </a:p>
          <a:p>
            <a:pPr lvl="0"/>
            <a:r>
              <a:rPr lang="cs-CZ" dirty="0"/>
              <a:t>Rozdělení na 18 částí, 0-2 body (je tam? Přesnost?)</a:t>
            </a:r>
            <a:endParaRPr lang="sk-SK" dirty="0"/>
          </a:p>
          <a:p>
            <a:pPr lvl="0"/>
            <a:r>
              <a:rPr lang="cs-CZ" dirty="0"/>
              <a:t>Posouzení s normami (pro věk)</a:t>
            </a:r>
            <a:endParaRPr lang="sk-SK" dirty="0"/>
          </a:p>
          <a:p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DE6197-60B4-41C8-AF75-DE12317631C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8598" y="1626684"/>
            <a:ext cx="4182400" cy="4967600"/>
          </a:xfrm>
        </p:spPr>
        <p:txBody>
          <a:bodyPr/>
          <a:lstStyle/>
          <a:p>
            <a:pPr marL="135464" indent="0">
              <a:buNone/>
            </a:pPr>
            <a:r>
              <a:rPr lang="cs-CZ" dirty="0"/>
              <a:t>Vyžaduje:</a:t>
            </a:r>
            <a:endParaRPr lang="sk-SK" dirty="0"/>
          </a:p>
          <a:p>
            <a:pPr lvl="0"/>
            <a:r>
              <a:rPr lang="cs-CZ" dirty="0"/>
              <a:t>Vizuální percepce</a:t>
            </a:r>
            <a:endParaRPr lang="sk-SK" dirty="0"/>
          </a:p>
          <a:p>
            <a:pPr lvl="0"/>
            <a:r>
              <a:rPr lang="cs-CZ" dirty="0"/>
              <a:t>Grafomotorika</a:t>
            </a:r>
            <a:endParaRPr lang="sk-SK" dirty="0"/>
          </a:p>
          <a:p>
            <a:r>
              <a:rPr lang="cs-CZ" dirty="0"/>
              <a:t>Vizuální paměť</a:t>
            </a:r>
            <a:endParaRPr lang="sk-SK" dirty="0"/>
          </a:p>
          <a:p>
            <a:pPr lvl="0"/>
            <a:r>
              <a:rPr lang="cs-CZ" dirty="0"/>
              <a:t>Pozornost</a:t>
            </a:r>
            <a:endParaRPr lang="sk-SK" dirty="0"/>
          </a:p>
          <a:p>
            <a:pPr lvl="0"/>
            <a:r>
              <a:rPr lang="cs-CZ" dirty="0"/>
              <a:t>Exekutivní funkce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7988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1484E4-67A0-452C-9A9D-F9E5AEBBF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25572" y="115349"/>
            <a:ext cx="7407216" cy="6511954"/>
          </a:xfrm>
        </p:spPr>
        <p:txBody>
          <a:bodyPr/>
          <a:lstStyle/>
          <a:p>
            <a:r>
              <a:rPr lang="cs-CZ" dirty="0"/>
              <a:t>Jak vybrat studenty, kterým umožnit studium oboru na VŠ? (přijímací řízení na VŠ)</a:t>
            </a:r>
          </a:p>
          <a:p>
            <a:r>
              <a:rPr lang="cs-CZ" dirty="0"/>
              <a:t>Jak vybrat studenty, kterým udělit VŠ titul?</a:t>
            </a:r>
          </a:p>
          <a:p>
            <a:r>
              <a:rPr lang="cs-CZ" dirty="0"/>
              <a:t>Žák v 1. ročníku zaostává za ostatními dětmi. Jak posoudit, jestli ho přesunout do speciální školy/ změnit kurikulum?</a:t>
            </a:r>
          </a:p>
          <a:p>
            <a:r>
              <a:rPr lang="cs-CZ" dirty="0"/>
              <a:t>Váš kolega má už nějakou dobu špatnou náladu. Jak zjistit, jestli je to běžné „horší období“, anebo je to deprese?</a:t>
            </a:r>
          </a:p>
          <a:p>
            <a:r>
              <a:rPr lang="cs-CZ" dirty="0"/>
              <a:t>Hledáte nového kolegu na pozici policistu. Jak vybrat mezi uchazeči?</a:t>
            </a:r>
          </a:p>
          <a:p>
            <a:r>
              <a:rPr lang="cs-CZ" dirty="0"/>
              <a:t>Jste učitel a máte dojem, že vztahy ve vaší třídě úplně nefungují. Jak to zjistit?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D74014F-C3C2-4F86-B9C6-667824BE512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513464" y="702578"/>
            <a:ext cx="4678536" cy="4967600"/>
          </a:xfrm>
        </p:spPr>
        <p:txBody>
          <a:bodyPr/>
          <a:lstStyle/>
          <a:p>
            <a:r>
              <a:rPr lang="cs-CZ" dirty="0"/>
              <a:t>Jak by probíhala administrace (testování)?</a:t>
            </a:r>
          </a:p>
          <a:p>
            <a:r>
              <a:rPr lang="cs-CZ" dirty="0"/>
              <a:t>V jakých podmínkách?</a:t>
            </a:r>
          </a:p>
          <a:p>
            <a:r>
              <a:rPr lang="cs-CZ" dirty="0"/>
              <a:t>Příklad položek/úkolů?</a:t>
            </a:r>
          </a:p>
          <a:p>
            <a:r>
              <a:rPr lang="cs-CZ" dirty="0"/>
              <a:t>Kolik položek, kolik času by to zabralo?</a:t>
            </a:r>
          </a:p>
          <a:p>
            <a:r>
              <a:rPr lang="cs-CZ" dirty="0"/>
              <a:t>Jak by se to vyhodnotilo?</a:t>
            </a:r>
          </a:p>
          <a:p>
            <a:r>
              <a:rPr lang="cs-CZ" dirty="0"/>
              <a:t>Jak by byli získané informace využity?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30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DABF53-5CDE-4627-A306-915DA8C9A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499" y="-433377"/>
            <a:ext cx="8616800" cy="1143200"/>
          </a:xfrm>
        </p:spPr>
        <p:txBody>
          <a:bodyPr/>
          <a:lstStyle/>
          <a:p>
            <a:r>
              <a:rPr lang="sk-SK" dirty="0" err="1"/>
              <a:t>Definice</a:t>
            </a:r>
            <a:endParaRPr lang="sk-S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E97D6-A6EC-4B3B-BE9F-02B7DC461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1" y="785223"/>
            <a:ext cx="11887199" cy="5670326"/>
          </a:xfrm>
        </p:spPr>
        <p:txBody>
          <a:bodyPr/>
          <a:lstStyle/>
          <a:p>
            <a:pPr marL="152396" indent="0">
              <a:buNone/>
            </a:pPr>
            <a:r>
              <a:rPr lang="cs-CZ" dirty="0"/>
              <a:t>Proces: (</a:t>
            </a:r>
            <a:r>
              <a:rPr lang="cs-CZ" dirty="0" err="1"/>
              <a:t>Walsch</a:t>
            </a:r>
            <a:r>
              <a:rPr lang="cs-CZ" dirty="0"/>
              <a:t> a </a:t>
            </a:r>
            <a:r>
              <a:rPr lang="cs-CZ" dirty="0" err="1"/>
              <a:t>Betz</a:t>
            </a:r>
            <a:r>
              <a:rPr lang="cs-CZ" dirty="0"/>
              <a:t>, 2001, dle </a:t>
            </a:r>
            <a:r>
              <a:rPr lang="cs-CZ" dirty="0" err="1"/>
              <a:t>Ter</a:t>
            </a:r>
            <a:r>
              <a:rPr lang="cs-CZ" dirty="0"/>
              <a:t> </a:t>
            </a:r>
            <a:r>
              <a:rPr lang="cs-CZ" dirty="0" err="1"/>
              <a:t>Laak</a:t>
            </a:r>
            <a:r>
              <a:rPr lang="cs-CZ" dirty="0"/>
              <a:t>, 2015, str. 11)</a:t>
            </a:r>
          </a:p>
          <a:p>
            <a:pPr marL="152396" indent="0">
              <a:buNone/>
            </a:pPr>
            <a:r>
              <a:rPr lang="cs-CZ" dirty="0"/>
              <a:t>1.	Sběr diagnostických informací</a:t>
            </a:r>
          </a:p>
          <a:p>
            <a:pPr marL="152396" indent="0">
              <a:buNone/>
            </a:pPr>
            <a:r>
              <a:rPr lang="cs-CZ" dirty="0"/>
              <a:t>2.	Pochopení těchto informací</a:t>
            </a:r>
          </a:p>
          <a:p>
            <a:pPr marL="152396" indent="0">
              <a:buNone/>
            </a:pPr>
            <a:r>
              <a:rPr lang="cs-CZ" dirty="0"/>
              <a:t>3.	Jejich integrace, z které vyplyne posudek nebo rada, a</a:t>
            </a:r>
          </a:p>
          <a:p>
            <a:pPr marL="152396" indent="0">
              <a:buNone/>
            </a:pPr>
            <a:r>
              <a:rPr lang="cs-CZ" dirty="0"/>
              <a:t>4.	</a:t>
            </a:r>
            <a:r>
              <a:rPr lang="cs-CZ" b="1" dirty="0"/>
              <a:t>Intervence</a:t>
            </a:r>
            <a:r>
              <a:rPr lang="cs-CZ" dirty="0"/>
              <a:t> s cílem vyřešit problém nebo ulevit od bolesti. </a:t>
            </a:r>
          </a:p>
          <a:p>
            <a:pPr marL="152396" indent="0">
              <a:buNone/>
            </a:pPr>
            <a:endParaRPr lang="cs-CZ" dirty="0"/>
          </a:p>
          <a:p>
            <a:pPr marL="152396" indent="0">
              <a:buNone/>
            </a:pPr>
            <a:r>
              <a:rPr lang="cs-CZ" dirty="0"/>
              <a:t>Systematická definice. Prvky systému psychologického posuzování: (</a:t>
            </a:r>
            <a:r>
              <a:rPr lang="cs-CZ" dirty="0" err="1"/>
              <a:t>Ter</a:t>
            </a:r>
            <a:r>
              <a:rPr lang="cs-CZ" dirty="0"/>
              <a:t> </a:t>
            </a:r>
            <a:r>
              <a:rPr lang="cs-CZ" dirty="0" err="1"/>
              <a:t>Laak</a:t>
            </a:r>
            <a:r>
              <a:rPr lang="cs-CZ" dirty="0"/>
              <a:t>, 2015, str. 12)</a:t>
            </a:r>
          </a:p>
          <a:p>
            <a:pPr marL="152396" indent="0">
              <a:buNone/>
            </a:pPr>
            <a:r>
              <a:rPr lang="cs-CZ" dirty="0"/>
              <a:t>-	Utváření </a:t>
            </a:r>
            <a:r>
              <a:rPr lang="cs-CZ" b="1" dirty="0"/>
              <a:t>teorie</a:t>
            </a:r>
            <a:r>
              <a:rPr lang="cs-CZ" dirty="0"/>
              <a:t>: psychologové osobnosti, sociální, vývojoví, obecní psychologové</a:t>
            </a:r>
          </a:p>
          <a:p>
            <a:pPr marL="152396" indent="0">
              <a:buNone/>
            </a:pPr>
            <a:r>
              <a:rPr lang="cs-CZ" dirty="0"/>
              <a:t>-	Operacionalizace a měření: </a:t>
            </a:r>
            <a:r>
              <a:rPr lang="cs-CZ" dirty="0" err="1"/>
              <a:t>psychometrici</a:t>
            </a:r>
            <a:r>
              <a:rPr lang="cs-CZ" dirty="0"/>
              <a:t>, statistici, tvůrci modelů</a:t>
            </a:r>
          </a:p>
          <a:p>
            <a:pPr marL="152396" indent="0">
              <a:buNone/>
            </a:pPr>
            <a:r>
              <a:rPr lang="cs-CZ" dirty="0"/>
              <a:t>-	Nástroje: testy, dotazníky, postupy pozorování. Test a nástroj</a:t>
            </a:r>
          </a:p>
          <a:p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496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01DFF-D71E-4579-B283-8B1803AC6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1332A-4CF3-4F9F-83E9-B3AB6F231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Nomotetický přístup – idiografický přístup</a:t>
            </a:r>
          </a:p>
          <a:p>
            <a:r>
              <a:rPr lang="cs-CZ" dirty="0"/>
              <a:t>Standardizované – nestandardizované</a:t>
            </a:r>
          </a:p>
          <a:p>
            <a:r>
              <a:rPr lang="cs-CZ" dirty="0"/>
              <a:t>Klinické</a:t>
            </a:r>
          </a:p>
          <a:p>
            <a:r>
              <a:rPr lang="cs-CZ" dirty="0"/>
              <a:t>Výkonové testy – testy osobnosti (projektivní, objektivní, dotazníky)</a:t>
            </a:r>
          </a:p>
          <a:p>
            <a:r>
              <a:rPr lang="cs-CZ" dirty="0"/>
              <a:t>Jednodimenzionální – vícedimenzionální</a:t>
            </a:r>
          </a:p>
          <a:p>
            <a:r>
              <a:rPr lang="cs-CZ" dirty="0"/>
              <a:t>Individuální – skupinová administrace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97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D3F7E-948D-410E-B4BA-8A70B7A7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600" y="175847"/>
            <a:ext cx="8616800" cy="1143200"/>
          </a:xfrm>
        </p:spPr>
        <p:txBody>
          <a:bodyPr/>
          <a:lstStyle/>
          <a:p>
            <a:r>
              <a:rPr lang="cs-CZ" dirty="0"/>
              <a:t>Příklad rozdělení psychodiagnostiky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D4698-50C5-49C2-A84E-372C95800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670" y="1412001"/>
            <a:ext cx="11216080" cy="4736400"/>
          </a:xfrm>
        </p:spPr>
        <p:txBody>
          <a:bodyPr/>
          <a:lstStyle/>
          <a:p>
            <a:pPr marL="152396" indent="0">
              <a:buNone/>
            </a:pPr>
            <a:r>
              <a:rPr lang="cs-CZ" dirty="0"/>
              <a:t>1 Klinické: Pozorovaní, rozhovor, anamnéza, analýza spontánních</a:t>
            </a:r>
            <a:r>
              <a:rPr lang="sk-SK" dirty="0"/>
              <a:t> </a:t>
            </a:r>
            <a:r>
              <a:rPr lang="sk-SK" dirty="0" err="1"/>
              <a:t>produktů</a:t>
            </a:r>
            <a:endParaRPr lang="en-GB" dirty="0"/>
          </a:p>
          <a:p>
            <a:pPr marL="152396" indent="0">
              <a:buNone/>
            </a:pPr>
            <a:r>
              <a:rPr lang="sk-SK" dirty="0"/>
              <a:t>2 </a:t>
            </a:r>
            <a:r>
              <a:rPr lang="cs-CZ" dirty="0"/>
              <a:t>Vývojové škály</a:t>
            </a:r>
          </a:p>
          <a:p>
            <a:pPr marL="152396" indent="0">
              <a:buNone/>
            </a:pPr>
            <a:r>
              <a:rPr lang="cs-CZ" dirty="0"/>
              <a:t>3 Výkonové testy</a:t>
            </a:r>
          </a:p>
          <a:p>
            <a:pPr marL="152396" indent="0">
              <a:buNone/>
            </a:pPr>
            <a:r>
              <a:rPr lang="cs-CZ" dirty="0"/>
              <a:t>	3.1 Inteligence</a:t>
            </a:r>
          </a:p>
          <a:p>
            <a:pPr marL="152396" indent="0">
              <a:buNone/>
            </a:pPr>
            <a:r>
              <a:rPr lang="cs-CZ" dirty="0"/>
              <a:t>	3.2 Různých schopností: percepce, lateralita, pozornost, paměť, jazyk 	a řeč, školní dovednosti, tvořivosti...</a:t>
            </a:r>
          </a:p>
          <a:p>
            <a:pPr marL="152396" indent="0">
              <a:buNone/>
            </a:pPr>
            <a:r>
              <a:rPr lang="cs-CZ" dirty="0"/>
              <a:t>4 Testy osobnosti: </a:t>
            </a:r>
          </a:p>
          <a:p>
            <a:pPr marL="152396" indent="0">
              <a:buNone/>
            </a:pPr>
            <a:r>
              <a:rPr lang="cs-CZ" dirty="0"/>
              <a:t>	4.1 Dotazníky a škály</a:t>
            </a:r>
          </a:p>
          <a:p>
            <a:pPr marL="152396" indent="0">
              <a:buNone/>
            </a:pPr>
            <a:r>
              <a:rPr lang="cs-CZ" dirty="0"/>
              <a:t>	4.2 Projektivní: verbální, grafické (kresba), manipulační (volby)</a:t>
            </a:r>
          </a:p>
          <a:p>
            <a:pPr marL="152396" indent="0">
              <a:buNone/>
            </a:pPr>
            <a:r>
              <a:rPr lang="cs-CZ" dirty="0"/>
              <a:t>	4.3 Objektivní testy osobnosti</a:t>
            </a:r>
          </a:p>
        </p:txBody>
      </p:sp>
    </p:spTree>
    <p:extLst>
      <p:ext uri="{BB962C8B-B14F-4D97-AF65-F5344CB8AC3E}">
        <p14:creationId xmlns:p14="http://schemas.microsoft.com/office/powerpoint/2010/main" val="2469029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table, orange, red&#10;&#10;Description automatically generated">
            <a:extLst>
              <a:ext uri="{FF2B5EF4-FFF2-40B4-BE49-F238E27FC236}">
                <a16:creationId xmlns:a16="http://schemas.microsoft.com/office/drawing/2014/main" id="{56797C97-FB9B-4C09-8D75-2AB6B7880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22294" r="5065" b="30887"/>
          <a:stretch/>
        </p:blipFill>
        <p:spPr>
          <a:xfrm>
            <a:off x="5782811" y="0"/>
            <a:ext cx="6409189" cy="321088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58CFDB-DEEE-4A18-9929-A6F968462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2376307"/>
            <a:ext cx="5880683" cy="3210886"/>
          </a:xfrm>
        </p:spPr>
        <p:txBody>
          <a:bodyPr/>
          <a:lstStyle/>
          <a:p>
            <a:pPr algn="l"/>
            <a:r>
              <a:rPr lang="cs-CZ" dirty="0"/>
              <a:t>Je dobrým ukazatelem toho, jak je člověk chytrý, když vyhraje </a:t>
            </a:r>
            <a:r>
              <a:rPr lang="cs-CZ" b="1" dirty="0"/>
              <a:t>Člověče, nezlob se</a:t>
            </a:r>
            <a:r>
              <a:rPr lang="cs-CZ" dirty="0"/>
              <a:t>?</a:t>
            </a:r>
          </a:p>
          <a:p>
            <a:pPr algn="l"/>
            <a:r>
              <a:rPr lang="cs-CZ" dirty="0"/>
              <a:t>A když vyhraje </a:t>
            </a:r>
            <a:r>
              <a:rPr lang="cs-CZ" b="1" dirty="0"/>
              <a:t>šachy</a:t>
            </a:r>
            <a:r>
              <a:rPr lang="cs-CZ" dirty="0"/>
              <a:t>?</a:t>
            </a:r>
          </a:p>
          <a:p>
            <a:pPr algn="l"/>
            <a:r>
              <a:rPr lang="cs-CZ" dirty="0"/>
              <a:t>V čem je rozdíl?</a:t>
            </a:r>
          </a:p>
        </p:txBody>
      </p:sp>
      <p:pic>
        <p:nvPicPr>
          <p:cNvPr id="6" name="Picture 5" descr="A picture containing object, man, table&#10;&#10;Description automatically generated">
            <a:extLst>
              <a:ext uri="{FF2B5EF4-FFF2-40B4-BE49-F238E27FC236}">
                <a16:creationId xmlns:a16="http://schemas.microsoft.com/office/drawing/2014/main" id="{C839CFA6-8C1C-4CD6-BBF3-435E3AA14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59" y="3428999"/>
            <a:ext cx="6108416" cy="3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78524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Antonio · SlidesCarnival</Template>
  <TotalTime>1312</TotalTime>
  <Words>1635</Words>
  <Application>Microsoft Office PowerPoint</Application>
  <PresentationFormat>Widescreen</PresentationFormat>
  <Paragraphs>218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Lato</vt:lpstr>
      <vt:lpstr>Raleway</vt:lpstr>
      <vt:lpstr>Antonio template</vt:lpstr>
      <vt:lpstr>Sok221 Pedagogicko-psychologická diagnostika</vt:lpstr>
      <vt:lpstr>Literatura</vt:lpstr>
      <vt:lpstr>Plán</vt:lpstr>
      <vt:lpstr>Reyova-Osteriethova figura / Test Komplexní Figury </vt:lpstr>
      <vt:lpstr>PowerPoint Presentation</vt:lpstr>
      <vt:lpstr>Definice</vt:lpstr>
      <vt:lpstr>Rozdělení</vt:lpstr>
      <vt:lpstr>Příklad rozdělení psychodiagnostiky</vt:lpstr>
      <vt:lpstr>PowerPoint Presentation</vt:lpstr>
      <vt:lpstr>Základní psychometrické vlastnosti</vt:lpstr>
      <vt:lpstr>Inteligence</vt:lpstr>
      <vt:lpstr>PowerPoint Presentation</vt:lpstr>
      <vt:lpstr>Rozdělení IQ testů:</vt:lpstr>
      <vt:lpstr>Definice Inteligence:</vt:lpstr>
      <vt:lpstr>Historický vývoj měření inteligence</vt:lpstr>
      <vt:lpstr>Historický vývoj měření inteligence</vt:lpstr>
      <vt:lpstr>PowerPoint Presentation</vt:lpstr>
      <vt:lpstr>Úspěšná inteligence: Sternberg</vt:lpstr>
      <vt:lpstr>Mnohočetná inteligence Gardner</vt:lpstr>
      <vt:lpstr>Cattell-Horn-Carroll (CHC)</vt:lpstr>
      <vt:lpstr>Wechsler: WAIS, WISC</vt:lpstr>
      <vt:lpstr>WISC, WAIS </vt:lpstr>
      <vt:lpstr>PowerPoint Presentation</vt:lpstr>
      <vt:lpstr>PowerPoint Presentation</vt:lpstr>
      <vt:lpstr>Kulturně relevantní alternativy IQ</vt:lpstr>
      <vt:lpstr>Adaptivní schopnosti: příklady položek</vt:lpstr>
      <vt:lpstr>Dynamická diagnostika</vt:lpstr>
      <vt:lpstr>Shrnutí</vt:lpstr>
      <vt:lpstr>Další zdroje</vt:lpstr>
      <vt:lpstr>Ďalšie zdroje</vt:lpstr>
      <vt:lpstr>Zdroje</vt:lpstr>
      <vt:lpstr>Zdroje obrázků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SOp221 Pedagogicko-psychologická diagnostika</dc:title>
  <dc:creator>Miroslav Bielik</dc:creator>
  <cp:lastModifiedBy>Miroslav Bielik</cp:lastModifiedBy>
  <cp:revision>101</cp:revision>
  <dcterms:created xsi:type="dcterms:W3CDTF">2020-02-04T09:15:32Z</dcterms:created>
  <dcterms:modified xsi:type="dcterms:W3CDTF">2020-03-02T13:08:20Z</dcterms:modified>
</cp:coreProperties>
</file>