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5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9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85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78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569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1191600" y="6199951"/>
            <a:ext cx="86168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54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0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7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4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B0E0-9A85-4994-BF7F-C6881BF63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E4C2B-C041-4A21-A66D-57158B39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9EDC-94E4-4909-B427-9D0366EC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64AF-6B20-4463-A639-218B76661851}" type="datetimeFigureOut">
              <a:rPr lang="sk-SK" smtClean="0"/>
              <a:t>18. 2. 2020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A662-2BD8-4FD6-A548-81F4BA78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F268-AF7F-4020-B25A-2057FDCD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1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206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1423C-C329-41D2-A557-55DDA48A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b="1" dirty="0"/>
              <a:t>SOp221</a:t>
            </a:r>
            <a:br>
              <a:rPr lang="sk-SK" sz="5400" b="1" dirty="0"/>
            </a:br>
            <a:r>
              <a:rPr lang="sk-SK" sz="5400" b="1" dirty="0"/>
              <a:t>Pedagogicko-psychologická diagnostika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288864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6598B-2952-4CB4-850E-28790681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565"/>
            <a:ext cx="3741908" cy="1143200"/>
          </a:xfrm>
        </p:spPr>
        <p:txBody>
          <a:bodyPr/>
          <a:lstStyle/>
          <a:p>
            <a:r>
              <a:rPr lang="sk-SK" dirty="0"/>
              <a:t>Diagnostika: metódy a postupy poznávania (presah k rozhodovaniu)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BE2CA-8CA4-40C7-90AA-029D7F75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9487" y="2688404"/>
            <a:ext cx="3625702" cy="4736400"/>
          </a:xfrm>
        </p:spPr>
        <p:txBody>
          <a:bodyPr/>
          <a:lstStyle/>
          <a:p>
            <a:r>
              <a:rPr lang="sk-SK" dirty="0"/>
              <a:t>Meno</a:t>
            </a:r>
          </a:p>
          <a:p>
            <a:r>
              <a:rPr lang="sk-SK" dirty="0"/>
              <a:t>Čo by ste chceli aby som o vás vedel</a:t>
            </a:r>
          </a:p>
          <a:p>
            <a:r>
              <a:rPr lang="sk-SK" dirty="0"/>
              <a:t>Skúsenosti s diagnostikou</a:t>
            </a:r>
          </a:p>
          <a:p>
            <a:r>
              <a:rPr lang="sk-SK" dirty="0"/>
              <a:t>Predmety, ktoré by sa týkali diagnostík</a:t>
            </a:r>
          </a:p>
          <a:p>
            <a:r>
              <a:rPr lang="sk-SK" dirty="0"/>
              <a:t>Bakalárka? </a:t>
            </a:r>
            <a:r>
              <a:rPr lang="sk-SK" dirty="0" err="1"/>
              <a:t>Diplomka</a:t>
            </a:r>
            <a:r>
              <a:rPr lang="sk-SK" dirty="0"/>
              <a:t>?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00EE0F2-5469-49B1-9A36-BFE12148A37D}"/>
              </a:ext>
            </a:extLst>
          </p:cNvPr>
          <p:cNvSpPr txBox="1">
            <a:spLocks/>
          </p:cNvSpPr>
          <p:nvPr/>
        </p:nvSpPr>
        <p:spPr>
          <a:xfrm>
            <a:off x="3741908" y="-21265"/>
            <a:ext cx="8450092" cy="67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50798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52396" indent="0">
              <a:buNone/>
            </a:pPr>
            <a:r>
              <a:rPr lang="sk-SK" sz="1800" dirty="0"/>
              <a:t>8. </a:t>
            </a:r>
            <a:r>
              <a:rPr lang="sk-SK" sz="1800" b="1" dirty="0"/>
              <a:t>Pedagogicko-psychologická diagnostika</a:t>
            </a:r>
            <a:r>
              <a:rPr lang="sk-SK" sz="1800" dirty="0"/>
              <a:t>. </a:t>
            </a:r>
            <a:r>
              <a:rPr lang="sk-SK" sz="1800" dirty="0" err="1"/>
              <a:t>Cíle</a:t>
            </a:r>
            <a:r>
              <a:rPr lang="sk-SK" sz="1800" dirty="0"/>
              <a:t> disciplíny. Psychologická </a:t>
            </a:r>
            <a:r>
              <a:rPr lang="sk-SK" sz="1800" dirty="0" err="1"/>
              <a:t>versus</a:t>
            </a:r>
            <a:r>
              <a:rPr lang="sk-SK" sz="1800" dirty="0"/>
              <a:t> pedagogická diagnostika. Základní </a:t>
            </a:r>
            <a:r>
              <a:rPr lang="sk-SK" sz="1800" dirty="0" err="1"/>
              <a:t>dělení</a:t>
            </a:r>
            <a:r>
              <a:rPr lang="sk-SK" sz="1800" dirty="0"/>
              <a:t> diagnostických </a:t>
            </a:r>
            <a:r>
              <a:rPr lang="sk-SK" sz="1800" dirty="0" err="1"/>
              <a:t>metod</a:t>
            </a:r>
            <a:r>
              <a:rPr lang="sk-SK" sz="1800" dirty="0"/>
              <a:t>. Etická pravidla </a:t>
            </a:r>
            <a:r>
              <a:rPr lang="sk-SK" sz="1800" dirty="0" err="1"/>
              <a:t>pedagogicko</a:t>
            </a:r>
            <a:r>
              <a:rPr lang="sk-SK" sz="1800" dirty="0"/>
              <a:t> – psychologické </a:t>
            </a:r>
            <a:r>
              <a:rPr lang="sk-SK" sz="1800" dirty="0" err="1"/>
              <a:t>iagnostiky</a:t>
            </a:r>
            <a:r>
              <a:rPr lang="sk-SK" sz="1800" dirty="0"/>
              <a:t>. Možnosti účelného </a:t>
            </a:r>
            <a:r>
              <a:rPr lang="sk-SK" sz="1800" dirty="0" err="1"/>
              <a:t>zacházení</a:t>
            </a:r>
            <a:r>
              <a:rPr lang="sk-SK" sz="1800" dirty="0"/>
              <a:t> s diagnózou </a:t>
            </a:r>
            <a:r>
              <a:rPr lang="sk-SK" sz="1800" dirty="0" err="1"/>
              <a:t>versus</a:t>
            </a:r>
            <a:r>
              <a:rPr lang="sk-SK" sz="1800" dirty="0"/>
              <a:t> </a:t>
            </a:r>
            <a:r>
              <a:rPr lang="sk-SK" sz="1800" dirty="0" err="1"/>
              <a:t>negativa</a:t>
            </a:r>
            <a:r>
              <a:rPr lang="sk-SK" sz="1800" dirty="0"/>
              <a:t> možného „</a:t>
            </a:r>
            <a:r>
              <a:rPr lang="sk-SK" sz="1800" dirty="0" err="1"/>
              <a:t>nálepkování</a:t>
            </a:r>
            <a:r>
              <a:rPr lang="sk-SK" sz="1800" dirty="0"/>
              <a:t>“ </a:t>
            </a:r>
            <a:r>
              <a:rPr lang="sk-SK" sz="1800" dirty="0" err="1"/>
              <a:t>člověka</a:t>
            </a:r>
            <a:r>
              <a:rPr lang="sk-SK" sz="1800" dirty="0"/>
              <a:t>.</a:t>
            </a:r>
          </a:p>
          <a:p>
            <a:pPr marL="152396" indent="0">
              <a:buNone/>
            </a:pPr>
            <a:r>
              <a:rPr lang="sk-SK" sz="1800" dirty="0"/>
              <a:t>9. </a:t>
            </a:r>
            <a:r>
              <a:rPr lang="sk-SK" sz="1800" b="1" dirty="0" err="1"/>
              <a:t>Měření</a:t>
            </a:r>
            <a:r>
              <a:rPr lang="sk-SK" sz="1800" b="1" dirty="0"/>
              <a:t> v </a:t>
            </a:r>
            <a:r>
              <a:rPr lang="sk-SK" sz="1800" b="1" dirty="0" err="1"/>
              <a:t>psychologii</a:t>
            </a:r>
            <a:r>
              <a:rPr lang="sk-SK" sz="1800" dirty="0"/>
              <a:t>. </a:t>
            </a:r>
            <a:r>
              <a:rPr lang="sk-SK" sz="1800" dirty="0" err="1"/>
              <a:t>Úrovně</a:t>
            </a:r>
            <a:r>
              <a:rPr lang="sk-SK" sz="1800" dirty="0"/>
              <a:t> </a:t>
            </a:r>
            <a:r>
              <a:rPr lang="sk-SK" sz="1800" dirty="0" err="1"/>
              <a:t>měření</a:t>
            </a:r>
            <a:r>
              <a:rPr lang="sk-SK" sz="1800" dirty="0"/>
              <a:t> v </a:t>
            </a:r>
            <a:r>
              <a:rPr lang="sk-SK" sz="1800" dirty="0" err="1"/>
              <a:t>psychologii</a:t>
            </a:r>
            <a:r>
              <a:rPr lang="sk-SK" sz="1800" dirty="0"/>
              <a:t>. </a:t>
            </a:r>
            <a:r>
              <a:rPr lang="sk-SK" sz="1800" dirty="0" err="1"/>
              <a:t>Psychometrika</a:t>
            </a:r>
            <a:r>
              <a:rPr lang="sk-SK" sz="1800" dirty="0"/>
              <a:t> a </a:t>
            </a:r>
            <a:r>
              <a:rPr lang="sk-SK" sz="1800" dirty="0" err="1"/>
              <a:t>její</a:t>
            </a:r>
            <a:r>
              <a:rPr lang="sk-SK" sz="1800" dirty="0"/>
              <a:t> možnosti a </a:t>
            </a:r>
            <a:r>
              <a:rPr lang="sk-SK" sz="1800" dirty="0" err="1"/>
              <a:t>meze</a:t>
            </a:r>
            <a:r>
              <a:rPr lang="sk-SK" sz="1800" dirty="0"/>
              <a:t>. </a:t>
            </a:r>
            <a:r>
              <a:rPr lang="sk-SK" sz="1800" dirty="0" err="1"/>
              <a:t>Principy</a:t>
            </a:r>
            <a:r>
              <a:rPr lang="sk-SK" sz="1800" dirty="0"/>
              <a:t> </a:t>
            </a:r>
            <a:r>
              <a:rPr lang="sk-SK" sz="1800" dirty="0" err="1"/>
              <a:t>konstruování</a:t>
            </a:r>
            <a:r>
              <a:rPr lang="sk-SK" sz="1800" dirty="0"/>
              <a:t> testu a dotazníku. Vlastnosti testových </a:t>
            </a:r>
            <a:r>
              <a:rPr lang="sk-SK" sz="1800" dirty="0" err="1"/>
              <a:t>metod</a:t>
            </a:r>
            <a:r>
              <a:rPr lang="sk-SK" sz="1800" dirty="0"/>
              <a:t>, chyby v </a:t>
            </a:r>
            <a:r>
              <a:rPr lang="sk-SK" sz="1800" dirty="0" err="1"/>
              <a:t>měření</a:t>
            </a:r>
            <a:r>
              <a:rPr lang="sk-SK" sz="1800" dirty="0"/>
              <a:t>. Normy, </a:t>
            </a:r>
            <a:r>
              <a:rPr lang="sk-SK" sz="1800" dirty="0" err="1"/>
              <a:t>standardy</a:t>
            </a:r>
            <a:r>
              <a:rPr lang="sk-SK" sz="1800" dirty="0"/>
              <a:t>, </a:t>
            </a:r>
            <a:r>
              <a:rPr lang="sk-SK" sz="1800" dirty="0" err="1"/>
              <a:t>percentil</a:t>
            </a:r>
            <a:r>
              <a:rPr lang="sk-SK" sz="1800" dirty="0"/>
              <a:t>, </a:t>
            </a:r>
            <a:r>
              <a:rPr lang="sk-SK" sz="1800" dirty="0" err="1"/>
              <a:t>sten</a:t>
            </a:r>
            <a:r>
              <a:rPr lang="sk-SK" sz="1800" dirty="0"/>
              <a:t>, </a:t>
            </a:r>
            <a:r>
              <a:rPr lang="sk-SK" sz="1800" dirty="0" err="1"/>
              <a:t>Gaussova</a:t>
            </a:r>
            <a:r>
              <a:rPr lang="sk-SK" sz="1800" dirty="0"/>
              <a:t> </a:t>
            </a:r>
            <a:r>
              <a:rPr lang="sk-SK" sz="1800" dirty="0" err="1"/>
              <a:t>křivka</a:t>
            </a:r>
            <a:r>
              <a:rPr lang="sk-SK" sz="1800" dirty="0"/>
              <a:t>, </a:t>
            </a:r>
            <a:r>
              <a:rPr lang="sk-SK" sz="1800" dirty="0" err="1"/>
              <a:t>mentální</a:t>
            </a:r>
            <a:r>
              <a:rPr lang="sk-SK" sz="1800" dirty="0"/>
              <a:t> </a:t>
            </a:r>
            <a:r>
              <a:rPr lang="sk-SK" sz="1800" dirty="0" err="1"/>
              <a:t>věk</a:t>
            </a:r>
            <a:r>
              <a:rPr lang="sk-SK" sz="1800" dirty="0"/>
              <a:t>, IQ.</a:t>
            </a:r>
          </a:p>
          <a:p>
            <a:pPr marL="152396" indent="0">
              <a:buNone/>
            </a:pPr>
            <a:r>
              <a:rPr lang="sk-SK" sz="1800" dirty="0"/>
              <a:t>10. </a:t>
            </a:r>
            <a:r>
              <a:rPr lang="sk-SK" sz="1800" b="1" dirty="0"/>
              <a:t>Testy osobnosti a testy výkonu</a:t>
            </a:r>
            <a:r>
              <a:rPr lang="sk-SK" sz="1800" dirty="0"/>
              <a:t>. </a:t>
            </a:r>
            <a:r>
              <a:rPr lang="sk-SK" sz="1800" dirty="0" err="1"/>
              <a:t>Jednodimenzionální</a:t>
            </a:r>
            <a:r>
              <a:rPr lang="sk-SK" sz="1800" dirty="0"/>
              <a:t> a </a:t>
            </a:r>
            <a:r>
              <a:rPr lang="sk-SK" sz="1800" dirty="0" err="1"/>
              <a:t>vícedimenzionální</a:t>
            </a:r>
            <a:r>
              <a:rPr lang="sk-SK" sz="1800" dirty="0"/>
              <a:t> inteligenční testy. </a:t>
            </a:r>
            <a:r>
              <a:rPr lang="sk-SK" sz="1800" dirty="0" err="1"/>
              <a:t>Projektivní</a:t>
            </a:r>
            <a:r>
              <a:rPr lang="sk-SK" sz="1800" dirty="0"/>
              <a:t> techniky, </a:t>
            </a:r>
            <a:r>
              <a:rPr lang="sk-SK" sz="1800" dirty="0" err="1"/>
              <a:t>jejich</a:t>
            </a:r>
            <a:r>
              <a:rPr lang="sk-SK" sz="1800" dirty="0"/>
              <a:t> možnosti a </a:t>
            </a:r>
            <a:r>
              <a:rPr lang="sk-SK" sz="1800" dirty="0" err="1"/>
              <a:t>meze</a:t>
            </a:r>
            <a:r>
              <a:rPr lang="sk-SK" sz="1800" dirty="0"/>
              <a:t>. Osobnostní dotazníky. Testy </a:t>
            </a:r>
            <a:r>
              <a:rPr lang="sk-SK" sz="1800" dirty="0" err="1"/>
              <a:t>speciálních</a:t>
            </a:r>
            <a:r>
              <a:rPr lang="sk-SK" sz="1800" dirty="0"/>
              <a:t> schopností. (Uveďte a </a:t>
            </a:r>
            <a:r>
              <a:rPr lang="sk-SK" sz="1800" dirty="0" err="1"/>
              <a:t>popište</a:t>
            </a:r>
            <a:r>
              <a:rPr lang="sk-SK" sz="1800" dirty="0"/>
              <a:t> </a:t>
            </a:r>
            <a:r>
              <a:rPr lang="sk-SK" sz="1800" dirty="0" err="1"/>
              <a:t>konkrétní</a:t>
            </a:r>
            <a:r>
              <a:rPr lang="sk-SK" sz="1800" dirty="0"/>
              <a:t> </a:t>
            </a:r>
            <a:r>
              <a:rPr lang="sk-SK" sz="1800" dirty="0" err="1"/>
              <a:t>metody</a:t>
            </a:r>
            <a:r>
              <a:rPr lang="sk-SK" sz="1800" dirty="0"/>
              <a:t> v jednotlivých </a:t>
            </a:r>
            <a:r>
              <a:rPr lang="sk-SK" sz="1800" dirty="0" err="1"/>
              <a:t>kategoriích</a:t>
            </a:r>
            <a:r>
              <a:rPr lang="sk-SK" sz="1800" dirty="0"/>
              <a:t>). </a:t>
            </a:r>
            <a:r>
              <a:rPr lang="sk-SK" sz="1800" dirty="0" err="1"/>
              <a:t>Interkulturní</a:t>
            </a:r>
            <a:r>
              <a:rPr lang="sk-SK" sz="1800" dirty="0"/>
              <a:t> </a:t>
            </a:r>
            <a:r>
              <a:rPr lang="sk-SK" sz="1800" dirty="0" err="1"/>
              <a:t>souvislosti</a:t>
            </a:r>
            <a:r>
              <a:rPr lang="sk-SK" sz="1800" dirty="0"/>
              <a:t> </a:t>
            </a:r>
            <a:r>
              <a:rPr lang="sk-SK" sz="1800" dirty="0" err="1"/>
              <a:t>testování</a:t>
            </a:r>
            <a:r>
              <a:rPr lang="sk-SK" sz="1800" dirty="0"/>
              <a:t> </a:t>
            </a:r>
            <a:r>
              <a:rPr lang="sk-SK" sz="1800" dirty="0" err="1"/>
              <a:t>inteligence</a:t>
            </a:r>
            <a:r>
              <a:rPr lang="sk-SK" sz="1800" dirty="0"/>
              <a:t>: </a:t>
            </a:r>
            <a:r>
              <a:rPr lang="sk-SK" sz="1800" dirty="0" err="1"/>
              <a:t>culture</a:t>
            </a:r>
            <a:r>
              <a:rPr lang="sk-SK" sz="1800" dirty="0"/>
              <a:t>-fair testy.</a:t>
            </a:r>
          </a:p>
          <a:p>
            <a:pPr marL="152396" indent="0">
              <a:buNone/>
            </a:pPr>
            <a:r>
              <a:rPr lang="sk-SK" sz="1800" dirty="0"/>
              <a:t>11. </a:t>
            </a:r>
            <a:r>
              <a:rPr lang="sk-SK" sz="1800" b="1" dirty="0"/>
              <a:t>Klinické </a:t>
            </a:r>
            <a:r>
              <a:rPr lang="sk-SK" sz="1800" b="1" dirty="0" err="1"/>
              <a:t>metody</a:t>
            </a:r>
            <a:r>
              <a:rPr lang="sk-SK" sz="1800" b="1" dirty="0"/>
              <a:t> v </a:t>
            </a:r>
            <a:r>
              <a:rPr lang="sk-SK" sz="1800" b="1" dirty="0" err="1"/>
              <a:t>psychodiagnostice</a:t>
            </a:r>
            <a:r>
              <a:rPr lang="sk-SK" sz="1800" dirty="0"/>
              <a:t>. </a:t>
            </a:r>
            <a:r>
              <a:rPr lang="sk-SK" sz="1800" dirty="0" err="1"/>
              <a:t>Princip</a:t>
            </a:r>
            <a:r>
              <a:rPr lang="sk-SK" sz="1800" dirty="0"/>
              <a:t> a využití klinických </a:t>
            </a:r>
            <a:r>
              <a:rPr lang="sk-SK" sz="1800" dirty="0" err="1"/>
              <a:t>metod</a:t>
            </a:r>
            <a:r>
              <a:rPr lang="sk-SK" sz="1800" dirty="0"/>
              <a:t> </a:t>
            </a:r>
            <a:r>
              <a:rPr lang="sk-SK" sz="1800" dirty="0" err="1"/>
              <a:t>obecně</a:t>
            </a:r>
            <a:r>
              <a:rPr lang="sk-SK" sz="1800" dirty="0"/>
              <a:t>, výhody a nevýhody </a:t>
            </a:r>
            <a:r>
              <a:rPr lang="sk-SK" sz="1800" dirty="0" err="1"/>
              <a:t>těchto</a:t>
            </a:r>
            <a:r>
              <a:rPr lang="sk-SK" sz="1800" dirty="0"/>
              <a:t> </a:t>
            </a:r>
            <a:r>
              <a:rPr lang="sk-SK" sz="1800" dirty="0" err="1"/>
              <a:t>metod</a:t>
            </a:r>
            <a:r>
              <a:rPr lang="sk-SK" sz="1800" dirty="0"/>
              <a:t>. Diagnostický rozhovor, </a:t>
            </a:r>
            <a:r>
              <a:rPr lang="sk-SK" sz="1800" dirty="0" err="1"/>
              <a:t>pozorování</a:t>
            </a:r>
            <a:r>
              <a:rPr lang="sk-SK" sz="1800" dirty="0"/>
              <a:t>, anamnéza, analýza </a:t>
            </a:r>
            <a:r>
              <a:rPr lang="sk-SK" sz="1800" dirty="0" err="1"/>
              <a:t>spontánních</a:t>
            </a:r>
            <a:r>
              <a:rPr lang="sk-SK" sz="1800" dirty="0"/>
              <a:t> </a:t>
            </a:r>
            <a:r>
              <a:rPr lang="sk-SK" sz="1800" dirty="0" err="1"/>
              <a:t>produktů</a:t>
            </a:r>
            <a:r>
              <a:rPr lang="sk-SK" sz="1800" dirty="0"/>
              <a:t>.</a:t>
            </a:r>
          </a:p>
          <a:p>
            <a:pPr marL="152396" indent="0">
              <a:buNone/>
            </a:pPr>
            <a:r>
              <a:rPr lang="sk-SK" sz="1800" dirty="0"/>
              <a:t>12. </a:t>
            </a:r>
            <a:r>
              <a:rPr lang="sk-SK" sz="1800" b="1" dirty="0" err="1"/>
              <a:t>Pedagogicko</a:t>
            </a:r>
            <a:r>
              <a:rPr lang="sk-SK" sz="1800" b="1" dirty="0"/>
              <a:t> – psychologická diagnostika </a:t>
            </a:r>
            <a:r>
              <a:rPr lang="sk-SK" sz="1800" b="1" dirty="0" err="1"/>
              <a:t>dětí</a:t>
            </a:r>
            <a:r>
              <a:rPr lang="sk-SK" sz="1800" b="1" dirty="0"/>
              <a:t> a mládeže</a:t>
            </a:r>
            <a:r>
              <a:rPr lang="sk-SK" sz="1800" dirty="0"/>
              <a:t>. </a:t>
            </a:r>
            <a:r>
              <a:rPr lang="sk-SK" sz="1800" dirty="0" err="1"/>
              <a:t>Specifika</a:t>
            </a:r>
            <a:r>
              <a:rPr lang="sk-SK" sz="1800" dirty="0"/>
              <a:t> </a:t>
            </a:r>
            <a:r>
              <a:rPr lang="sk-SK" sz="1800" dirty="0" err="1"/>
              <a:t>dětské</a:t>
            </a:r>
            <a:r>
              <a:rPr lang="sk-SK" sz="1800" dirty="0"/>
              <a:t> diagnostiky, vstupní diagnostický rozhovor s </a:t>
            </a:r>
            <a:r>
              <a:rPr lang="sk-SK" sz="1800" dirty="0" err="1"/>
              <a:t>dítětem</a:t>
            </a:r>
            <a:r>
              <a:rPr lang="sk-SK" sz="1800" dirty="0"/>
              <a:t> a jeho pravidla. Kresba </a:t>
            </a:r>
            <a:r>
              <a:rPr lang="sk-SK" sz="1800" dirty="0" err="1"/>
              <a:t>jako</a:t>
            </a:r>
            <a:r>
              <a:rPr lang="sk-SK" sz="1800" dirty="0"/>
              <a:t> </a:t>
            </a:r>
            <a:r>
              <a:rPr lang="sk-SK" sz="1800" dirty="0" err="1"/>
              <a:t>královská</a:t>
            </a:r>
            <a:r>
              <a:rPr lang="sk-SK" sz="1800" dirty="0"/>
              <a:t> </a:t>
            </a:r>
            <a:r>
              <a:rPr lang="sk-SK" sz="1800" dirty="0" err="1"/>
              <a:t>metoda</a:t>
            </a:r>
            <a:r>
              <a:rPr lang="sk-SK" sz="1800" dirty="0"/>
              <a:t> diagnostiky </a:t>
            </a:r>
            <a:r>
              <a:rPr lang="sk-SK" sz="1800" dirty="0" err="1"/>
              <a:t>dítěte</a:t>
            </a:r>
            <a:r>
              <a:rPr lang="sk-SK" sz="1800" dirty="0"/>
              <a:t> a </a:t>
            </a:r>
            <a:r>
              <a:rPr lang="sk-SK" sz="1800" dirty="0" err="1"/>
              <a:t>její</a:t>
            </a:r>
            <a:r>
              <a:rPr lang="sk-SK" sz="1800" dirty="0"/>
              <a:t> možnosti. </a:t>
            </a:r>
            <a:r>
              <a:rPr lang="sk-SK" sz="1800" dirty="0" err="1"/>
              <a:t>Projektivní</a:t>
            </a:r>
            <a:r>
              <a:rPr lang="sk-SK" sz="1800" dirty="0"/>
              <a:t> </a:t>
            </a:r>
            <a:r>
              <a:rPr lang="sk-SK" sz="1800" dirty="0" err="1"/>
              <a:t>metody</a:t>
            </a:r>
            <a:r>
              <a:rPr lang="sk-SK" sz="1800" dirty="0"/>
              <a:t> v </a:t>
            </a:r>
            <a:r>
              <a:rPr lang="sk-SK" sz="1800" dirty="0" err="1"/>
              <a:t>dětském</a:t>
            </a:r>
            <a:r>
              <a:rPr lang="sk-SK" sz="1800" dirty="0"/>
              <a:t> </a:t>
            </a:r>
            <a:r>
              <a:rPr lang="sk-SK" sz="1800" dirty="0" err="1"/>
              <a:t>věku</a:t>
            </a:r>
            <a:r>
              <a:rPr lang="sk-SK" sz="1800" dirty="0"/>
              <a:t>, </a:t>
            </a:r>
            <a:r>
              <a:rPr lang="sk-SK" sz="1800" dirty="0" err="1"/>
              <a:t>konkrétní</a:t>
            </a:r>
            <a:r>
              <a:rPr lang="sk-SK" sz="1800" dirty="0"/>
              <a:t> </a:t>
            </a:r>
            <a:r>
              <a:rPr lang="sk-SK" sz="1800" dirty="0" err="1"/>
              <a:t>příklady</a:t>
            </a:r>
            <a:r>
              <a:rPr lang="sk-SK" sz="1800" dirty="0"/>
              <a:t> </a:t>
            </a:r>
            <a:r>
              <a:rPr lang="sk-SK" sz="1800" dirty="0" err="1"/>
              <a:t>kresebných</a:t>
            </a:r>
            <a:r>
              <a:rPr lang="sk-SK" sz="1800" dirty="0"/>
              <a:t> a </a:t>
            </a:r>
            <a:r>
              <a:rPr lang="sk-SK" sz="1800" dirty="0" err="1"/>
              <a:t>manipulativních</a:t>
            </a:r>
            <a:r>
              <a:rPr lang="sk-SK" sz="1800" dirty="0"/>
              <a:t> technik. Diagnostika vývojových </a:t>
            </a:r>
            <a:r>
              <a:rPr lang="sk-SK" sz="1800" dirty="0" err="1"/>
              <a:t>poruch</a:t>
            </a:r>
            <a:r>
              <a:rPr lang="sk-SK" sz="1800" dirty="0"/>
              <a:t> učení. </a:t>
            </a:r>
            <a:r>
              <a:rPr lang="sk-SK" sz="1800" dirty="0" err="1"/>
              <a:t>Testování</a:t>
            </a:r>
            <a:r>
              <a:rPr lang="sk-SK" sz="1800" dirty="0"/>
              <a:t> </a:t>
            </a:r>
            <a:r>
              <a:rPr lang="sk-SK" sz="1800" dirty="0" err="1"/>
              <a:t>dětí</a:t>
            </a:r>
            <a:r>
              <a:rPr lang="sk-SK" sz="1800" dirty="0"/>
              <a:t> </a:t>
            </a:r>
            <a:r>
              <a:rPr lang="sk-SK" sz="1800" dirty="0" err="1"/>
              <a:t>ze</a:t>
            </a:r>
            <a:r>
              <a:rPr lang="sk-SK" sz="1800" dirty="0"/>
              <a:t> </a:t>
            </a:r>
            <a:r>
              <a:rPr lang="sk-SK" sz="1800" dirty="0" err="1"/>
              <a:t>sociálně</a:t>
            </a:r>
            <a:r>
              <a:rPr lang="sk-SK" sz="1800" dirty="0"/>
              <a:t> </a:t>
            </a:r>
            <a:r>
              <a:rPr lang="sk-SK" sz="1800" dirty="0" err="1"/>
              <a:t>znevýhodněného</a:t>
            </a:r>
            <a:r>
              <a:rPr lang="sk-SK" sz="1800" dirty="0"/>
              <a:t> </a:t>
            </a:r>
            <a:r>
              <a:rPr lang="sk-SK" sz="1800" dirty="0" err="1"/>
              <a:t>prostředí</a:t>
            </a:r>
            <a:r>
              <a:rPr lang="sk-SK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8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E846-734D-46E4-A2F2-C41C9120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Takeaway</a:t>
            </a:r>
            <a:r>
              <a:rPr lang="sk-SK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49AF-DAAF-43C8-B60E-B1F6266D1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Príprava na štátnice</a:t>
            </a:r>
          </a:p>
          <a:p>
            <a:r>
              <a:rPr lang="sk-SK" dirty="0"/>
              <a:t>Porozumieť princípom, mať prehľad – pre pochopenie a kritické zhodnotenie</a:t>
            </a:r>
          </a:p>
          <a:p>
            <a:r>
              <a:rPr lang="sk-SK" dirty="0"/>
              <a:t>Možnosť využiť (niektoré metódy)</a:t>
            </a:r>
          </a:p>
        </p:txBody>
      </p:sp>
    </p:spTree>
    <p:extLst>
      <p:ext uri="{BB962C8B-B14F-4D97-AF65-F5344CB8AC3E}">
        <p14:creationId xmlns:p14="http://schemas.microsoft.com/office/powerpoint/2010/main" val="650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719D0C-DF64-4AEF-BFB7-55637C54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by ste ako pedagógovia/psychológovia chceli zisťovať?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4C1C8-4DFB-44C0-82FB-09B5863F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417451"/>
            <a:ext cx="4182400" cy="4967600"/>
          </a:xfrm>
        </p:spPr>
        <p:txBody>
          <a:bodyPr/>
          <a:lstStyle/>
          <a:p>
            <a:r>
              <a:rPr lang="sk-SK" dirty="0"/>
              <a:t>Správny rozvoj</a:t>
            </a:r>
          </a:p>
          <a:p>
            <a:r>
              <a:rPr lang="sk-SK" dirty="0" err="1"/>
              <a:t>Vztahy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skupině</a:t>
            </a:r>
            <a:endParaRPr lang="sk-SK" dirty="0"/>
          </a:p>
          <a:p>
            <a:r>
              <a:rPr lang="sk-SK" dirty="0" err="1"/>
              <a:t>Vztahy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rodině</a:t>
            </a:r>
            <a:endParaRPr lang="sk-SK" dirty="0"/>
          </a:p>
          <a:p>
            <a:r>
              <a:rPr lang="sk-SK" dirty="0"/>
              <a:t>Hodnoty</a:t>
            </a:r>
          </a:p>
          <a:p>
            <a:r>
              <a:rPr lang="sk-SK" dirty="0"/>
              <a:t>Životní </a:t>
            </a:r>
            <a:r>
              <a:rPr lang="sk-SK" dirty="0" err="1"/>
              <a:t>styl</a:t>
            </a:r>
            <a:endParaRPr lang="sk-SK" dirty="0"/>
          </a:p>
          <a:p>
            <a:r>
              <a:rPr lang="sk-SK" dirty="0" err="1"/>
              <a:t>Kariérní</a:t>
            </a:r>
            <a:r>
              <a:rPr lang="sk-SK" dirty="0"/>
              <a:t> </a:t>
            </a:r>
            <a:r>
              <a:rPr lang="sk-SK" dirty="0" err="1"/>
              <a:t>poradenství</a:t>
            </a:r>
            <a:endParaRPr lang="sk-SK" dirty="0"/>
          </a:p>
          <a:p>
            <a:r>
              <a:rPr lang="sk-SK" dirty="0" err="1"/>
              <a:t>Inteligence</a:t>
            </a:r>
            <a:endParaRPr lang="sk-SK" dirty="0"/>
          </a:p>
          <a:p>
            <a:r>
              <a:rPr lang="sk-SK" dirty="0"/>
              <a:t>Temperament</a:t>
            </a:r>
          </a:p>
          <a:p>
            <a:r>
              <a:rPr lang="sk-SK" dirty="0"/>
              <a:t>Emoční </a:t>
            </a:r>
            <a:r>
              <a:rPr lang="sk-SK" dirty="0" err="1"/>
              <a:t>inteligence</a:t>
            </a:r>
            <a:endParaRPr lang="sk-SK" dirty="0"/>
          </a:p>
          <a:p>
            <a:r>
              <a:rPr lang="sk-SK" dirty="0" err="1"/>
              <a:t>Predispozice</a:t>
            </a:r>
            <a:endParaRPr lang="sk-S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6180C-63F7-4F1E-968B-9F14DA70BB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25940" y="1600200"/>
            <a:ext cx="5804059" cy="4967600"/>
          </a:xfrm>
        </p:spPr>
        <p:txBody>
          <a:bodyPr/>
          <a:lstStyle/>
          <a:p>
            <a:pPr lvl="0"/>
            <a:r>
              <a:rPr lang="sk-SK" dirty="0"/>
              <a:t>Ako by prebiehala „administrácia“ (testovanie)</a:t>
            </a:r>
          </a:p>
          <a:p>
            <a:pPr lvl="0"/>
            <a:r>
              <a:rPr lang="sk-SK" dirty="0"/>
              <a:t>V akých podmienkach</a:t>
            </a:r>
          </a:p>
          <a:p>
            <a:pPr lvl="0"/>
            <a:r>
              <a:rPr lang="sk-SK" dirty="0"/>
              <a:t>Príklad položiek /úloh</a:t>
            </a:r>
          </a:p>
          <a:p>
            <a:pPr lvl="0"/>
            <a:r>
              <a:rPr lang="sk-SK" dirty="0"/>
              <a:t>Koľko položiek, ako veľa času by to zabralo</a:t>
            </a:r>
          </a:p>
          <a:p>
            <a:pPr lvl="0"/>
            <a:r>
              <a:rPr lang="sk-SK" dirty="0"/>
              <a:t>Ako by sa to vyhodnocovalo</a:t>
            </a:r>
          </a:p>
          <a:p>
            <a:pPr lvl="0"/>
            <a:r>
              <a:rPr lang="sk-SK" dirty="0"/>
              <a:t>Ako by boli získané </a:t>
            </a:r>
            <a:r>
              <a:rPr lang="sk-SK" dirty="0" err="1"/>
              <a:t>info</a:t>
            </a:r>
            <a:r>
              <a:rPr lang="sk-SK" dirty="0"/>
              <a:t> využité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09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C123-430E-4988-998D-6C0913AD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169378"/>
            <a:ext cx="8616800" cy="1143200"/>
          </a:xfrm>
        </p:spPr>
        <p:txBody>
          <a:bodyPr/>
          <a:lstStyle/>
          <a:p>
            <a:r>
              <a:rPr lang="sk-SK" dirty="0"/>
              <a:t>Organizačné </a:t>
            </a:r>
            <a:r>
              <a:rPr lang="sk-SK" dirty="0" err="1"/>
              <a:t>info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71137-6497-4BB7-B7CE-4424F5F82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49" y="1312578"/>
            <a:ext cx="11855302" cy="4736400"/>
          </a:xfrm>
        </p:spPr>
        <p:txBody>
          <a:bodyPr/>
          <a:lstStyle/>
          <a:p>
            <a:r>
              <a:rPr lang="sk-SK" dirty="0"/>
              <a:t>Dochádzka</a:t>
            </a:r>
          </a:p>
          <a:p>
            <a:r>
              <a:rPr lang="sk-SK" dirty="0"/>
              <a:t>Vyučujúci (a termíny, Dr. </a:t>
            </a:r>
            <a:r>
              <a:rPr lang="sk-SK" dirty="0" err="1"/>
              <a:t>Strobachová</a:t>
            </a:r>
            <a:r>
              <a:rPr lang="sk-SK" dirty="0"/>
              <a:t>, Mgr. </a:t>
            </a:r>
            <a:r>
              <a:rPr lang="sk-SK" dirty="0" err="1"/>
              <a:t>Čunek</a:t>
            </a:r>
            <a:r>
              <a:rPr lang="sk-SK" dirty="0"/>
              <a:t>, Mgr. </a:t>
            </a:r>
            <a:r>
              <a:rPr lang="sk-SK" dirty="0" err="1"/>
              <a:t>Kemková</a:t>
            </a:r>
            <a:r>
              <a:rPr lang="sk-SK" dirty="0"/>
              <a:t>)</a:t>
            </a:r>
          </a:p>
          <a:p>
            <a:r>
              <a:rPr lang="sk-SK" dirty="0"/>
              <a:t>Literatúra:</a:t>
            </a:r>
          </a:p>
          <a:p>
            <a:r>
              <a:rPr lang="sk-SK" dirty="0" err="1"/>
              <a:t>Ter</a:t>
            </a:r>
            <a:r>
              <a:rPr lang="sk-SK" dirty="0"/>
              <a:t> </a:t>
            </a:r>
            <a:r>
              <a:rPr lang="sk-SK" dirty="0" err="1"/>
              <a:t>Laak</a:t>
            </a:r>
            <a:r>
              <a:rPr lang="sk-SK" dirty="0"/>
              <a:t>, J. J. F. (2015). </a:t>
            </a:r>
            <a:r>
              <a:rPr lang="sk-SK" i="1" dirty="0"/>
              <a:t>Psychologická diagnostika. Jak </a:t>
            </a:r>
            <a:r>
              <a:rPr lang="sk-SK" i="1" dirty="0" err="1"/>
              <a:t>řešit</a:t>
            </a:r>
            <a:r>
              <a:rPr lang="sk-SK" i="1" dirty="0"/>
              <a:t> otázky </a:t>
            </a:r>
            <a:r>
              <a:rPr lang="sk-SK" i="1" dirty="0" err="1"/>
              <a:t>klientů</a:t>
            </a:r>
            <a:r>
              <a:rPr lang="sk-SK" i="1" dirty="0"/>
              <a:t>: </a:t>
            </a:r>
            <a:r>
              <a:rPr lang="sk-SK" i="1" dirty="0" err="1"/>
              <a:t>Průvodce</a:t>
            </a:r>
            <a:r>
              <a:rPr lang="sk-SK" i="1" dirty="0"/>
              <a:t> pro </a:t>
            </a:r>
            <a:r>
              <a:rPr lang="sk-SK" i="1" dirty="0" err="1"/>
              <a:t>studenty</a:t>
            </a:r>
            <a:r>
              <a:rPr lang="sk-SK" i="1" dirty="0"/>
              <a:t>, </a:t>
            </a:r>
            <a:r>
              <a:rPr lang="sk-SK" i="1" dirty="0" err="1"/>
              <a:t>výzkumníky</a:t>
            </a:r>
            <a:r>
              <a:rPr lang="sk-SK" i="1" dirty="0"/>
              <a:t> a praktické diagnostiky</a:t>
            </a:r>
            <a:r>
              <a:rPr lang="sk-SK" dirty="0"/>
              <a:t>. Brno: Masarykova univerzita.</a:t>
            </a:r>
          </a:p>
          <a:p>
            <a:r>
              <a:rPr lang="sk-SK" dirty="0"/>
              <a:t>Svoboda, M., </a:t>
            </a:r>
            <a:r>
              <a:rPr lang="sk-SK" dirty="0" err="1"/>
              <a:t>Krejčířová</a:t>
            </a:r>
            <a:r>
              <a:rPr lang="sk-SK" dirty="0"/>
              <a:t>, D., &amp; </a:t>
            </a:r>
            <a:r>
              <a:rPr lang="sk-SK" dirty="0" err="1"/>
              <a:t>Vágnerová</a:t>
            </a:r>
            <a:r>
              <a:rPr lang="sk-SK" dirty="0"/>
              <a:t>, M. (2015). </a:t>
            </a:r>
            <a:r>
              <a:rPr lang="sk-SK" i="1" dirty="0" err="1"/>
              <a:t>Psychodiagnostika</a:t>
            </a:r>
            <a:r>
              <a:rPr lang="sk-SK" i="1" dirty="0"/>
              <a:t> </a:t>
            </a:r>
            <a:r>
              <a:rPr lang="sk-SK" i="1" dirty="0" err="1"/>
              <a:t>dětí</a:t>
            </a:r>
            <a:r>
              <a:rPr lang="sk-SK" i="1" dirty="0"/>
              <a:t> a </a:t>
            </a:r>
            <a:r>
              <a:rPr lang="sk-SK" i="1" dirty="0" err="1"/>
              <a:t>dospívajících</a:t>
            </a:r>
            <a:r>
              <a:rPr lang="sk-SK" dirty="0"/>
              <a:t> (</a:t>
            </a:r>
            <a:r>
              <a:rPr lang="sk-SK" dirty="0" err="1"/>
              <a:t>Třetí</a:t>
            </a:r>
            <a:r>
              <a:rPr lang="sk-SK" dirty="0"/>
              <a:t> </a:t>
            </a:r>
            <a:r>
              <a:rPr lang="sk-SK" dirty="0" err="1"/>
              <a:t>vydání</a:t>
            </a:r>
            <a:r>
              <a:rPr lang="sk-SK" dirty="0"/>
              <a:t>). Praha: Portál.</a:t>
            </a:r>
          </a:p>
          <a:p>
            <a:r>
              <a:rPr lang="sk-SK" dirty="0" err="1"/>
              <a:t>Mertin</a:t>
            </a:r>
            <a:r>
              <a:rPr lang="sk-SK" dirty="0"/>
              <a:t>, V., &amp; </a:t>
            </a:r>
            <a:r>
              <a:rPr lang="sk-SK" dirty="0" err="1"/>
              <a:t>Krejčová</a:t>
            </a:r>
            <a:r>
              <a:rPr lang="sk-SK" dirty="0"/>
              <a:t>, L. (</a:t>
            </a:r>
            <a:r>
              <a:rPr lang="sk-SK" dirty="0" err="1"/>
              <a:t>Eds</a:t>
            </a:r>
            <a:r>
              <a:rPr lang="sk-SK" dirty="0"/>
              <a:t>.). (2012). </a:t>
            </a:r>
            <a:r>
              <a:rPr lang="sk-SK" i="1" dirty="0" err="1"/>
              <a:t>Metody</a:t>
            </a:r>
            <a:r>
              <a:rPr lang="sk-SK" i="1" dirty="0"/>
              <a:t> a postupy </a:t>
            </a:r>
            <a:r>
              <a:rPr lang="sk-SK" i="1" dirty="0" err="1"/>
              <a:t>poznávání</a:t>
            </a:r>
            <a:r>
              <a:rPr lang="sk-SK" i="1" dirty="0"/>
              <a:t> </a:t>
            </a:r>
            <a:r>
              <a:rPr lang="sk-SK" i="1" dirty="0" err="1"/>
              <a:t>žáka</a:t>
            </a:r>
            <a:r>
              <a:rPr lang="sk-SK" i="1" dirty="0"/>
              <a:t>: pedagogická </a:t>
            </a:r>
            <a:r>
              <a:rPr lang="sk-SK" i="1" dirty="0" err="1"/>
              <a:t>diagnnostika</a:t>
            </a:r>
            <a:r>
              <a:rPr lang="sk-SK" dirty="0"/>
              <a:t>. Praha: </a:t>
            </a:r>
            <a:r>
              <a:rPr lang="sk-SK" dirty="0" err="1"/>
              <a:t>Wolters</a:t>
            </a:r>
            <a:r>
              <a:rPr lang="sk-SK" dirty="0"/>
              <a:t> </a:t>
            </a:r>
            <a:r>
              <a:rPr lang="sk-SK" dirty="0" err="1"/>
              <a:t>Kluwer</a:t>
            </a:r>
            <a:r>
              <a:rPr lang="sk-SK" dirty="0"/>
              <a:t> ČR.</a:t>
            </a:r>
          </a:p>
          <a:p>
            <a:r>
              <a:rPr lang="en-US" dirty="0"/>
              <a:t>Gould, S. J. (2008). </a:t>
            </a:r>
            <a:r>
              <a:rPr lang="en-US" i="1" dirty="0"/>
              <a:t>The </a:t>
            </a:r>
            <a:r>
              <a:rPr lang="en-US" i="1" dirty="0" err="1"/>
              <a:t>mismeasure</a:t>
            </a:r>
            <a:r>
              <a:rPr lang="en-US" i="1" dirty="0"/>
              <a:t> of man</a:t>
            </a:r>
            <a:r>
              <a:rPr lang="en-US" dirty="0"/>
              <a:t> (Rev. and expanded, with a new introduction). New York: W.W. Norton.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64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BBD9-32B4-4C40-9557-78587CC3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E6B4-32DE-4E32-AF30-19287F7E0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335CA6B-18BC-4B97-BA20-1277634D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" y="-735730"/>
            <a:ext cx="4762500" cy="3343275"/>
          </a:xfrm>
          <a:prstGeom prst="rect">
            <a:avLst/>
          </a:prstGeom>
        </p:spPr>
      </p:pic>
      <p:pic>
        <p:nvPicPr>
          <p:cNvPr id="7" name="Picture 6" descr="A picture containing text, sign, man&#10;&#10;Description automatically generated">
            <a:extLst>
              <a:ext uri="{FF2B5EF4-FFF2-40B4-BE49-F238E27FC236}">
                <a16:creationId xmlns:a16="http://schemas.microsoft.com/office/drawing/2014/main" id="{C7861A63-4644-4C0F-9044-FAE18991A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85" y="34699"/>
            <a:ext cx="3429000" cy="3429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76AD7-2A43-4237-A091-FCDD04C23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85" y="3742916"/>
            <a:ext cx="6018028" cy="307069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0C1B9-AE52-41BF-BBC3-9663929C3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79" y="4636442"/>
            <a:ext cx="4785819" cy="2512555"/>
          </a:xfrm>
          <a:prstGeom prst="rect">
            <a:avLst/>
          </a:prstGeom>
        </p:spPr>
      </p:pic>
      <p:pic>
        <p:nvPicPr>
          <p:cNvPr id="9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B0740EFE-D901-42D9-A25B-3FD385C8A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99" y="3540491"/>
            <a:ext cx="3429000" cy="3429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74EBC2A-213D-4A8D-9806-381D4FC612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01" y="0"/>
            <a:ext cx="3463699" cy="3463699"/>
          </a:xfrm>
          <a:prstGeom prst="rect">
            <a:avLst/>
          </a:prstGeom>
        </p:spPr>
      </p:pic>
      <p:pic>
        <p:nvPicPr>
          <p:cNvPr id="10" name="Picture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4DAFEF5-D236-41C0-9B5C-6BB355449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963" y="1547230"/>
            <a:ext cx="58791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1043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Slipstream">
      <a:dk1>
        <a:sysClr val="windowText" lastClr="FFFFFF"/>
      </a:dk1>
      <a:lt1>
        <a:sysClr val="window" lastClr="000000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 · SlidesCarnival</Template>
  <TotalTime>604</TotalTime>
  <Words>496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Lato</vt:lpstr>
      <vt:lpstr>Raleway</vt:lpstr>
      <vt:lpstr>Antonio template</vt:lpstr>
      <vt:lpstr>SOp221 Pedagogicko-psychologická diagnostika</vt:lpstr>
      <vt:lpstr>Diagnostika: metódy a postupy poznávania (presah k rozhodovaniu)</vt:lpstr>
      <vt:lpstr>Takeaway?</vt:lpstr>
      <vt:lpstr>Čo by ste ako pedagógovia/psychológovia chceli zisťovať?</vt:lpstr>
      <vt:lpstr>Organizačné info</vt:lpstr>
      <vt:lpstr>Ďalšie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SOp221 Pedagogicko-psychologická diagnostika</dc:title>
  <dc:creator>Miroslav Bielik</dc:creator>
  <cp:lastModifiedBy>Miroslav Bielik</cp:lastModifiedBy>
  <cp:revision>32</cp:revision>
  <dcterms:created xsi:type="dcterms:W3CDTF">2020-02-04T09:15:32Z</dcterms:created>
  <dcterms:modified xsi:type="dcterms:W3CDTF">2020-02-18T08:34:15Z</dcterms:modified>
</cp:coreProperties>
</file>