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64" r:id="rId3"/>
    <p:sldId id="282" r:id="rId4"/>
    <p:sldId id="268" r:id="rId5"/>
    <p:sldId id="279" r:id="rId6"/>
    <p:sldId id="285" r:id="rId7"/>
    <p:sldId id="267" r:id="rId8"/>
    <p:sldId id="278" r:id="rId9"/>
    <p:sldId id="269" r:id="rId10"/>
    <p:sldId id="271" r:id="rId11"/>
    <p:sldId id="276" r:id="rId12"/>
    <p:sldId id="272" r:id="rId13"/>
    <p:sldId id="273" r:id="rId14"/>
    <p:sldId id="287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60300" y="3683633"/>
            <a:ext cx="89820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917661" y="3377551"/>
            <a:ext cx="9624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8879815" y="3377551"/>
            <a:ext cx="9624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-1" y="3377551"/>
            <a:ext cx="9624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961900" y="3377551"/>
            <a:ext cx="69556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553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Blank color background">
    <p:bg>
      <p:bgPr>
        <a:solidFill>
          <a:schemeClr val="accen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1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11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" name="Google Shape;82;p11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648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9B0E0-9A85-4994-BF7F-C6881BF63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E4C2B-C041-4A21-A66D-57158B39F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29EDC-94E4-4909-B427-9D0366EC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4AF-6B20-4463-A639-218B76661851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8A662-2BD8-4FD6-A548-81F4BA78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6F268-AF7F-4020-B25A-2057FDCD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414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0"/>
            <a:ext cx="12192000" cy="5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914400" y="2111123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914400" y="3786737"/>
            <a:ext cx="10363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 b="1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 b="1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 b="1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 b="1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 b="1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200" b="1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4063605" y="5323800"/>
            <a:ext cx="4063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3"/>
          <p:cNvSpPr/>
          <p:nvPr/>
        </p:nvSpPr>
        <p:spPr>
          <a:xfrm>
            <a:off x="8128361" y="5323800"/>
            <a:ext cx="4063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3"/>
          <p:cNvSpPr/>
          <p:nvPr/>
        </p:nvSpPr>
        <p:spPr>
          <a:xfrm>
            <a:off x="1" y="5323800"/>
            <a:ext cx="4063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-167" y="6440375"/>
            <a:ext cx="121920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983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280567" y="2882400"/>
            <a:ext cx="7631600" cy="10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 algn="ctr" rtl="0">
              <a:spcBef>
                <a:spcPts val="800"/>
              </a:spcBef>
              <a:spcAft>
                <a:spcPts val="0"/>
              </a:spcAft>
              <a:buSzPts val="2400"/>
              <a:buChar char="▷"/>
              <a:defRPr i="1"/>
            </a:lvl1pPr>
            <a:lvl2pPr marL="1219170" lvl="1" indent="-507987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2pPr>
            <a:lvl3pPr marL="1828754" lvl="2" indent="-507987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3pPr>
            <a:lvl4pPr marL="2438339" lvl="3" indent="-507987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/>
            </a:lvl4pPr>
            <a:lvl5pPr marL="3047924" lvl="4" indent="-507987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5pPr>
            <a:lvl6pPr marL="3657509" lvl="5" indent="-507987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6pPr>
            <a:lvl7pPr marL="4267093" lvl="6" indent="-507987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/>
            </a:lvl7pPr>
            <a:lvl8pPr marL="4876678" lvl="7" indent="-507987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8pPr>
            <a:lvl9pPr marL="5486263" lvl="8" indent="-507987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Google Shape;25;p4"/>
          <p:cNvSpPr txBox="1"/>
          <p:nvPr/>
        </p:nvSpPr>
        <p:spPr>
          <a:xfrm>
            <a:off x="4791200" y="1575225"/>
            <a:ext cx="26096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800" b="1">
                <a:solidFill>
                  <a:schemeClr val="accent6"/>
                </a:solidFill>
              </a:rPr>
              <a:t>“</a:t>
            </a:r>
            <a:endParaRPr sz="12800" b="1">
              <a:solidFill>
                <a:schemeClr val="accent6"/>
              </a:solidFill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7631044" y="2132900"/>
            <a:ext cx="22804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/>
          <p:nvPr/>
        </p:nvSpPr>
        <p:spPr>
          <a:xfrm>
            <a:off x="9912236" y="2132900"/>
            <a:ext cx="22804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4"/>
          <p:cNvSpPr/>
          <p:nvPr/>
        </p:nvSpPr>
        <p:spPr>
          <a:xfrm>
            <a:off x="0" y="2132900"/>
            <a:ext cx="22804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4"/>
          <p:cNvSpPr/>
          <p:nvPr/>
        </p:nvSpPr>
        <p:spPr>
          <a:xfrm>
            <a:off x="2280567" y="2132900"/>
            <a:ext cx="22804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-167" y="6440375"/>
            <a:ext cx="121920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43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1191600" y="1831451"/>
            <a:ext cx="8616800" cy="47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▷"/>
              <a:defRPr>
                <a:solidFill>
                  <a:schemeClr val="dk1"/>
                </a:solidFill>
              </a:defRPr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3pPr>
            <a:lvl4pPr marL="2438339" lvl="3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4pPr>
            <a:lvl5pPr marL="3047924" lvl="4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5pPr>
            <a:lvl6pPr marL="3657509" lvl="5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6pPr>
            <a:lvl7pPr marL="4267093" lvl="6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7pPr>
            <a:lvl8pPr marL="4876678" lvl="7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8pPr>
            <a:lvl9pPr marL="5486263" lvl="8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Google Shape;34;p5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5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5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291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6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6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6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1191500" y="1600200"/>
            <a:ext cx="41824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▷"/>
              <a:defRPr sz="2667"/>
            </a:lvl1pPr>
            <a:lvl2pPr marL="1219170" lvl="1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2pPr>
            <a:lvl3pPr marL="1828754" lvl="2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3pPr>
            <a:lvl4pPr marL="2438339" lvl="3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4pPr>
            <a:lvl5pPr marL="3047924" lvl="4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5pPr>
            <a:lvl6pPr marL="3657509" lvl="5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6pPr>
            <a:lvl7pPr marL="4267093" lvl="6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7pPr>
            <a:lvl8pPr marL="4876678" lvl="7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8pPr>
            <a:lvl9pPr marL="5486263" lvl="8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5625941" y="1600200"/>
            <a:ext cx="41824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▷"/>
              <a:defRPr sz="2667"/>
            </a:lvl1pPr>
            <a:lvl2pPr marL="1219170" lvl="1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2pPr>
            <a:lvl3pPr marL="1828754" lvl="2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3pPr>
            <a:lvl4pPr marL="2438339" lvl="3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4pPr>
            <a:lvl5pPr marL="3047924" lvl="4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5pPr>
            <a:lvl6pPr marL="3657509" lvl="5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6pPr>
            <a:lvl7pPr marL="4267093" lvl="6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7pPr>
            <a:lvl8pPr marL="4876678" lvl="7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8pPr>
            <a:lvl9pPr marL="5486263" lvl="8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285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7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7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7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91600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4515205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3"/>
          </p:nvPr>
        </p:nvSpPr>
        <p:spPr>
          <a:xfrm>
            <a:off x="7838809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478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8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8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8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569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9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9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9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1"/>
          </p:nvPr>
        </p:nvSpPr>
        <p:spPr>
          <a:xfrm>
            <a:off x="1191600" y="6199951"/>
            <a:ext cx="8616800" cy="46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609585" lvl="0" indent="-304792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>
                <a:solidFill>
                  <a:schemeClr val="dk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854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10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10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10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10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072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91600" y="1831451"/>
            <a:ext cx="8616800" cy="47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32063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6lyURyVz7k&amp;t=105s" TargetMode="External"/><Relationship Id="rId2" Type="http://schemas.openxmlformats.org/officeDocument/2006/relationships/hyperlink" Target="https://www.oecd.org/pisa/PISA-results_ENGLISH.png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YtE0OsRWeY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C584A5-1AEA-48E0-A9A1-F03B81415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Definice, rozdělení</a:t>
            </a:r>
            <a:br>
              <a:rPr lang="cs-CZ" dirty="0"/>
            </a:br>
            <a:r>
              <a:rPr lang="cs-CZ" dirty="0"/>
              <a:t>Etika</a:t>
            </a:r>
            <a:br>
              <a:rPr lang="cs-CZ" dirty="0"/>
            </a:br>
            <a:r>
              <a:rPr lang="cs-CZ" dirty="0"/>
              <a:t>Pedagogická diagnostika</a:t>
            </a:r>
          </a:p>
        </p:txBody>
      </p:sp>
    </p:spTree>
    <p:extLst>
      <p:ext uri="{BB962C8B-B14F-4D97-AF65-F5344CB8AC3E}">
        <p14:creationId xmlns:p14="http://schemas.microsoft.com/office/powerpoint/2010/main" val="346644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4A76AAA-2F76-4F9D-8AC3-BD9273DE0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600" y="477851"/>
            <a:ext cx="9632344" cy="1143200"/>
          </a:xfrm>
        </p:spPr>
        <p:txBody>
          <a:bodyPr/>
          <a:lstStyle/>
          <a:p>
            <a:r>
              <a:rPr lang="sk-SK" dirty="0" err="1"/>
              <a:t>Definice</a:t>
            </a:r>
            <a:r>
              <a:rPr lang="sk-SK" dirty="0"/>
              <a:t> (</a:t>
            </a:r>
            <a:r>
              <a:rPr lang="sk-SK" dirty="0" err="1"/>
              <a:t>Mertin</a:t>
            </a:r>
            <a:r>
              <a:rPr lang="sk-SK" dirty="0"/>
              <a:t> &amp; </a:t>
            </a:r>
            <a:r>
              <a:rPr lang="sk-SK" dirty="0" err="1"/>
              <a:t>Krejčová</a:t>
            </a:r>
            <a:r>
              <a:rPr lang="sk-SK" dirty="0"/>
              <a:t>, 2012, str.20, 22):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7CC9B-97EA-42B8-8067-FB2EE9E171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Pedagogická diagnostika se vztahuje zejména ke shromažďování přesných a spolehlivých informací o vědomostech, znalostech, dovednostech jedince</a:t>
            </a:r>
          </a:p>
          <a:p>
            <a:pPr lvl="0"/>
            <a:r>
              <a:rPr lang="cs-CZ" dirty="0"/>
              <a:t>Základní funkce poznávání jedince v edukačním procesu:</a:t>
            </a:r>
          </a:p>
          <a:p>
            <a:pPr lvl="1"/>
            <a:r>
              <a:rPr lang="cs-CZ" dirty="0"/>
              <a:t>vypovídá o výkonnosti jedince, </a:t>
            </a:r>
          </a:p>
          <a:p>
            <a:pPr lvl="1"/>
            <a:r>
              <a:rPr lang="cs-CZ" dirty="0"/>
              <a:t>slouží k vhodnému dalšímu zaměření učení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1462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340F1D4-DAA4-4BE3-9690-78A02A6C5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10" y="372323"/>
            <a:ext cx="8616800" cy="631150"/>
          </a:xfrm>
        </p:spPr>
        <p:txBody>
          <a:bodyPr/>
          <a:lstStyle/>
          <a:p>
            <a:r>
              <a:rPr lang="cs-CZ" sz="2800" dirty="0"/>
              <a:t>Témata pedagogické diagnostiky</a:t>
            </a:r>
            <a:endParaRPr lang="en-GB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BDC56-A230-4028-ACFF-294FC76D9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889234"/>
            <a:ext cx="6264056" cy="5780014"/>
          </a:xfrm>
        </p:spPr>
        <p:txBody>
          <a:bodyPr/>
          <a:lstStyle/>
          <a:p>
            <a:pPr lvl="0"/>
            <a:r>
              <a:rPr lang="cs-CZ" sz="2400" dirty="0"/>
              <a:t>Hodnocení a klasifikace (školní úspěšnost, prospěch)</a:t>
            </a:r>
          </a:p>
          <a:p>
            <a:pPr lvl="0"/>
            <a:r>
              <a:rPr lang="cs-CZ" sz="2400" dirty="0"/>
              <a:t>Kognitivní styl</a:t>
            </a:r>
          </a:p>
          <a:p>
            <a:pPr lvl="0"/>
            <a:r>
              <a:rPr lang="cs-CZ" sz="2400" dirty="0"/>
              <a:t>Školní zralost (verbální vyjadřování, grafomotorika, myšlení, percepce, sociální dovednosti, pozornost)</a:t>
            </a:r>
          </a:p>
          <a:p>
            <a:pPr lvl="0"/>
            <a:r>
              <a:rPr lang="cs-CZ" sz="2400" dirty="0"/>
              <a:t>„rozumové schopnosti“, IQ, paměť</a:t>
            </a:r>
          </a:p>
          <a:p>
            <a:pPr lvl="0"/>
            <a:r>
              <a:rPr lang="cs-CZ" sz="2400" dirty="0"/>
              <a:t>Specifické poruchy učení</a:t>
            </a:r>
          </a:p>
          <a:p>
            <a:pPr lvl="0"/>
            <a:r>
              <a:rPr lang="cs-CZ" sz="2400" dirty="0"/>
              <a:t>Řečové dovednosti</a:t>
            </a:r>
          </a:p>
          <a:p>
            <a:pPr lvl="0"/>
            <a:r>
              <a:rPr lang="cs-CZ" sz="2400" dirty="0"/>
              <a:t>Kariérní poradenství</a:t>
            </a:r>
          </a:p>
          <a:p>
            <a:r>
              <a:rPr lang="cs-CZ" sz="2400" dirty="0"/>
              <a:t>Osobnostní charakteristiky žáků (odolnost, motivace, emoce, chování)</a:t>
            </a:r>
          </a:p>
          <a:p>
            <a:pPr lvl="0"/>
            <a:r>
              <a:rPr lang="cs-CZ" sz="2400" dirty="0"/>
              <a:t>Školní sebepojetí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03FD9A-4496-4862-9E0D-0777A8E720D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802109" y="623992"/>
            <a:ext cx="6264056" cy="7046753"/>
          </a:xfrm>
        </p:spPr>
        <p:txBody>
          <a:bodyPr/>
          <a:lstStyle/>
          <a:p>
            <a:r>
              <a:rPr lang="cs-CZ" sz="2400" dirty="0"/>
              <a:t>Výchovné potíže, poruchy chování (agresivita, impulzivita, psychosomatika, lhaní, záškoláctví)</a:t>
            </a:r>
          </a:p>
          <a:p>
            <a:pPr lvl="0"/>
            <a:r>
              <a:rPr lang="cs-CZ" sz="2400" dirty="0"/>
              <a:t>Náznaky psychických onemocnění (deprese, sebepoškozování, závislosti, poruchy příjmu potravy)</a:t>
            </a:r>
          </a:p>
          <a:p>
            <a:pPr lvl="0"/>
            <a:r>
              <a:rPr lang="cs-CZ" sz="2400" dirty="0"/>
              <a:t>CAN</a:t>
            </a:r>
          </a:p>
          <a:p>
            <a:pPr lvl="0"/>
            <a:r>
              <a:rPr lang="cs-CZ" sz="2400" dirty="0"/>
              <a:t>Funkční analýza chování</a:t>
            </a:r>
          </a:p>
          <a:p>
            <a:pPr lvl="0"/>
            <a:r>
              <a:rPr lang="cs-CZ" sz="2400" dirty="0"/>
              <a:t>Klima třídy</a:t>
            </a:r>
          </a:p>
          <a:p>
            <a:pPr lvl="0"/>
            <a:r>
              <a:rPr lang="cs-CZ" sz="2400" dirty="0"/>
              <a:t>Vztahy ve třídě („sociabilita“, „morální vyspělost“)</a:t>
            </a:r>
          </a:p>
          <a:p>
            <a:pPr lvl="0"/>
            <a:r>
              <a:rPr lang="cs-CZ" sz="2400" dirty="0"/>
              <a:t>Šikana</a:t>
            </a:r>
          </a:p>
          <a:p>
            <a:pPr lvl="0"/>
            <a:r>
              <a:rPr lang="cs-CZ" sz="2400" dirty="0"/>
              <a:t>Učitel (evaluace činnosti učitele, vztahy s učiteli)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29289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FF1D7-8EDF-4AA1-8027-B31248D0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v škole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7ED96-E643-4827-ADB6-E7B0526DD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47" y="1610626"/>
            <a:ext cx="4182400" cy="4967600"/>
          </a:xfrm>
        </p:spPr>
        <p:txBody>
          <a:bodyPr/>
          <a:lstStyle/>
          <a:p>
            <a:r>
              <a:rPr lang="cs-CZ" dirty="0"/>
              <a:t>Standardizované</a:t>
            </a:r>
          </a:p>
          <a:p>
            <a:r>
              <a:rPr lang="cs-CZ" dirty="0"/>
              <a:t>Nestandardizované</a:t>
            </a:r>
          </a:p>
          <a:p>
            <a:r>
              <a:rPr lang="cs-CZ" dirty="0"/>
              <a:t>Formativní</a:t>
            </a:r>
          </a:p>
          <a:p>
            <a:r>
              <a:rPr lang="cs-CZ" dirty="0"/>
              <a:t>Finální</a:t>
            </a:r>
          </a:p>
          <a:p>
            <a:r>
              <a:rPr lang="cs-CZ" dirty="0"/>
              <a:t>Normativní</a:t>
            </a:r>
          </a:p>
          <a:p>
            <a:r>
              <a:rPr lang="cs-CZ" dirty="0"/>
              <a:t>Kriteriální</a:t>
            </a:r>
          </a:p>
          <a:p>
            <a:r>
              <a:rPr lang="cs-CZ" dirty="0"/>
              <a:t>Diagnostické</a:t>
            </a:r>
          </a:p>
          <a:p>
            <a:r>
              <a:rPr lang="cs-CZ" dirty="0"/>
              <a:t>Interní</a:t>
            </a:r>
          </a:p>
          <a:p>
            <a:r>
              <a:rPr lang="cs-CZ" dirty="0"/>
              <a:t>Externí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C4EC80-902A-4A6E-8939-06CE910773B1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126750" y="1610626"/>
            <a:ext cx="4182400" cy="4967600"/>
          </a:xfrm>
        </p:spPr>
        <p:txBody>
          <a:bodyPr/>
          <a:lstStyle/>
          <a:p>
            <a:r>
              <a:rPr lang="cs-CZ" dirty="0"/>
              <a:t>Neformální</a:t>
            </a:r>
          </a:p>
          <a:p>
            <a:r>
              <a:rPr lang="cs-CZ" dirty="0"/>
              <a:t>Formální </a:t>
            </a:r>
          </a:p>
          <a:p>
            <a:r>
              <a:rPr lang="cs-CZ" dirty="0"/>
              <a:t>Průběžné</a:t>
            </a:r>
          </a:p>
          <a:p>
            <a:r>
              <a:rPr lang="cs-CZ" dirty="0"/>
              <a:t>Závěrečné</a:t>
            </a:r>
          </a:p>
          <a:p>
            <a:r>
              <a:rPr lang="cs-CZ" dirty="0"/>
              <a:t>Objektivní</a:t>
            </a:r>
          </a:p>
          <a:p>
            <a:r>
              <a:rPr lang="cs-CZ" dirty="0"/>
              <a:t>Hodnocení procesu činnosti</a:t>
            </a:r>
          </a:p>
          <a:p>
            <a:r>
              <a:rPr lang="cs-CZ" dirty="0"/>
              <a:t>Hodnocení výsledku činnosti</a:t>
            </a:r>
            <a:endParaRPr lang="sk-SK" dirty="0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1EBA2F68-3CB7-4FC8-8736-5E366033CD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906" y="0"/>
            <a:ext cx="31761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85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E67AE96-B74A-4646-B5C2-60234DF3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nevýhody?</a:t>
            </a:r>
            <a:endParaRPr lang="sk-S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3D26A0-7120-4778-B9FA-14B72B86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621051"/>
            <a:ext cx="4182400" cy="4967600"/>
          </a:xfrm>
        </p:spPr>
        <p:txBody>
          <a:bodyPr/>
          <a:lstStyle/>
          <a:p>
            <a:r>
              <a:rPr lang="cs-CZ" dirty="0"/>
              <a:t>Domácí úkol</a:t>
            </a:r>
          </a:p>
          <a:p>
            <a:r>
              <a:rPr lang="cs-CZ" dirty="0"/>
              <a:t>Skupinový projekt</a:t>
            </a:r>
          </a:p>
          <a:p>
            <a:r>
              <a:rPr lang="cs-CZ" dirty="0"/>
              <a:t>Ústné zkoušení</a:t>
            </a:r>
          </a:p>
          <a:p>
            <a:r>
              <a:rPr lang="cs-CZ" dirty="0"/>
              <a:t>Test</a:t>
            </a:r>
          </a:p>
          <a:p>
            <a:r>
              <a:rPr lang="cs-CZ" dirty="0"/>
              <a:t>Maturita</a:t>
            </a:r>
          </a:p>
          <a:p>
            <a:r>
              <a:rPr lang="cs-CZ" dirty="0"/>
              <a:t>Interakce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2E6B9C9-8617-426B-9043-BD93B4F1EE8E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689498" y="1600200"/>
            <a:ext cx="8367823" cy="4967600"/>
          </a:xfrm>
        </p:spPr>
        <p:txBody>
          <a:bodyPr/>
          <a:lstStyle/>
          <a:p>
            <a:r>
              <a:rPr lang="cs-CZ" dirty="0"/>
              <a:t>Jsou získané informace spolehlivé? (byl by výsledek podobný i kdyby to hodnotil někdo jiný? O týden?</a:t>
            </a:r>
          </a:p>
          <a:p>
            <a:r>
              <a:rPr lang="cs-CZ" dirty="0"/>
              <a:t>Zjišťuje to to, co je záměrem edukačního procesu?</a:t>
            </a:r>
          </a:p>
          <a:p>
            <a:r>
              <a:rPr lang="cs-CZ" dirty="0"/>
              <a:t>Možno předpokládat, že podobný výkon by podal i mimo testovou situaci?</a:t>
            </a:r>
          </a:p>
          <a:p>
            <a:r>
              <a:rPr lang="cs-CZ" dirty="0"/>
              <a:t>Možno na základe výsledku předpovědět budoucí výkony?</a:t>
            </a:r>
          </a:p>
        </p:txBody>
      </p:sp>
    </p:spTree>
    <p:extLst>
      <p:ext uri="{BB962C8B-B14F-4D97-AF65-F5344CB8AC3E}">
        <p14:creationId xmlns:p14="http://schemas.microsoft.com/office/powerpoint/2010/main" val="1233749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1EC2A87-13EF-40F2-AE9F-94D524FDE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1E7C8-A47E-4DC7-BFFC-5CDBFFDB8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7712" y="1831451"/>
            <a:ext cx="11674548" cy="4736400"/>
          </a:xfrm>
        </p:spPr>
        <p:txBody>
          <a:bodyPr/>
          <a:lstStyle/>
          <a:p>
            <a:r>
              <a:rPr lang="sk-SK" dirty="0" err="1"/>
              <a:t>Mertin</a:t>
            </a:r>
            <a:r>
              <a:rPr lang="sk-SK" dirty="0"/>
              <a:t>, V., &amp; </a:t>
            </a:r>
            <a:r>
              <a:rPr lang="sk-SK" dirty="0" err="1"/>
              <a:t>Krejčová</a:t>
            </a:r>
            <a:r>
              <a:rPr lang="sk-SK" dirty="0"/>
              <a:t>, L. (</a:t>
            </a:r>
            <a:r>
              <a:rPr lang="sk-SK" dirty="0" err="1"/>
              <a:t>Eds</a:t>
            </a:r>
            <a:r>
              <a:rPr lang="sk-SK" dirty="0"/>
              <a:t>.). (2012</a:t>
            </a:r>
            <a:r>
              <a:rPr lang="sk-SK" i="1" dirty="0"/>
              <a:t>). </a:t>
            </a:r>
            <a:r>
              <a:rPr lang="sk-SK" i="1" dirty="0" err="1"/>
              <a:t>Metody</a:t>
            </a:r>
            <a:r>
              <a:rPr lang="sk-SK" i="1" dirty="0"/>
              <a:t> a postupy </a:t>
            </a:r>
            <a:r>
              <a:rPr lang="sk-SK" i="1" dirty="0" err="1"/>
              <a:t>poznávání</a:t>
            </a:r>
            <a:r>
              <a:rPr lang="sk-SK" i="1" dirty="0"/>
              <a:t> </a:t>
            </a:r>
            <a:r>
              <a:rPr lang="sk-SK" i="1" dirty="0" err="1"/>
              <a:t>žáka</a:t>
            </a:r>
            <a:r>
              <a:rPr lang="sk-SK" i="1" dirty="0"/>
              <a:t>: pedagogická </a:t>
            </a:r>
            <a:r>
              <a:rPr lang="sk-SK" i="1" dirty="0" err="1"/>
              <a:t>diagnnostika</a:t>
            </a:r>
            <a:r>
              <a:rPr lang="sk-SK" dirty="0"/>
              <a:t>. Praha: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 ČR.</a:t>
            </a:r>
          </a:p>
          <a:p>
            <a:r>
              <a:rPr lang="sk-SK" dirty="0"/>
              <a:t>Svoboda, M., </a:t>
            </a:r>
            <a:r>
              <a:rPr lang="sk-SK" dirty="0" err="1"/>
              <a:t>Krejčířová</a:t>
            </a:r>
            <a:r>
              <a:rPr lang="sk-SK" dirty="0"/>
              <a:t>, D., &amp; </a:t>
            </a:r>
            <a:r>
              <a:rPr lang="sk-SK" dirty="0" err="1"/>
              <a:t>Vágnerová</a:t>
            </a:r>
            <a:r>
              <a:rPr lang="sk-SK" dirty="0"/>
              <a:t>, M. (2015</a:t>
            </a:r>
            <a:r>
              <a:rPr lang="sk-SK" i="1" dirty="0"/>
              <a:t>). </a:t>
            </a:r>
            <a:r>
              <a:rPr lang="sk-SK" i="1" dirty="0" err="1"/>
              <a:t>Psychodiagnostika</a:t>
            </a:r>
            <a:r>
              <a:rPr lang="sk-SK" i="1" dirty="0"/>
              <a:t> </a:t>
            </a:r>
            <a:r>
              <a:rPr lang="sk-SK" i="1" dirty="0" err="1"/>
              <a:t>dětí</a:t>
            </a:r>
            <a:r>
              <a:rPr lang="sk-SK" i="1" dirty="0"/>
              <a:t> a </a:t>
            </a:r>
            <a:r>
              <a:rPr lang="sk-SK" i="1" dirty="0" err="1"/>
              <a:t>dospívajících</a:t>
            </a:r>
            <a:r>
              <a:rPr lang="sk-SK" dirty="0"/>
              <a:t> (</a:t>
            </a:r>
            <a:r>
              <a:rPr lang="sk-SK" dirty="0" err="1"/>
              <a:t>Třetí</a:t>
            </a:r>
            <a:r>
              <a:rPr lang="sk-SK" dirty="0"/>
              <a:t> </a:t>
            </a:r>
            <a:r>
              <a:rPr lang="sk-SK" dirty="0" err="1"/>
              <a:t>vydání</a:t>
            </a:r>
            <a:r>
              <a:rPr lang="sk-SK" dirty="0"/>
              <a:t>). Praha: Portál.</a:t>
            </a:r>
          </a:p>
          <a:p>
            <a:r>
              <a:rPr lang="sk-SK" dirty="0">
                <a:hlinkClick r:id="rId2"/>
              </a:rPr>
              <a:t>https://www.oecd.org/pisa/PISA-results_ENGLISH.png</a:t>
            </a:r>
            <a:endParaRPr lang="sk-SK" dirty="0"/>
          </a:p>
          <a:p>
            <a:pPr marL="152396" indent="0">
              <a:buNone/>
            </a:pPr>
            <a:r>
              <a:rPr lang="sk-SK" dirty="0" err="1"/>
              <a:t>Další</a:t>
            </a:r>
            <a:r>
              <a:rPr lang="sk-SK" dirty="0"/>
              <a:t>:</a:t>
            </a:r>
          </a:p>
          <a:p>
            <a:r>
              <a:rPr lang="cs-CZ" dirty="0"/>
              <a:t>Last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tonight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John Oliver: </a:t>
            </a:r>
            <a:r>
              <a:rPr lang="cs-CZ" dirty="0" err="1"/>
              <a:t>Standardized</a:t>
            </a:r>
            <a:r>
              <a:rPr lang="cs-CZ" dirty="0"/>
              <a:t> testing (</a:t>
            </a:r>
            <a:r>
              <a:rPr lang="cs-CZ" u="sng" dirty="0">
                <a:hlinkClick r:id="rId3"/>
              </a:rPr>
              <a:t>https://www.youtube.com/</a:t>
            </a:r>
            <a:r>
              <a:rPr lang="cs-CZ" u="sng" dirty="0" err="1">
                <a:hlinkClick r:id="rId3"/>
              </a:rPr>
              <a:t>watch?v</a:t>
            </a:r>
            <a:r>
              <a:rPr lang="cs-CZ" u="sng" dirty="0">
                <a:hlinkClick r:id="rId3"/>
              </a:rPr>
              <a:t>=J6lyURyVz7k&amp;t=105s</a:t>
            </a:r>
            <a:r>
              <a:rPr lang="cs-CZ" dirty="0"/>
              <a:t>)</a:t>
            </a:r>
            <a:endParaRPr lang="sk-SK" dirty="0"/>
          </a:p>
          <a:p>
            <a:r>
              <a:rPr lang="cs-CZ" dirty="0" err="1"/>
              <a:t>TedEd</a:t>
            </a:r>
            <a:r>
              <a:rPr lang="cs-CZ" dirty="0"/>
              <a:t>: </a:t>
            </a:r>
            <a:r>
              <a:rPr lang="cs-CZ" dirty="0" err="1"/>
              <a:t>Standardized</a:t>
            </a:r>
            <a:r>
              <a:rPr lang="cs-CZ" dirty="0"/>
              <a:t> testing (</a:t>
            </a:r>
            <a:r>
              <a:rPr lang="cs-CZ" u="sng" dirty="0">
                <a:hlinkClick r:id="rId4"/>
              </a:rPr>
              <a:t>https://www.youtube.com/</a:t>
            </a:r>
            <a:r>
              <a:rPr lang="cs-CZ" u="sng" dirty="0" err="1">
                <a:hlinkClick r:id="rId4"/>
              </a:rPr>
              <a:t>watch?v</a:t>
            </a:r>
            <a:r>
              <a:rPr lang="cs-CZ" u="sng" dirty="0">
                <a:hlinkClick r:id="rId4"/>
              </a:rPr>
              <a:t>=YtE0OsRWeYI</a:t>
            </a:r>
            <a:r>
              <a:rPr lang="cs-CZ" dirty="0"/>
              <a:t>)</a:t>
            </a:r>
          </a:p>
          <a:p>
            <a:pPr marL="152396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799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E2C75-592E-4B7C-B9F9-BFDB51FAC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404" y="2680380"/>
            <a:ext cx="11095191" cy="2891079"/>
          </a:xfrm>
        </p:spPr>
        <p:txBody>
          <a:bodyPr/>
          <a:lstStyle/>
          <a:p>
            <a:pPr marL="101598" lvl="0" indent="0">
              <a:buNone/>
            </a:pPr>
            <a:r>
              <a:rPr lang="cs-CZ" sz="3200" dirty="0"/>
              <a:t>Podobné a rozdílené?</a:t>
            </a:r>
          </a:p>
          <a:p>
            <a:pPr lvl="0"/>
            <a:r>
              <a:rPr lang="cs-CZ" sz="3200" dirty="0"/>
              <a:t>pedagogika</a:t>
            </a:r>
          </a:p>
          <a:p>
            <a:pPr lvl="0"/>
            <a:r>
              <a:rPr lang="cs-CZ" sz="3200" dirty="0"/>
              <a:t>psychologie</a:t>
            </a:r>
          </a:p>
          <a:p>
            <a:pPr lvl="0"/>
            <a:r>
              <a:rPr lang="cs-CZ" sz="3200" dirty="0"/>
              <a:t>medicína</a:t>
            </a:r>
          </a:p>
          <a:p>
            <a:pPr lvl="0"/>
            <a:r>
              <a:rPr lang="cs-CZ" sz="3200" dirty="0"/>
              <a:t>autoservis</a:t>
            </a:r>
          </a:p>
          <a:p>
            <a:pPr marL="101598" lvl="0" indent="0">
              <a:buNone/>
            </a:pPr>
            <a:r>
              <a:rPr lang="cs-CZ" sz="3200" b="1" dirty="0"/>
              <a:t>Definice</a:t>
            </a:r>
            <a:r>
              <a:rPr lang="cs-CZ" sz="3200" dirty="0"/>
              <a:t> pedagogicko-psychologické diagnostiky?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7689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DABF53-5CDE-4627-A306-915DA8C9A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499" y="-433377"/>
            <a:ext cx="8616800" cy="1143200"/>
          </a:xfrm>
        </p:spPr>
        <p:txBody>
          <a:bodyPr/>
          <a:lstStyle/>
          <a:p>
            <a:r>
              <a:rPr lang="sk-SK" dirty="0" err="1"/>
              <a:t>Definice</a:t>
            </a:r>
            <a:endParaRPr lang="sk-S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E97D6-A6EC-4B3B-BE9F-02B7DC461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1" y="785223"/>
            <a:ext cx="11887199" cy="5670326"/>
          </a:xfrm>
        </p:spPr>
        <p:txBody>
          <a:bodyPr/>
          <a:lstStyle/>
          <a:p>
            <a:pPr marL="152396" indent="0">
              <a:buNone/>
            </a:pPr>
            <a:r>
              <a:rPr lang="cs-CZ" dirty="0"/>
              <a:t>Proces: (</a:t>
            </a:r>
            <a:r>
              <a:rPr lang="cs-CZ" dirty="0" err="1"/>
              <a:t>Walsch</a:t>
            </a:r>
            <a:r>
              <a:rPr lang="cs-CZ" dirty="0"/>
              <a:t> a </a:t>
            </a:r>
            <a:r>
              <a:rPr lang="cs-CZ" dirty="0" err="1"/>
              <a:t>Betz</a:t>
            </a:r>
            <a:r>
              <a:rPr lang="cs-CZ" dirty="0"/>
              <a:t>, 2001, dle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Laak</a:t>
            </a:r>
            <a:r>
              <a:rPr lang="cs-CZ" dirty="0"/>
              <a:t>, 2015, str. 11)</a:t>
            </a:r>
          </a:p>
          <a:p>
            <a:pPr marL="152396" indent="0">
              <a:buNone/>
            </a:pPr>
            <a:r>
              <a:rPr lang="cs-CZ" dirty="0"/>
              <a:t>1.	Sběr diagnostických informací</a:t>
            </a:r>
          </a:p>
          <a:p>
            <a:pPr marL="152396" indent="0">
              <a:buNone/>
            </a:pPr>
            <a:r>
              <a:rPr lang="cs-CZ" dirty="0"/>
              <a:t>2.	Pochopení těchto informací</a:t>
            </a:r>
          </a:p>
          <a:p>
            <a:pPr marL="152396" indent="0">
              <a:buNone/>
            </a:pPr>
            <a:r>
              <a:rPr lang="cs-CZ" dirty="0"/>
              <a:t>3.	Jejich integrace, z které vyplyne posudek nebo rada, a</a:t>
            </a:r>
          </a:p>
          <a:p>
            <a:pPr marL="152396" indent="0">
              <a:buNone/>
            </a:pPr>
            <a:r>
              <a:rPr lang="cs-CZ" dirty="0"/>
              <a:t>4.	</a:t>
            </a:r>
            <a:r>
              <a:rPr lang="cs-CZ" b="1" dirty="0"/>
              <a:t>Intervence</a:t>
            </a:r>
            <a:r>
              <a:rPr lang="cs-CZ" dirty="0"/>
              <a:t> s cílem vyřešit problém nebo ulevit od bolesti. </a:t>
            </a:r>
          </a:p>
          <a:p>
            <a:pPr marL="152396" indent="0">
              <a:buNone/>
            </a:pPr>
            <a:endParaRPr lang="cs-CZ" dirty="0"/>
          </a:p>
          <a:p>
            <a:pPr marL="152396" indent="0">
              <a:buNone/>
            </a:pPr>
            <a:r>
              <a:rPr lang="cs-CZ" dirty="0"/>
              <a:t>Systematická definice. Prvky systému psychologického posuzování: (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Laak</a:t>
            </a:r>
            <a:r>
              <a:rPr lang="cs-CZ" dirty="0"/>
              <a:t>, 2015, str. 12)</a:t>
            </a:r>
          </a:p>
          <a:p>
            <a:pPr marL="152396" indent="0">
              <a:buNone/>
            </a:pPr>
            <a:r>
              <a:rPr lang="cs-CZ" dirty="0"/>
              <a:t>-	Utváření </a:t>
            </a:r>
            <a:r>
              <a:rPr lang="cs-CZ" b="1" dirty="0"/>
              <a:t>teorie</a:t>
            </a:r>
            <a:r>
              <a:rPr lang="cs-CZ" dirty="0"/>
              <a:t>: psychologové osobnosti, sociální, vývojoví, obecní psychologové</a:t>
            </a:r>
          </a:p>
          <a:p>
            <a:pPr marL="152396" indent="0">
              <a:buNone/>
            </a:pPr>
            <a:r>
              <a:rPr lang="cs-CZ" dirty="0"/>
              <a:t>-	Operacionalizace a měření: </a:t>
            </a:r>
            <a:r>
              <a:rPr lang="cs-CZ" dirty="0" err="1"/>
              <a:t>psychometrici</a:t>
            </a:r>
            <a:r>
              <a:rPr lang="cs-CZ" dirty="0"/>
              <a:t>, statistici, tvůrci modelů</a:t>
            </a:r>
          </a:p>
          <a:p>
            <a:pPr marL="152396" indent="0">
              <a:buNone/>
            </a:pPr>
            <a:r>
              <a:rPr lang="cs-CZ" dirty="0"/>
              <a:t>-	Nástroje: testy, dotazníky, postupy pozorování. Test a nástroj</a:t>
            </a:r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96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01DFF-D71E-4579-B283-8B1803AC6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1332A-4CF3-4F9F-83E9-B3AB6F231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Nomotetický přístup – idiografický přístup</a:t>
            </a:r>
          </a:p>
          <a:p>
            <a:r>
              <a:rPr lang="cs-CZ" dirty="0"/>
              <a:t>Standardizované – nestandardizované</a:t>
            </a:r>
          </a:p>
          <a:p>
            <a:r>
              <a:rPr lang="cs-CZ" dirty="0"/>
              <a:t>Klinické</a:t>
            </a:r>
          </a:p>
          <a:p>
            <a:r>
              <a:rPr lang="cs-CZ" dirty="0"/>
              <a:t>Výkonové testy – testy osobnosti (projektivní, objektivní, dotazníky)</a:t>
            </a:r>
          </a:p>
          <a:p>
            <a:r>
              <a:rPr lang="cs-CZ" dirty="0"/>
              <a:t>Jednodimenzionální – vícedimenzionální</a:t>
            </a:r>
          </a:p>
          <a:p>
            <a:r>
              <a:rPr lang="cs-CZ" dirty="0"/>
              <a:t>Individuální – skupinová administrace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972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D3F7E-948D-410E-B4BA-8A70B7A7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600" y="175847"/>
            <a:ext cx="8616800" cy="1143200"/>
          </a:xfrm>
        </p:spPr>
        <p:txBody>
          <a:bodyPr/>
          <a:lstStyle/>
          <a:p>
            <a:r>
              <a:rPr lang="cs-CZ" dirty="0"/>
              <a:t>Příklad rozdělení psychodiagnostiky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D4698-50C5-49C2-A84E-372C95800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670" y="1412001"/>
            <a:ext cx="11216080" cy="4736400"/>
          </a:xfrm>
        </p:spPr>
        <p:txBody>
          <a:bodyPr/>
          <a:lstStyle/>
          <a:p>
            <a:pPr marL="152396" indent="0">
              <a:buNone/>
            </a:pPr>
            <a:r>
              <a:rPr lang="cs-CZ" dirty="0"/>
              <a:t>1 Klinické: Pozorovaní, rozhovor, anamnéza, analýza spontánních</a:t>
            </a:r>
            <a:r>
              <a:rPr lang="sk-SK" dirty="0"/>
              <a:t> </a:t>
            </a:r>
            <a:r>
              <a:rPr lang="sk-SK" dirty="0" err="1"/>
              <a:t>produktů</a:t>
            </a:r>
            <a:endParaRPr lang="en-GB" dirty="0"/>
          </a:p>
          <a:p>
            <a:pPr marL="152396" indent="0">
              <a:buNone/>
            </a:pPr>
            <a:r>
              <a:rPr lang="sk-SK" dirty="0"/>
              <a:t>2 </a:t>
            </a:r>
            <a:r>
              <a:rPr lang="cs-CZ" dirty="0"/>
              <a:t>Vývojové škály</a:t>
            </a:r>
          </a:p>
          <a:p>
            <a:pPr marL="152396" indent="0">
              <a:buNone/>
            </a:pPr>
            <a:r>
              <a:rPr lang="cs-CZ" dirty="0"/>
              <a:t>3 Výkonové testy</a:t>
            </a:r>
          </a:p>
          <a:p>
            <a:pPr marL="152396" indent="0">
              <a:buNone/>
            </a:pPr>
            <a:r>
              <a:rPr lang="cs-CZ" dirty="0"/>
              <a:t>	3.1 Inteligence</a:t>
            </a:r>
          </a:p>
          <a:p>
            <a:pPr marL="152396" indent="0">
              <a:buNone/>
            </a:pPr>
            <a:r>
              <a:rPr lang="cs-CZ" dirty="0"/>
              <a:t>	3.2 Různých schopností: percepce, lateralita, pozornost, paměť, jazyk 	a řeč, školní dovednosti, tvořivosti...</a:t>
            </a:r>
          </a:p>
          <a:p>
            <a:pPr marL="152396" indent="0">
              <a:buNone/>
            </a:pPr>
            <a:r>
              <a:rPr lang="cs-CZ" dirty="0"/>
              <a:t>4 Testy osobnosti: </a:t>
            </a:r>
          </a:p>
          <a:p>
            <a:pPr marL="152396" indent="0">
              <a:buNone/>
            </a:pPr>
            <a:r>
              <a:rPr lang="cs-CZ" dirty="0"/>
              <a:t>	4.1 Dotazníky a škály</a:t>
            </a:r>
          </a:p>
          <a:p>
            <a:pPr marL="152396" indent="0">
              <a:buNone/>
            </a:pPr>
            <a:r>
              <a:rPr lang="cs-CZ" dirty="0"/>
              <a:t>	4.2 Projektivní: verbální, grafické (kresba), manipulační (volby)</a:t>
            </a:r>
          </a:p>
          <a:p>
            <a:pPr marL="152396" indent="0">
              <a:buNone/>
            </a:pPr>
            <a:r>
              <a:rPr lang="cs-CZ" dirty="0"/>
              <a:t>	4.3 Objektivní testy osobnosti</a:t>
            </a:r>
          </a:p>
        </p:txBody>
      </p:sp>
    </p:spTree>
    <p:extLst>
      <p:ext uri="{BB962C8B-B14F-4D97-AF65-F5344CB8AC3E}">
        <p14:creationId xmlns:p14="http://schemas.microsoft.com/office/powerpoint/2010/main" val="246902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1767E-729D-4C96-B011-FED2437F6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0567" y="2882399"/>
            <a:ext cx="7631600" cy="3071833"/>
          </a:xfrm>
        </p:spPr>
        <p:txBody>
          <a:bodyPr/>
          <a:lstStyle/>
          <a:p>
            <a:r>
              <a:rPr lang="cs-CZ" dirty="0"/>
              <a:t>Co to mělo zjistit?</a:t>
            </a:r>
          </a:p>
          <a:p>
            <a:r>
              <a:rPr lang="cs-CZ" dirty="0"/>
              <a:t>Jak to vyhodnotit?</a:t>
            </a:r>
          </a:p>
          <a:p>
            <a:r>
              <a:rPr lang="cs-CZ" dirty="0"/>
              <a:t>Jak jste se cítili?</a:t>
            </a:r>
          </a:p>
          <a:p>
            <a:r>
              <a:rPr lang="cs-CZ" dirty="0"/>
              <a:t>Bylo něco špatně?</a:t>
            </a:r>
          </a:p>
          <a:p>
            <a:r>
              <a:rPr lang="cs-CZ" dirty="0"/>
              <a:t>Jiné aspekty etiky?</a:t>
            </a:r>
          </a:p>
          <a:p>
            <a:endParaRPr lang="cs-CZ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0556C0-C234-478F-B0CC-B10930E5CB34}"/>
              </a:ext>
            </a:extLst>
          </p:cNvPr>
          <p:cNvSpPr txBox="1">
            <a:spLocks/>
          </p:cNvSpPr>
          <p:nvPr/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sk-SK" sz="3200" dirty="0" err="1">
                <a:latin typeface="Raleway"/>
              </a:rPr>
              <a:t>Rey-Osterriethova</a:t>
            </a:r>
            <a:r>
              <a:rPr lang="sk-SK" sz="3200" dirty="0">
                <a:latin typeface="Raleway"/>
              </a:rPr>
              <a:t> komplexní </a:t>
            </a:r>
            <a:r>
              <a:rPr lang="sk-SK" sz="3200" dirty="0" err="1">
                <a:latin typeface="Raleway"/>
              </a:rPr>
              <a:t>figura</a:t>
            </a:r>
            <a:br>
              <a:rPr lang="sk-SK" sz="3200" dirty="0">
                <a:latin typeface="Raleway"/>
              </a:rPr>
            </a:br>
            <a:r>
              <a:rPr lang="sk-SK" sz="3200" dirty="0">
                <a:latin typeface="Raleway"/>
              </a:rPr>
              <a:t>/Test komplexní </a:t>
            </a:r>
            <a:r>
              <a:rPr lang="sk-SK" sz="3200" dirty="0" err="1">
                <a:latin typeface="Raleway"/>
              </a:rPr>
              <a:t>figury</a:t>
            </a:r>
            <a:r>
              <a:rPr lang="sk-SK" sz="3200" dirty="0">
                <a:latin typeface="Raleway"/>
              </a:rPr>
              <a:t> (TKF)</a:t>
            </a:r>
          </a:p>
        </p:txBody>
      </p:sp>
    </p:spTree>
    <p:extLst>
      <p:ext uri="{BB962C8B-B14F-4D97-AF65-F5344CB8AC3E}">
        <p14:creationId xmlns:p14="http://schemas.microsoft.com/office/powerpoint/2010/main" val="328030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94ABF-C07C-4D4C-9EB4-F5AECEDB2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aspekty diagnostiky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C85AD-94D6-492B-85F5-D76D8E1B92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Především neškodit (respektující, empatický a spravedlivý přístup)</a:t>
            </a:r>
          </a:p>
          <a:p>
            <a:r>
              <a:rPr lang="cs-CZ" dirty="0"/>
              <a:t>Ochrana metod</a:t>
            </a:r>
          </a:p>
          <a:p>
            <a:r>
              <a:rPr lang="cs-CZ" dirty="0"/>
              <a:t>Používaní diagnostických metod (kompetence k administraci, kvalitní metody)</a:t>
            </a:r>
          </a:p>
          <a:p>
            <a:r>
              <a:rPr lang="cs-CZ" dirty="0"/>
              <a:t>Ochrana údajů</a:t>
            </a:r>
          </a:p>
          <a:p>
            <a:r>
              <a:rPr lang="cs-CZ" dirty="0"/>
              <a:t>Souhlas klienta</a:t>
            </a:r>
          </a:p>
          <a:p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564251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1767E-729D-4C96-B011-FED2437F6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469" y="3020623"/>
            <a:ext cx="9681061" cy="2667796"/>
          </a:xfrm>
        </p:spPr>
        <p:txBody>
          <a:bodyPr/>
          <a:lstStyle/>
          <a:p>
            <a:pPr marL="101598" indent="0">
              <a:buNone/>
            </a:pPr>
            <a:r>
              <a:rPr lang="cs-CZ" dirty="0"/>
              <a:t>Příklady dilemat:</a:t>
            </a:r>
          </a:p>
          <a:p>
            <a:r>
              <a:rPr lang="cs-CZ" dirty="0"/>
              <a:t>Diagnózy: proč se používají? Nevýhody?</a:t>
            </a:r>
          </a:p>
          <a:p>
            <a:r>
              <a:rPr lang="cs-CZ" dirty="0"/>
              <a:t>Rodiče, kteří preferují aby jejich dítě chodilo do speciální školy</a:t>
            </a:r>
          </a:p>
          <a:p>
            <a:r>
              <a:rPr lang="cs-CZ" dirty="0"/>
              <a:t>Děti jako způsob výdělku díky hendikepu</a:t>
            </a:r>
          </a:p>
        </p:txBody>
      </p:sp>
    </p:spTree>
    <p:extLst>
      <p:ext uri="{BB962C8B-B14F-4D97-AF65-F5344CB8AC3E}">
        <p14:creationId xmlns:p14="http://schemas.microsoft.com/office/powerpoint/2010/main" val="182246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364C-9EB4-4464-AE03-C6A4A05D8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2387"/>
            <a:ext cx="10363200" cy="1546400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22624F7-0EF4-499C-B27F-19296FF8E7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12905964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Slipstream">
      <a:dk1>
        <a:sysClr val="windowText" lastClr="FFFFFF"/>
      </a:dk1>
      <a:lt1>
        <a:sysClr val="window" lastClr="000000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Antonio · SlidesCarnival</Template>
  <TotalTime>785</TotalTime>
  <Words>712</Words>
  <Application>Microsoft Office PowerPoint</Application>
  <PresentationFormat>Widescreen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Lato</vt:lpstr>
      <vt:lpstr>Raleway</vt:lpstr>
      <vt:lpstr>Antonio template</vt:lpstr>
      <vt:lpstr>Definice, rozdělení Etika Pedagogická diagnostika</vt:lpstr>
      <vt:lpstr>PowerPoint Presentation</vt:lpstr>
      <vt:lpstr>Definice</vt:lpstr>
      <vt:lpstr>Rozdělení</vt:lpstr>
      <vt:lpstr>Příklad rozdělení psychodiagnostiky</vt:lpstr>
      <vt:lpstr>PowerPoint Presentation</vt:lpstr>
      <vt:lpstr>Etické aspekty diagnostiky</vt:lpstr>
      <vt:lpstr>PowerPoint Presentation</vt:lpstr>
      <vt:lpstr>Pedagogická diagnostika</vt:lpstr>
      <vt:lpstr>Definice (Mertin &amp; Krejčová, 2012, str.20, 22):</vt:lpstr>
      <vt:lpstr>Témata pedagogické diagnostiky</vt:lpstr>
      <vt:lpstr>Hodnocení v škole</vt:lpstr>
      <vt:lpstr>Výhody a nevýhody?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SOp221 Pedagogicko-psychologická diagnostika</dc:title>
  <dc:creator>Miroslav Bielik</dc:creator>
  <cp:lastModifiedBy>Miroslav Bielik</cp:lastModifiedBy>
  <cp:revision>60</cp:revision>
  <dcterms:created xsi:type="dcterms:W3CDTF">2020-02-04T09:15:32Z</dcterms:created>
  <dcterms:modified xsi:type="dcterms:W3CDTF">2020-02-25T10:03:50Z</dcterms:modified>
</cp:coreProperties>
</file>