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22" r:id="rId3"/>
    <p:sldId id="312" r:id="rId4"/>
    <p:sldId id="333" r:id="rId5"/>
    <p:sldId id="334" r:id="rId6"/>
    <p:sldId id="335" r:id="rId7"/>
    <p:sldId id="336" r:id="rId8"/>
    <p:sldId id="323" r:id="rId9"/>
    <p:sldId id="337" r:id="rId10"/>
    <p:sldId id="324" r:id="rId11"/>
    <p:sldId id="325" r:id="rId12"/>
    <p:sldId id="338" r:id="rId13"/>
    <p:sldId id="339" r:id="rId14"/>
    <p:sldId id="340" r:id="rId15"/>
    <p:sldId id="341" r:id="rId16"/>
    <p:sldId id="342" r:id="rId17"/>
    <p:sldId id="349" r:id="rId18"/>
    <p:sldId id="344" r:id="rId19"/>
    <p:sldId id="35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53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80567" y="2882400"/>
            <a:ext cx="7631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1575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6"/>
                </a:solidFill>
              </a:rPr>
              <a:t>“</a:t>
            </a:r>
            <a:endParaRPr sz="128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631044" y="2132900"/>
            <a:ext cx="2280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9912236" y="2132900"/>
            <a:ext cx="2280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2280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>
            <a:off x="2280567" y="2132900"/>
            <a:ext cx="22804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43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91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7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91600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515205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7838809" y="1600200"/>
            <a:ext cx="3161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478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8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8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569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9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1191600" y="6199951"/>
            <a:ext cx="86168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854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48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B0E0-9A85-4994-BF7F-C6881BF63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E4C2B-C041-4A21-A66D-57158B39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29EDC-94E4-4909-B427-9D0366EC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64AF-6B20-4463-A639-218B76661851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A662-2BD8-4FD6-A548-81F4BA78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6F268-AF7F-4020-B25A-2057FDCD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1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3EE48A25-5C9B-4A6E-87ED-2E3FB264D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206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70" r:id="rId7"/>
    <p:sldLayoutId id="2147483671" r:id="rId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ottbarrykaufman.com/podcast/nature-nurture-and-human-autonomy-with-james-flynn/" TargetMode="External"/><Relationship Id="rId2" Type="http://schemas.openxmlformats.org/officeDocument/2006/relationships/hyperlink" Target="https://www.youtube.com/watch?v=9vpqilhW9uI&amp;t=171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75g4d5sF3xI&amp;list=PL8dPuuaLjXtOPRKzVLY0jJY-uHOH9KVU6&amp;index=25" TargetMode="External"/><Relationship Id="rId4" Type="http://schemas.openxmlformats.org/officeDocument/2006/relationships/hyperlink" Target="https://www.youtube.com/watch?v=9xTz3QjcloI&amp;list=PL8dPuuaLjXtOPRKzVLY0jJY-uHOH9KVU6&amp;index=2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-kei.be/wp-content/uploads/2016/05/13221578_1766794760217282_6858246851145046893_n-528x704.jpg" TargetMode="External"/><Relationship Id="rId3" Type="http://schemas.openxmlformats.org/officeDocument/2006/relationships/hyperlink" Target="https://c8.alamy.com/comp/HRNYYF/wwi-american-soldiers-taking-iq-test-HRNYYF.jpg" TargetMode="External"/><Relationship Id="rId7" Type="http://schemas.openxmlformats.org/officeDocument/2006/relationships/hyperlink" Target="http://psychostatnice.brozkeff.net/lib/exe/fetch.php?w=380&amp;tok=bb581c&amp;media=prace:vychodiska_vyberu_pracovniku:import_image_2.png" TargetMode="External"/><Relationship Id="rId2" Type="http://schemas.openxmlformats.org/officeDocument/2006/relationships/hyperlink" Target="https://en.wikipedia.org/wiki/Cattell%E2%80%93Horn%E2%80%93Carroll_theory#/media/File:Carroll_three_stratum_model_of_human_Intelligence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mages.collegexpress.com/article/test-prep-timeline-high-school.jpg" TargetMode="External"/><Relationship Id="rId5" Type="http://schemas.openxmlformats.org/officeDocument/2006/relationships/hyperlink" Target="https://cdn.britannica.com/28/155928-050-F61FBB86/Inuits-sled-hunt-Cape-Dorset-Canada-Nunavut.jpg" TargetMode="External"/><Relationship Id="rId4" Type="http://schemas.openxmlformats.org/officeDocument/2006/relationships/hyperlink" Target="https://ourworldindata.org/grapher/the-flynn-effect-gains-in-mean-iq-intelligence-quotient-for-world-regions-1909-20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vpqilhW9uI&amp;t=171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18E240-0DB6-461E-AE59-EF048569E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04 Inteligence</a:t>
            </a:r>
          </a:p>
        </p:txBody>
      </p:sp>
    </p:spTree>
    <p:extLst>
      <p:ext uri="{BB962C8B-B14F-4D97-AF65-F5344CB8AC3E}">
        <p14:creationId xmlns:p14="http://schemas.microsoft.com/office/powerpoint/2010/main" val="137911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8DAE-4060-490A-ADDC-1A79D53C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Wechsler</a:t>
            </a:r>
            <a:r>
              <a:rPr lang="cs-CZ" dirty="0"/>
              <a:t>: WAIS, WISC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7A926-0F70-4066-AE5B-D3A891E1B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600" y="1831451"/>
            <a:ext cx="5712539" cy="4736400"/>
          </a:xfrm>
        </p:spPr>
        <p:txBody>
          <a:bodyPr/>
          <a:lstStyle/>
          <a:p>
            <a:pPr lvl="0"/>
            <a:r>
              <a:rPr lang="cs-CZ" dirty="0"/>
              <a:t>Vícedimenzionální test inteligence</a:t>
            </a:r>
            <a:endParaRPr lang="sk-SK" dirty="0"/>
          </a:p>
          <a:p>
            <a:pPr lvl="0"/>
            <a:r>
              <a:rPr lang="cs-CZ" dirty="0"/>
              <a:t>individuálně administrovaný</a:t>
            </a:r>
            <a:endParaRPr lang="sk-SK" dirty="0"/>
          </a:p>
          <a:p>
            <a:pPr lvl="0"/>
            <a:r>
              <a:rPr lang="cs-CZ" dirty="0"/>
              <a:t>Standardizovaná administrace</a:t>
            </a:r>
            <a:endParaRPr lang="sk-SK" dirty="0"/>
          </a:p>
          <a:p>
            <a:r>
              <a:rPr lang="cs-CZ" dirty="0"/>
              <a:t>50-90 minut. </a:t>
            </a: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5BF244FA-EBEC-438C-B360-373AF083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1F73-22DB-48E1-8DBF-40DB7996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1" y="117125"/>
            <a:ext cx="8616800" cy="1143200"/>
          </a:xfrm>
        </p:spPr>
        <p:txBody>
          <a:bodyPr/>
          <a:lstStyle/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WISC, WAIS 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3E16-E994-4B22-B842-168CA025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0018"/>
            <a:ext cx="4327525" cy="5611506"/>
          </a:xfrm>
        </p:spPr>
        <p:txBody>
          <a:bodyPr/>
          <a:lstStyle/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Slovní porozumění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Vědomosti, podobnosti, slovník, porozumění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Percepční uspořádání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Doplňování obrázků, řazení obrázků, kostky, skládanky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Koncentrovanost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Počty, opakování čísel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Rychlost zpracování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Kódování, hledání symbolů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4DBEE4-0C52-488F-A273-FF00E3354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25" y="213519"/>
            <a:ext cx="7864475" cy="643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6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553E5-80A9-4C66-B70E-95C1F3A2D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všechno má vliv na výkon?</a:t>
            </a:r>
          </a:p>
          <a:p>
            <a:endParaRPr lang="cs-CZ" dirty="0"/>
          </a:p>
          <a:p>
            <a:pPr marL="101598" indent="0">
              <a:buNone/>
            </a:pPr>
            <a:r>
              <a:rPr lang="cs-CZ" b="1" dirty="0"/>
              <a:t>95% Interval spolehlivosti</a:t>
            </a:r>
          </a:p>
          <a:p>
            <a:pPr marL="101598" indent="0">
              <a:buNone/>
            </a:pPr>
            <a:endParaRPr lang="cs-CZ" b="1" dirty="0"/>
          </a:p>
          <a:p>
            <a:r>
              <a:rPr lang="cs-CZ" dirty="0"/>
              <a:t>Využití IQ testů?</a:t>
            </a:r>
          </a:p>
          <a:p>
            <a:pPr marL="101598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6322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719380-2BB9-4BC6-8316-D790BA64A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799" y="2999845"/>
            <a:ext cx="10952402" cy="3795238"/>
          </a:xfrm>
        </p:spPr>
        <p:txBody>
          <a:bodyPr/>
          <a:lstStyle/>
          <a:p>
            <a:pPr marL="101598" indent="0">
              <a:buNone/>
            </a:pPr>
            <a:r>
              <a:rPr lang="cs-CZ" dirty="0"/>
              <a:t>Rozdíl 15 IQ bodů mezi etnickými skupinami</a:t>
            </a:r>
          </a:p>
          <a:p>
            <a:pPr marL="101598" indent="0">
              <a:buNone/>
            </a:pPr>
            <a:endParaRPr lang="cs-CZ" dirty="0"/>
          </a:p>
          <a:p>
            <a:r>
              <a:rPr lang="cs-CZ" dirty="0"/>
              <a:t>Jak zjišťovat tak aby nebyli příslušníci rozdílných kultur znevýhodněni?</a:t>
            </a:r>
          </a:p>
          <a:p>
            <a:r>
              <a:rPr lang="cs-CZ" dirty="0"/>
              <a:t>Dítě cizinců v 1. ročníku zaostává. Jak zjistit jestli je to kvůli nízké inteligenci?</a:t>
            </a:r>
          </a:p>
          <a:p>
            <a:r>
              <a:rPr lang="cs-CZ" dirty="0"/>
              <a:t>Jak rozhodovat kdo se bude vzdělávat mimo hlavní vzdělávací proud?</a:t>
            </a:r>
          </a:p>
          <a:p>
            <a:endParaRPr lang="cs-CZ" dirty="0"/>
          </a:p>
          <a:p>
            <a:pPr marL="101598" indent="0">
              <a:buNone/>
            </a:pPr>
            <a:r>
              <a:rPr lang="cs-CZ" dirty="0"/>
              <a:t>Pragmatická potřeba kategorizace</a:t>
            </a:r>
          </a:p>
        </p:txBody>
      </p:sp>
    </p:spTree>
    <p:extLst>
      <p:ext uri="{BB962C8B-B14F-4D97-AF65-F5344CB8AC3E}">
        <p14:creationId xmlns:p14="http://schemas.microsoft.com/office/powerpoint/2010/main" val="196978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FC77-7708-4B5C-8FED-C8404FC9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relevantní alternativy IQ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D748F-E1F1-4504-A92C-FB68EF697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cs-CZ" dirty="0"/>
              <a:t>Výzkum třídění pojmů u kmene </a:t>
            </a:r>
            <a:r>
              <a:rPr lang="cs-CZ" dirty="0" err="1"/>
              <a:t>Kpelle</a:t>
            </a:r>
            <a:endParaRPr lang="cs-CZ" dirty="0"/>
          </a:p>
          <a:p>
            <a:endParaRPr lang="cs-CZ" dirty="0"/>
          </a:p>
          <a:p>
            <a:r>
              <a:rPr lang="cs-CZ" dirty="0"/>
              <a:t>Minulé výkony</a:t>
            </a:r>
          </a:p>
          <a:p>
            <a:r>
              <a:rPr lang="cs-CZ" dirty="0"/>
              <a:t>Nástroje se širším spektrem</a:t>
            </a:r>
          </a:p>
          <a:p>
            <a:r>
              <a:rPr lang="cs-CZ" dirty="0"/>
              <a:t>Kaufman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Battery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(K-ABC)</a:t>
            </a:r>
          </a:p>
          <a:p>
            <a:r>
              <a:rPr lang="cs-CZ" dirty="0"/>
              <a:t>Adaptivní schopnosti</a:t>
            </a:r>
          </a:p>
          <a:p>
            <a:pPr lvl="1"/>
            <a:r>
              <a:rPr lang="cs-CZ" dirty="0"/>
              <a:t>Dotazník, vyplňuje jiná osoba</a:t>
            </a:r>
          </a:p>
          <a:p>
            <a:pPr lvl="1"/>
            <a:r>
              <a:rPr lang="cs-CZ" dirty="0"/>
              <a:t>Součást diagnostiky mentální retardace</a:t>
            </a:r>
          </a:p>
          <a:p>
            <a:pPr lvl="1"/>
            <a:r>
              <a:rPr lang="cs-CZ" dirty="0" err="1"/>
              <a:t>Vinelandská</a:t>
            </a:r>
            <a:r>
              <a:rPr lang="cs-CZ" dirty="0"/>
              <a:t> škála sociální zralosti (1974)</a:t>
            </a:r>
          </a:p>
          <a:p>
            <a:pPr lvl="1"/>
            <a:r>
              <a:rPr lang="cs-CZ" dirty="0"/>
              <a:t>NÚV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08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DC967-C6A0-46EF-AFBB-5FD3D04F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schopnosti: příklady položek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826B61-97C1-448F-8756-279368BA0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Příležitostně píše krátké dopisy</a:t>
            </a:r>
          </a:p>
          <a:p>
            <a:endParaRPr lang="cs-CZ" dirty="0"/>
          </a:p>
          <a:p>
            <a:pPr lvl="0"/>
            <a:r>
              <a:rPr lang="cs-CZ" dirty="0"/>
              <a:t>Obstará drobný nákup (např. svačinu v obchodě či školním automatu).</a:t>
            </a:r>
            <a:endParaRPr lang="sk-SK" dirty="0"/>
          </a:p>
          <a:p>
            <a:pPr lvl="0"/>
            <a:r>
              <a:rPr lang="cs-CZ" dirty="0"/>
              <a:t>Přemýšlí o důvěryhodnosti článků zveřejněných v novinách či na internetu.</a:t>
            </a:r>
            <a:endParaRPr lang="sk-SK" dirty="0"/>
          </a:p>
          <a:p>
            <a:pPr lvl="0"/>
            <a:r>
              <a:rPr lang="cs-CZ" dirty="0"/>
              <a:t>V rozhovoru dokáže plynule přejít k dalšímu tématu (nejde o náhlé změny bez návaznosti).</a:t>
            </a:r>
            <a:endParaRPr lang="sk-SK" dirty="0"/>
          </a:p>
          <a:p>
            <a:pPr lvl="0"/>
            <a:r>
              <a:rPr lang="cs-CZ" dirty="0"/>
              <a:t>V rozhovoru začne od toho, co je v daný okamžik důležité nebo zajímavé pro druhého.</a:t>
            </a:r>
            <a:endParaRPr lang="sk-SK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3785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07B9-CD0A-446D-BF4F-803CC5A6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diagnostika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789FD-6F5A-49F1-B11B-CD4478DC0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lvl="0" indent="0">
              <a:buNone/>
            </a:pPr>
            <a:r>
              <a:rPr lang="cs-CZ" dirty="0"/>
              <a:t>Formát:</a:t>
            </a:r>
          </a:p>
          <a:p>
            <a:pPr lvl="0"/>
            <a:r>
              <a:rPr lang="cs-CZ" dirty="0" err="1"/>
              <a:t>Sandwich</a:t>
            </a:r>
            <a:r>
              <a:rPr lang="cs-CZ" dirty="0"/>
              <a:t>: </a:t>
            </a:r>
            <a:r>
              <a:rPr lang="cs-CZ" dirty="0" err="1"/>
              <a:t>pretest</a:t>
            </a:r>
            <a:r>
              <a:rPr lang="cs-CZ" dirty="0"/>
              <a:t>, intervence, </a:t>
            </a:r>
            <a:r>
              <a:rPr lang="cs-CZ" dirty="0" err="1"/>
              <a:t>posttest</a:t>
            </a:r>
            <a:endParaRPr lang="sk-SK" dirty="0"/>
          </a:p>
          <a:p>
            <a:pPr lvl="0"/>
            <a:r>
              <a:rPr lang="cs-CZ" dirty="0" err="1"/>
              <a:t>Cake</a:t>
            </a:r>
            <a:r>
              <a:rPr lang="cs-CZ" dirty="0"/>
              <a:t>: položka, intervence (v případě potřeby), náročnější položka</a:t>
            </a:r>
          </a:p>
          <a:p>
            <a:pPr lvl="0"/>
            <a:endParaRPr lang="cs-CZ" dirty="0"/>
          </a:p>
          <a:p>
            <a:pPr marL="152396" lvl="0" indent="0">
              <a:buNone/>
            </a:pPr>
            <a:r>
              <a:rPr lang="cs-CZ" dirty="0"/>
              <a:t>Přístup:</a:t>
            </a:r>
          </a:p>
          <a:p>
            <a:r>
              <a:rPr lang="cs-CZ" dirty="0"/>
              <a:t>Psychometrický</a:t>
            </a:r>
          </a:p>
          <a:p>
            <a:r>
              <a:rPr lang="cs-CZ" dirty="0"/>
              <a:t>Klinický (individuální, odporučení pro intervenci)</a:t>
            </a:r>
          </a:p>
          <a:p>
            <a:endParaRPr lang="cs-CZ" dirty="0"/>
          </a:p>
          <a:p>
            <a:pPr marL="152396" indent="0">
              <a:buNone/>
            </a:pPr>
            <a:r>
              <a:rPr lang="cs-CZ" dirty="0"/>
              <a:t>Málo využívané</a:t>
            </a:r>
          </a:p>
        </p:txBody>
      </p:sp>
    </p:spTree>
    <p:extLst>
      <p:ext uri="{BB962C8B-B14F-4D97-AF65-F5344CB8AC3E}">
        <p14:creationId xmlns:p14="http://schemas.microsoft.com/office/powerpoint/2010/main" val="23168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EFA1-8497-4509-ADB0-60EE2DA8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BC805-6A38-4CBF-96D6-4832F3D9B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Ted: </a:t>
            </a:r>
            <a:r>
              <a:rPr lang="cs-CZ" dirty="0" err="1"/>
              <a:t>Flynn</a:t>
            </a:r>
            <a:r>
              <a:rPr lang="cs-CZ" dirty="0"/>
              <a:t> </a:t>
            </a:r>
            <a:r>
              <a:rPr lang="cs-CZ" u="sng" dirty="0">
                <a:hlinkClick r:id="rId2"/>
              </a:rPr>
              <a:t>https://www.youtube.com/watch?v=9vpqilhW9uI&amp;t=171s</a:t>
            </a:r>
            <a:endParaRPr lang="cs-CZ" u="sng" dirty="0"/>
          </a:p>
          <a:p>
            <a:r>
              <a:rPr lang="cs-CZ" dirty="0"/>
              <a:t>Psychology </a:t>
            </a:r>
            <a:r>
              <a:rPr lang="cs-CZ" dirty="0" err="1"/>
              <a:t>podcast</a:t>
            </a:r>
            <a:r>
              <a:rPr lang="cs-CZ" dirty="0"/>
              <a:t>: </a:t>
            </a:r>
            <a:r>
              <a:rPr lang="cs-CZ" dirty="0" err="1"/>
              <a:t>Flynn</a:t>
            </a:r>
            <a:br>
              <a:rPr lang="cs-CZ" dirty="0"/>
            </a:br>
            <a:r>
              <a:rPr lang="sk-SK" dirty="0">
                <a:hlinkClick r:id="rId3"/>
              </a:rPr>
              <a:t>https://scottbarrykaufman.com/podcast/nature-nurture-and-human-autonomy-with-james-flynn/</a:t>
            </a:r>
            <a:endParaRPr lang="sk-SK" dirty="0"/>
          </a:p>
          <a:p>
            <a:r>
              <a:rPr lang="cs-CZ" dirty="0" err="1"/>
              <a:t>Crash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Psychology: </a:t>
            </a:r>
            <a:r>
              <a:rPr lang="cs-CZ" dirty="0" err="1"/>
              <a:t>Intelligence</a:t>
            </a:r>
            <a:r>
              <a:rPr lang="cs-CZ" dirty="0"/>
              <a:t> </a:t>
            </a:r>
            <a:r>
              <a:rPr lang="cs-CZ" u="sng" dirty="0">
                <a:hlinkClick r:id="rId4"/>
              </a:rPr>
              <a:t>https://www.youtube.com/watch?v=9xTz3QjcloI&amp;list=PL8dPuuaLjXtOPRKzVLY0jJY-uHOH9KVU6&amp;index=24</a:t>
            </a:r>
            <a:endParaRPr lang="sk-SK" dirty="0"/>
          </a:p>
          <a:p>
            <a:r>
              <a:rPr lang="cs-CZ" u="sng" dirty="0">
                <a:hlinkClick r:id="rId5"/>
              </a:rPr>
              <a:t>https://www.youtube.com/watch?v=75g4d5sF3xI&amp;list=PL8dPuuaLjXtOPRKzVLY0jJY-uHOH9KVU6&amp;index=25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92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B07A-201F-425D-8742-9EAD818F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00" y="201335"/>
            <a:ext cx="8413794" cy="639539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D128D-C2EF-454D-AAC2-20F9A2B8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62" y="715039"/>
            <a:ext cx="11677475" cy="4736400"/>
          </a:xfrm>
        </p:spPr>
        <p:txBody>
          <a:bodyPr/>
          <a:lstStyle/>
          <a:p>
            <a:pPr lvl="0"/>
            <a:r>
              <a:rPr lang="cs-CZ" dirty="0" err="1"/>
              <a:t>Gould</a:t>
            </a:r>
            <a:r>
              <a:rPr lang="cs-CZ" dirty="0"/>
              <a:t>, S. J. (1998). </a:t>
            </a:r>
            <a:r>
              <a:rPr lang="cs-CZ" i="1" dirty="0"/>
              <a:t>Jak neměřit člověka: pravda a předsudky v dějinách hodnocení lidské inteligence</a:t>
            </a:r>
            <a:r>
              <a:rPr lang="cs-CZ" dirty="0"/>
              <a:t>. Praha: Nakladatelství Lidové noviny.</a:t>
            </a:r>
          </a:p>
          <a:p>
            <a:pPr lvl="0"/>
            <a:r>
              <a:rPr lang="sk-SK" dirty="0" err="1"/>
              <a:t>Sternberg</a:t>
            </a:r>
            <a:r>
              <a:rPr lang="sk-SK" dirty="0"/>
              <a:t>, R. J. (2009). </a:t>
            </a:r>
            <a:r>
              <a:rPr lang="sk-SK" dirty="0" err="1"/>
              <a:t>Kognitivní</a:t>
            </a:r>
            <a:r>
              <a:rPr lang="sk-SK" dirty="0"/>
              <a:t> </a:t>
            </a:r>
            <a:r>
              <a:rPr lang="sk-SK" dirty="0" err="1"/>
              <a:t>psychologie</a:t>
            </a:r>
            <a:r>
              <a:rPr lang="sk-SK" dirty="0"/>
              <a:t> (Vyd. 2). Praha: Portál.</a:t>
            </a:r>
          </a:p>
          <a:p>
            <a:pPr lvl="0"/>
            <a:r>
              <a:rPr lang="cs-CZ" dirty="0" err="1"/>
              <a:t>Sternberg</a:t>
            </a:r>
            <a:r>
              <a:rPr lang="cs-CZ" dirty="0"/>
              <a:t>, R. J. (Ed.). (2018).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Nature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Intelligence</a:t>
            </a:r>
            <a:r>
              <a:rPr lang="cs-CZ" dirty="0"/>
              <a:t>. New York: Cambridge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  <a:endParaRPr lang="sk-SK" dirty="0"/>
          </a:p>
          <a:p>
            <a:pPr lvl="0"/>
            <a:r>
              <a:rPr lang="cs-CZ" dirty="0" err="1"/>
              <a:t>Sternberg</a:t>
            </a:r>
            <a:r>
              <a:rPr lang="cs-CZ" dirty="0"/>
              <a:t>, R. J., &amp; </a:t>
            </a:r>
            <a:r>
              <a:rPr lang="cs-CZ" dirty="0" err="1"/>
              <a:t>Grigorenko</a:t>
            </a:r>
            <a:r>
              <a:rPr lang="cs-CZ" dirty="0"/>
              <a:t>, E. L. (2002). </a:t>
            </a:r>
            <a:r>
              <a:rPr lang="cs-CZ" i="1" dirty="0" err="1"/>
              <a:t>Dynamic</a:t>
            </a:r>
            <a:r>
              <a:rPr lang="cs-CZ" i="1" dirty="0"/>
              <a:t> Testing: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Nature</a:t>
            </a:r>
            <a:r>
              <a:rPr lang="cs-CZ" i="1" dirty="0"/>
              <a:t> and </a:t>
            </a:r>
            <a:r>
              <a:rPr lang="cs-CZ" i="1" dirty="0" err="1"/>
              <a:t>Measurement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Learning </a:t>
            </a:r>
            <a:r>
              <a:rPr lang="cs-CZ" i="1" dirty="0" err="1"/>
              <a:t>Potential</a:t>
            </a:r>
            <a:r>
              <a:rPr lang="cs-CZ" dirty="0"/>
              <a:t>. Cambridge: Cambridge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  <a:endParaRPr lang="sk-SK" dirty="0"/>
          </a:p>
          <a:p>
            <a:pPr lvl="0"/>
            <a:r>
              <a:rPr lang="cs-CZ" dirty="0"/>
              <a:t>Svoboda, M., Krejčířová, D., &amp; Vágnerová, M. (2015). </a:t>
            </a:r>
            <a:r>
              <a:rPr lang="cs-CZ" i="1" dirty="0"/>
              <a:t>Psychodiagnostika dětí a dospívajících </a:t>
            </a:r>
            <a:r>
              <a:rPr lang="cs-CZ" dirty="0"/>
              <a:t>(Třetí vydání). Praha: Portál.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4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0FE8-6E81-40D3-9A7F-2D13695C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5C791-6F1D-4750-8119-7164E61B1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9057" y="1831451"/>
            <a:ext cx="12239538" cy="4736400"/>
          </a:xfrm>
        </p:spPr>
        <p:txBody>
          <a:bodyPr/>
          <a:lstStyle/>
          <a:p>
            <a:r>
              <a:rPr lang="sk-SK" sz="1800" dirty="0">
                <a:hlinkClick r:id="rId2"/>
              </a:rPr>
              <a:t>https://en.wikipedia.org/wiki/Cattell%E2%80%93Horn%E2%80%93Carroll_theory#/media/File:Carroll_three_stratum_model_of_human_Intelligence.png</a:t>
            </a:r>
            <a:endParaRPr lang="cs-CZ" sz="1800" u="sng" dirty="0">
              <a:hlinkClick r:id="rId3"/>
            </a:endParaRPr>
          </a:p>
          <a:p>
            <a:r>
              <a:rPr lang="cs-CZ" sz="1800" u="sng" dirty="0">
                <a:hlinkClick r:id="rId3"/>
              </a:rPr>
              <a:t>https://c8.alamy.com/comp/HRNYYF/wwi-american-soldiers-taking-iq-test-HRNYYF.jpg</a:t>
            </a:r>
            <a:endParaRPr lang="sk-SK" sz="1800" dirty="0"/>
          </a:p>
          <a:p>
            <a:r>
              <a:rPr lang="sk-SK" sz="1800" u="sng" dirty="0">
                <a:hlinkClick r:id="rId4"/>
              </a:rPr>
              <a:t>https://ourworldindata.org/grapher/the-flynn-effect-gains-in-mean-iq-intelligence-quotient-for-world-regions-1909-2013</a:t>
            </a:r>
            <a:endParaRPr lang="sk-SK" sz="1800" dirty="0"/>
          </a:p>
          <a:p>
            <a:r>
              <a:rPr lang="sk-SK" sz="1800" u="sng" dirty="0">
                <a:hlinkClick r:id="rId5"/>
              </a:rPr>
              <a:t>https://cdn.britannica.com/28/155928-050-F61FBB86/Inuits-sled-hunt-Cape-Dorset-Canada-Nunavut.jpg</a:t>
            </a:r>
            <a:endParaRPr lang="sk-SK" sz="1800" dirty="0"/>
          </a:p>
          <a:p>
            <a:r>
              <a:rPr lang="sk-SK" sz="1800" u="sng" dirty="0">
                <a:hlinkClick r:id="rId6"/>
              </a:rPr>
              <a:t>https://images.collegexpress.com/article/test-prep-timeline-high-school.jpg</a:t>
            </a:r>
            <a:endParaRPr lang="sk-SK" sz="1800" dirty="0"/>
          </a:p>
          <a:p>
            <a:r>
              <a:rPr lang="sk-SK" sz="1800" u="sng" dirty="0">
                <a:hlinkClick r:id="rId7"/>
              </a:rPr>
              <a:t>http://psychostatnice.brozkeff.net/lib/exe/fetch.php?w=380&amp;tok=bb581c&amp;media=prace:vychodiska_vyberu_pracovniku:import_image_2.png</a:t>
            </a:r>
            <a:endParaRPr lang="sk-SK" sz="1800" dirty="0"/>
          </a:p>
          <a:p>
            <a:r>
              <a:rPr lang="sk-SK" sz="1800" u="sng" dirty="0">
                <a:hlinkClick r:id="rId8"/>
              </a:rPr>
              <a:t>https://www.de-kei.be/wp-content/uploads/2016/05/13221578_1766794760217282_6858246851145046893_n-528x704.jpg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565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IQ testů</a:t>
            </a:r>
            <a:r>
              <a:rPr lang="sk-SK" dirty="0"/>
              <a:t>: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797895"/>
            <a:ext cx="8616800" cy="4736400"/>
          </a:xfrm>
        </p:spPr>
        <p:txBody>
          <a:bodyPr>
            <a:normAutofit/>
          </a:bodyPr>
          <a:lstStyle/>
          <a:p>
            <a:r>
              <a:rPr lang="cs-CZ" dirty="0"/>
              <a:t>Jednodimenzionální – vícedimenzionální</a:t>
            </a:r>
            <a:br>
              <a:rPr lang="cs-CZ" dirty="0"/>
            </a:br>
            <a:r>
              <a:rPr lang="cs-CZ" dirty="0" err="1"/>
              <a:t>Raven</a:t>
            </a:r>
            <a:r>
              <a:rPr lang="cs-CZ" dirty="0"/>
              <a:t>, </a:t>
            </a:r>
            <a:r>
              <a:rPr lang="cs-CZ" dirty="0" err="1"/>
              <a:t>Kohs</a:t>
            </a:r>
            <a:r>
              <a:rPr lang="cs-CZ" dirty="0"/>
              <a:t> / WISC, K-ABC</a:t>
            </a:r>
            <a:endParaRPr lang="sk-SK" dirty="0"/>
          </a:p>
          <a:p>
            <a:r>
              <a:rPr lang="cs-CZ" dirty="0"/>
              <a:t>Individuální – skupinová administrace</a:t>
            </a:r>
            <a:br>
              <a:rPr lang="cs-CZ" dirty="0"/>
            </a:br>
            <a:r>
              <a:rPr lang="cs-CZ" dirty="0"/>
              <a:t>WISC, </a:t>
            </a:r>
            <a:r>
              <a:rPr lang="cs-CZ" dirty="0" err="1"/>
              <a:t>Kohs</a:t>
            </a:r>
            <a:r>
              <a:rPr lang="cs-CZ" dirty="0"/>
              <a:t> / TSI, </a:t>
            </a:r>
            <a:r>
              <a:rPr lang="cs-CZ" dirty="0" err="1"/>
              <a:t>Raven</a:t>
            </a:r>
            <a:r>
              <a:rPr lang="cs-CZ" dirty="0"/>
              <a:t>,</a:t>
            </a:r>
            <a:endParaRPr lang="sk-SK" dirty="0"/>
          </a:p>
          <a:p>
            <a:r>
              <a:rPr lang="cs-CZ" dirty="0"/>
              <a:t>Vizuální – verbální položky</a:t>
            </a:r>
            <a:endParaRPr lang="sk-SK" dirty="0"/>
          </a:p>
          <a:p>
            <a:r>
              <a:rPr lang="cs-CZ" dirty="0"/>
              <a:t>Časově omezené – neomezené</a:t>
            </a: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7EA67-5E9B-476F-B520-8C57F5FA1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9" y="3085522"/>
            <a:ext cx="6445541" cy="36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6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Inteligence</a:t>
            </a:r>
            <a:r>
              <a:rPr lang="sk-SK" dirty="0"/>
              <a:t>: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638F5-14B1-4701-A009-83FEC6B5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600" y="1621051"/>
            <a:ext cx="8616800" cy="4736400"/>
          </a:xfrm>
        </p:spPr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schopnost vyvozovat vztahy</a:t>
            </a:r>
          </a:p>
          <a:p>
            <a:r>
              <a:rPr lang="cs-CZ" dirty="0" err="1"/>
              <a:t>Wechsler</a:t>
            </a:r>
            <a:r>
              <a:rPr lang="cs-CZ" dirty="0"/>
              <a:t>: globální schopnost účelně jednat, rozumně myslet a účinně se vypořádávat s okolím</a:t>
            </a:r>
          </a:p>
          <a:p>
            <a:r>
              <a:rPr lang="cs-CZ" dirty="0" err="1"/>
              <a:t>Boring</a:t>
            </a:r>
            <a:r>
              <a:rPr lang="cs-CZ" dirty="0"/>
              <a:t>: To co měří testy inteligence</a:t>
            </a:r>
          </a:p>
          <a:p>
            <a:endParaRPr lang="cs-CZ" dirty="0"/>
          </a:p>
          <a:p>
            <a:pPr lvl="0"/>
            <a:r>
              <a:rPr lang="cs-CZ" dirty="0"/>
              <a:t>Učit se ze zkušenosti</a:t>
            </a:r>
            <a:endParaRPr lang="sk-SK" dirty="0"/>
          </a:p>
          <a:p>
            <a:pPr lvl="0"/>
            <a:r>
              <a:rPr lang="cs-CZ" dirty="0"/>
              <a:t>Přizpůsobovat se svému prostředí</a:t>
            </a:r>
            <a:endParaRPr lang="sk-SK" dirty="0"/>
          </a:p>
          <a:p>
            <a:pPr lvl="0"/>
            <a:r>
              <a:rPr lang="cs-CZ" dirty="0" err="1"/>
              <a:t>Metakognice</a:t>
            </a:r>
            <a:r>
              <a:rPr lang="cs-CZ" dirty="0"/>
              <a:t>: porozumění vlastním myšlenkovým procesům a schopnost je řídit</a:t>
            </a:r>
            <a:endParaRPr lang="sk-SK" dirty="0"/>
          </a:p>
          <a:p>
            <a:pPr lvl="0"/>
            <a:r>
              <a:rPr lang="cs-CZ" dirty="0"/>
              <a:t>Kulturní vlivy (co je považováno za chytré je v různých kulturách různé)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35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88F349-B798-4722-95FF-2854749CB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62" y="799386"/>
            <a:ext cx="10058400" cy="6058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92D966-C3B8-4BF9-8819-80D8AB3A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83" y="477850"/>
            <a:ext cx="8616800" cy="1143200"/>
          </a:xfrm>
        </p:spPr>
        <p:txBody>
          <a:bodyPr/>
          <a:lstStyle/>
          <a:p>
            <a:r>
              <a:rPr lang="cs-CZ" dirty="0"/>
              <a:t>Historický vývoj měření</a:t>
            </a:r>
            <a:br>
              <a:rPr lang="cs-CZ" dirty="0"/>
            </a:br>
            <a:r>
              <a:rPr lang="cs-CZ" dirty="0"/>
              <a:t>inteligence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5158-D5D1-4630-B7D5-376725B0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83196"/>
            <a:ext cx="6248400" cy="4736400"/>
          </a:xfrm>
        </p:spPr>
        <p:txBody>
          <a:bodyPr/>
          <a:lstStyle/>
          <a:p>
            <a:r>
              <a:rPr lang="cs-CZ" dirty="0" err="1"/>
              <a:t>Binet</a:t>
            </a:r>
            <a:r>
              <a:rPr lang="cs-CZ" dirty="0"/>
              <a:t>-Simon, 1905, mentální věk</a:t>
            </a:r>
          </a:p>
          <a:p>
            <a:r>
              <a:rPr lang="cs-CZ" dirty="0"/>
              <a:t>Stern: Inteligenční kvocient IQ</a:t>
            </a:r>
            <a:br>
              <a:rPr lang="cs-CZ" dirty="0"/>
            </a:br>
            <a:r>
              <a:rPr lang="cs-CZ" dirty="0"/>
              <a:t>(mentální věk / chronologický věk) x 100</a:t>
            </a:r>
          </a:p>
          <a:p>
            <a:r>
              <a:rPr lang="cs-CZ" dirty="0"/>
              <a:t>Deviační IQ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AutoShape 2" descr="IQ = 100 \cdot \frac{ment{\acute a}ln{\acute \imath}\,v{\check e}k}{chronologick{\acute y}\,v{\check e}k}">
            <a:extLst>
              <a:ext uri="{FF2B5EF4-FFF2-40B4-BE49-F238E27FC236}">
                <a16:creationId xmlns:a16="http://schemas.microsoft.com/office/drawing/2014/main" id="{D186674D-8B8D-4481-BF62-EEC117513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58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indoor, person, photo&#10;&#10;Description automatically generated">
            <a:extLst>
              <a:ext uri="{FF2B5EF4-FFF2-40B4-BE49-F238E27FC236}">
                <a16:creationId xmlns:a16="http://schemas.microsoft.com/office/drawing/2014/main" id="{0EFD6B23-152C-442B-A434-8B885522A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-1525" r="6526" b="8623"/>
          <a:stretch/>
        </p:blipFill>
        <p:spPr>
          <a:xfrm>
            <a:off x="4706225" y="281406"/>
            <a:ext cx="7701094" cy="6371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14A76-3EF6-4B9F-BA7B-6D698F44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4" y="773036"/>
            <a:ext cx="8616800" cy="1143200"/>
          </a:xfrm>
        </p:spPr>
        <p:txBody>
          <a:bodyPr/>
          <a:lstStyle/>
          <a:p>
            <a:r>
              <a:rPr lang="cs-CZ" dirty="0"/>
              <a:t>Historický vývoj</a:t>
            </a:r>
            <a:br>
              <a:rPr lang="cs-CZ" dirty="0"/>
            </a:br>
            <a:r>
              <a:rPr lang="cs-CZ" dirty="0"/>
              <a:t>měření inteligence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18928-8EC6-42B5-8963-CFE8CA82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16236"/>
            <a:ext cx="4814918" cy="4736400"/>
          </a:xfrm>
        </p:spPr>
        <p:txBody>
          <a:bodyPr/>
          <a:lstStyle/>
          <a:p>
            <a:r>
              <a:rPr lang="cs-CZ" dirty="0"/>
              <a:t>Stanford-</a:t>
            </a:r>
            <a:r>
              <a:rPr lang="cs-CZ" dirty="0" err="1"/>
              <a:t>Binet</a:t>
            </a:r>
            <a:endParaRPr lang="cs-CZ" dirty="0"/>
          </a:p>
          <a:p>
            <a:r>
              <a:rPr lang="cs-CZ" dirty="0" err="1"/>
              <a:t>Army</a:t>
            </a:r>
            <a:r>
              <a:rPr lang="cs-CZ" dirty="0"/>
              <a:t> α, </a:t>
            </a:r>
            <a:r>
              <a:rPr lang="cs-CZ" dirty="0" err="1"/>
              <a:t>Army</a:t>
            </a:r>
            <a:r>
              <a:rPr lang="cs-CZ" dirty="0"/>
              <a:t> β</a:t>
            </a:r>
          </a:p>
          <a:p>
            <a:endParaRPr lang="cs-CZ" dirty="0"/>
          </a:p>
          <a:p>
            <a:pPr marL="152396" indent="0">
              <a:buNone/>
            </a:pPr>
            <a:r>
              <a:rPr lang="cs-CZ" dirty="0"/>
              <a:t>Rozšíření</a:t>
            </a:r>
          </a:p>
          <a:p>
            <a:pPr marL="152396" indent="0">
              <a:buNone/>
            </a:pPr>
            <a:r>
              <a:rPr lang="cs-CZ" dirty="0"/>
              <a:t>Zásadní nedostatky testování</a:t>
            </a:r>
          </a:p>
          <a:p>
            <a:r>
              <a:rPr lang="cs-CZ" dirty="0"/>
              <a:t>Kritika nedostatků měření</a:t>
            </a:r>
            <a:endParaRPr lang="sk-SK" dirty="0"/>
          </a:p>
          <a:p>
            <a:pPr lvl="0"/>
            <a:r>
              <a:rPr lang="cs-CZ" dirty="0"/>
              <a:t>Kritika výsledků</a:t>
            </a:r>
            <a:endParaRPr lang="sk-SK" dirty="0"/>
          </a:p>
          <a:p>
            <a:pPr lvl="0"/>
            <a:r>
              <a:rPr lang="cs-CZ" dirty="0"/>
              <a:t>Kritika inteligence jako dědičného a nezměnitelného</a:t>
            </a:r>
            <a:endParaRPr lang="sk-SK" dirty="0"/>
          </a:p>
          <a:p>
            <a:pPr marL="1523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66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C903480-C6E7-441F-A259-EF6C41AEF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9" y="0"/>
            <a:ext cx="9715501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6CD35-13FC-4E96-8B6A-2E70C6EB9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5334"/>
            <a:ext cx="6744749" cy="2793535"/>
          </a:xfrm>
          <a:solidFill>
            <a:srgbClr val="FFFFFF"/>
          </a:solidFill>
          <a:ln>
            <a:noFill/>
          </a:ln>
        </p:spPr>
        <p:txBody>
          <a:bodyPr/>
          <a:lstStyle/>
          <a:p>
            <a:r>
              <a:rPr lang="cs-CZ" dirty="0" err="1"/>
              <a:t>Culture</a:t>
            </a:r>
            <a:r>
              <a:rPr lang="cs-CZ" dirty="0"/>
              <a:t> free/fair testy </a:t>
            </a:r>
            <a:br>
              <a:rPr lang="cs-CZ" dirty="0"/>
            </a:br>
            <a:r>
              <a:rPr lang="cs-CZ" dirty="0"/>
              <a:t>(bez obsahu vázaného na konkrétní kulturu)</a:t>
            </a:r>
          </a:p>
          <a:p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testy</a:t>
            </a:r>
            <a:br>
              <a:rPr lang="cs-CZ" dirty="0"/>
            </a:br>
            <a:r>
              <a:rPr lang="cs-CZ" dirty="0"/>
              <a:t>(adekvátní pro danou kulturu a prostředí)</a:t>
            </a:r>
          </a:p>
          <a:p>
            <a:r>
              <a:rPr lang="cs-CZ" dirty="0" err="1"/>
              <a:t>Bioekologický</a:t>
            </a:r>
            <a:r>
              <a:rPr lang="cs-CZ" dirty="0"/>
              <a:t> model (</a:t>
            </a:r>
            <a:r>
              <a:rPr lang="cs-CZ" dirty="0" err="1"/>
              <a:t>Ceci</a:t>
            </a:r>
            <a:r>
              <a:rPr lang="cs-CZ" dirty="0"/>
              <a:t>, </a:t>
            </a:r>
            <a:r>
              <a:rPr lang="cs-CZ" dirty="0" err="1"/>
              <a:t>Bonfenbrenner</a:t>
            </a:r>
            <a:r>
              <a:rPr lang="cs-CZ" dirty="0"/>
              <a:t>)</a:t>
            </a:r>
          </a:p>
          <a:p>
            <a:r>
              <a:rPr lang="cs-CZ" dirty="0" err="1"/>
              <a:t>Flynnův</a:t>
            </a:r>
            <a:r>
              <a:rPr lang="cs-CZ" dirty="0"/>
              <a:t> efekt</a:t>
            </a:r>
          </a:p>
          <a:p>
            <a:pPr marL="152396" indent="0">
              <a:buNone/>
            </a:pPr>
            <a:r>
              <a:rPr lang="cs-CZ" dirty="0"/>
              <a:t>Ted: </a:t>
            </a:r>
            <a:r>
              <a:rPr lang="cs-CZ" dirty="0" err="1"/>
              <a:t>Flynn</a:t>
            </a:r>
            <a:r>
              <a:rPr lang="cs-CZ" dirty="0"/>
              <a:t> </a:t>
            </a:r>
            <a:r>
              <a:rPr lang="cs-CZ" u="sng" dirty="0">
                <a:hlinkClick r:id="rId3"/>
              </a:rPr>
              <a:t>https://www.youtube.com/watch?v=9vpqilhW9uI&amp;t=171s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88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that are standing in the snow&#10;&#10;Description automatically generated">
            <a:extLst>
              <a:ext uri="{FF2B5EF4-FFF2-40B4-BE49-F238E27FC236}">
                <a16:creationId xmlns:a16="http://schemas.microsoft.com/office/drawing/2014/main" id="{C6AA0696-4065-4B77-BC8A-5387159B8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3"/>
          <a:stretch/>
        </p:blipFill>
        <p:spPr>
          <a:xfrm>
            <a:off x="5091661" y="2932419"/>
            <a:ext cx="7100339" cy="39255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E8C298-5F74-4335-9725-543A178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03" y="511406"/>
            <a:ext cx="8616800" cy="1143200"/>
          </a:xfrm>
        </p:spPr>
        <p:txBody>
          <a:bodyPr/>
          <a:lstStyle/>
          <a:p>
            <a:r>
              <a:rPr lang="cs-CZ" dirty="0"/>
              <a:t>Úspěšná inteligence: </a:t>
            </a:r>
            <a:r>
              <a:rPr lang="cs-CZ" dirty="0" err="1"/>
              <a:t>Sternberg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F7506-44A4-4281-B231-3E236EDD8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5" y="1781117"/>
            <a:ext cx="6870220" cy="4736400"/>
          </a:xfrm>
        </p:spPr>
        <p:txBody>
          <a:bodyPr/>
          <a:lstStyle/>
          <a:p>
            <a:pPr marL="152396" indent="0">
              <a:buNone/>
            </a:pPr>
            <a:r>
              <a:rPr lang="cs-CZ" dirty="0"/>
              <a:t>Inteligence: schopnost vybrat cíl (v kontextu kultury), přehodnotit cíl, pracovat na dosažení</a:t>
            </a:r>
          </a:p>
          <a:p>
            <a:r>
              <a:rPr lang="cs-CZ" dirty="0"/>
              <a:t>Analytická</a:t>
            </a:r>
          </a:p>
          <a:p>
            <a:r>
              <a:rPr lang="cs-CZ" dirty="0"/>
              <a:t>Tvořivá</a:t>
            </a:r>
          </a:p>
          <a:p>
            <a:r>
              <a:rPr lang="cs-CZ" dirty="0"/>
              <a:t>Praktická</a:t>
            </a:r>
          </a:p>
          <a:p>
            <a:r>
              <a:rPr lang="cs-CZ" dirty="0"/>
              <a:t>Moudrost</a:t>
            </a:r>
          </a:p>
        </p:txBody>
      </p:sp>
      <p:pic>
        <p:nvPicPr>
          <p:cNvPr id="9" name="Picture 8" descr="A picture containing person, table, indoor, child&#10;&#10;Description automatically generated">
            <a:extLst>
              <a:ext uri="{FF2B5EF4-FFF2-40B4-BE49-F238E27FC236}">
                <a16:creationId xmlns:a16="http://schemas.microsoft.com/office/drawing/2014/main" id="{42315571-DE7B-41B7-AF4A-409D914D6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72" y="0"/>
            <a:ext cx="4398628" cy="29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6984" y="352691"/>
            <a:ext cx="8616800" cy="1143200"/>
          </a:xfrm>
        </p:spPr>
        <p:txBody>
          <a:bodyPr/>
          <a:lstStyle/>
          <a:p>
            <a:r>
              <a:rPr lang="cs-CZ" dirty="0"/>
              <a:t>Mnohočetná inteligence</a:t>
            </a:r>
            <a:br>
              <a:rPr lang="cs-CZ" dirty="0"/>
            </a:br>
            <a:r>
              <a:rPr lang="cs-CZ" dirty="0" err="1"/>
              <a:t>Gardner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2403-21FA-4E0C-B931-A28C8A657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75" y="1495891"/>
            <a:ext cx="8616800" cy="4736400"/>
          </a:xfrm>
        </p:spPr>
        <p:txBody>
          <a:bodyPr/>
          <a:lstStyle/>
          <a:p>
            <a:pPr marL="609596" lvl="0" indent="-457200">
              <a:buFont typeface="+mj-lt"/>
              <a:buAutoNum type="arabicPeriod"/>
            </a:pPr>
            <a:r>
              <a:rPr lang="cs-CZ" dirty="0"/>
              <a:t>Lingvistická inteligence</a:t>
            </a:r>
            <a:endParaRPr lang="sk-SK" dirty="0"/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Logicko-matematická inteligence</a:t>
            </a:r>
            <a:endParaRPr lang="sk-SK" dirty="0"/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Prostorová inteligence</a:t>
            </a:r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Hudební inteligence</a:t>
            </a:r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Tělesně-kinestetická inteligence</a:t>
            </a:r>
            <a:endParaRPr lang="sk-SK" dirty="0"/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Interpersonální inteligence </a:t>
            </a:r>
          </a:p>
          <a:p>
            <a:pPr marL="609596" lvl="0" indent="-457200">
              <a:buFont typeface="+mj-lt"/>
              <a:buAutoNum type="arabicPeriod"/>
            </a:pPr>
            <a:r>
              <a:rPr lang="cs-CZ" dirty="0"/>
              <a:t>Intrapersonální inteligence</a:t>
            </a:r>
            <a:endParaRPr lang="sk-SK" dirty="0"/>
          </a:p>
          <a:p>
            <a:pPr marL="609596" indent="-457200">
              <a:buFont typeface="+mj-lt"/>
              <a:buAutoNum type="arabicPeriod"/>
            </a:pPr>
            <a:r>
              <a:rPr lang="cs-CZ" dirty="0"/>
              <a:t>Přírodovědná inteligence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3DBF8D-8724-4132-8779-C0797DF4D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338137"/>
            <a:ext cx="62293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" y="1704941"/>
            <a:ext cx="10744433" cy="491093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Cattell</a:t>
            </a:r>
            <a:r>
              <a:rPr lang="sk-SK" dirty="0"/>
              <a:t>-Horn-</a:t>
            </a:r>
            <a:r>
              <a:rPr lang="sk-SK" dirty="0" err="1"/>
              <a:t>Carroll</a:t>
            </a:r>
            <a:r>
              <a:rPr lang="sk-SK" dirty="0"/>
              <a:t> (CHC)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728639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Slipstream">
      <a:dk1>
        <a:sysClr val="windowText" lastClr="FFFFFF"/>
      </a:dk1>
      <a:lt1>
        <a:sysClr val="window" lastClr="000000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Antonio · SlidesCarnival</Template>
  <TotalTime>911</TotalTime>
  <Words>880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Lato</vt:lpstr>
      <vt:lpstr>Raleway</vt:lpstr>
      <vt:lpstr>Antonio template</vt:lpstr>
      <vt:lpstr>04 Inteligence</vt:lpstr>
      <vt:lpstr>Rozdělení IQ testů:</vt:lpstr>
      <vt:lpstr>Definice Inteligence:</vt:lpstr>
      <vt:lpstr>Historický vývoj měření inteligence</vt:lpstr>
      <vt:lpstr>Historický vývoj měření inteligence</vt:lpstr>
      <vt:lpstr>PowerPoint Presentation</vt:lpstr>
      <vt:lpstr>Úspěšná inteligence: Sternberg</vt:lpstr>
      <vt:lpstr>Mnohočetná inteligence Gardner</vt:lpstr>
      <vt:lpstr>Cattell-Horn-Carroll (CHC)</vt:lpstr>
      <vt:lpstr>Wechsler: WAIS, WISC</vt:lpstr>
      <vt:lpstr>WISC, WAIS </vt:lpstr>
      <vt:lpstr>PowerPoint Presentation</vt:lpstr>
      <vt:lpstr>PowerPoint Presentation</vt:lpstr>
      <vt:lpstr>Kulturně relevantní alternativy IQ</vt:lpstr>
      <vt:lpstr>Adaptivní schopnosti: příklady položek</vt:lpstr>
      <vt:lpstr>Dynamická diagnostika</vt:lpstr>
      <vt:lpstr>Další zdroje</vt:lpstr>
      <vt:lpstr>Zdroje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SOp221 Pedagogicko-psychologická diagnostika</dc:title>
  <dc:creator>Miroslav Bielik</dc:creator>
  <cp:lastModifiedBy>Miroslav Bielik</cp:lastModifiedBy>
  <cp:revision>69</cp:revision>
  <dcterms:created xsi:type="dcterms:W3CDTF">2020-02-04T09:15:32Z</dcterms:created>
  <dcterms:modified xsi:type="dcterms:W3CDTF">2020-03-31T13:53:41Z</dcterms:modified>
</cp:coreProperties>
</file>