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5" r:id="rId2"/>
    <p:sldId id="377" r:id="rId3"/>
    <p:sldId id="356" r:id="rId4"/>
    <p:sldId id="357" r:id="rId5"/>
    <p:sldId id="358" r:id="rId6"/>
    <p:sldId id="359" r:id="rId7"/>
    <p:sldId id="362" r:id="rId8"/>
    <p:sldId id="361" r:id="rId9"/>
    <p:sldId id="363" r:id="rId10"/>
    <p:sldId id="365" r:id="rId11"/>
    <p:sldId id="364" r:id="rId12"/>
    <p:sldId id="366" r:id="rId13"/>
    <p:sldId id="367" r:id="rId14"/>
    <p:sldId id="373" r:id="rId15"/>
    <p:sldId id="368" r:id="rId16"/>
    <p:sldId id="369" r:id="rId17"/>
    <p:sldId id="372" r:id="rId18"/>
    <p:sldId id="347" r:id="rId19"/>
    <p:sldId id="371" r:id="rId20"/>
    <p:sldId id="348" r:id="rId21"/>
    <p:sldId id="378" r:id="rId22"/>
    <p:sldId id="360" r:id="rId23"/>
    <p:sldId id="370" r:id="rId24"/>
    <p:sldId id="374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60300" y="3683633"/>
            <a:ext cx="89820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917661" y="3377551"/>
            <a:ext cx="9624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8879815" y="3377551"/>
            <a:ext cx="9624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-1" y="3377551"/>
            <a:ext cx="9624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961900" y="3377551"/>
            <a:ext cx="69556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553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280567" y="2882400"/>
            <a:ext cx="76316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SzPts val="2400"/>
              <a:buChar char="▷"/>
              <a:defRPr i="1"/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Google Shape;25;p4"/>
          <p:cNvSpPr txBox="1"/>
          <p:nvPr/>
        </p:nvSpPr>
        <p:spPr>
          <a:xfrm>
            <a:off x="4791200" y="15752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 b="1">
                <a:solidFill>
                  <a:schemeClr val="accent6"/>
                </a:solidFill>
              </a:rPr>
              <a:t>“</a:t>
            </a:r>
            <a:endParaRPr sz="12800" b="1">
              <a:solidFill>
                <a:schemeClr val="accent6"/>
              </a:solidFill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7631044" y="2132900"/>
            <a:ext cx="22804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>
            <a:off x="9912236" y="2132900"/>
            <a:ext cx="22804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/>
          <p:nvPr/>
        </p:nvSpPr>
        <p:spPr>
          <a:xfrm>
            <a:off x="0" y="2132900"/>
            <a:ext cx="22804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4"/>
          <p:cNvSpPr/>
          <p:nvPr/>
        </p:nvSpPr>
        <p:spPr>
          <a:xfrm>
            <a:off x="2280567" y="2132900"/>
            <a:ext cx="22804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-167" y="6440375"/>
            <a:ext cx="121920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3EE48A25-5C9B-4A6E-87ED-2E3FB264D6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436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1191600" y="477851"/>
            <a:ext cx="8616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1191600" y="1831451"/>
            <a:ext cx="8616800" cy="47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Google Shape;34;p5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5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5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EE48A25-5C9B-4A6E-87ED-2E3FB264D6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291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6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6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6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1191600" y="477851"/>
            <a:ext cx="8616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1191500" y="1600200"/>
            <a:ext cx="4182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▷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5625941" y="1600200"/>
            <a:ext cx="4182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▷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EE48A25-5C9B-4A6E-87ED-2E3FB264D6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285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7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7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7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1191600" y="477851"/>
            <a:ext cx="8616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1191600" y="1600200"/>
            <a:ext cx="31616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▷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4515205" y="1600200"/>
            <a:ext cx="31616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▷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7838809" y="1600200"/>
            <a:ext cx="31616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▷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EE48A25-5C9B-4A6E-87ED-2E3FB264D6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478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9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9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9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1191600" y="6199951"/>
            <a:ext cx="8616800" cy="4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04792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EE48A25-5C9B-4A6E-87ED-2E3FB264D6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8546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 color background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1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1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11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3EE48A25-5C9B-4A6E-87ED-2E3FB264D6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648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9B0E0-9A85-4994-BF7F-C6881BF63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CE4C2B-C041-4A21-A66D-57158B39F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29EDC-94E4-4909-B427-9D0366ECB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64AF-6B20-4463-A639-218B76661851}" type="datetimeFigureOut">
              <a:rPr lang="sk-SK" smtClean="0"/>
              <a:t>8. 4. 2020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8A662-2BD8-4FD6-A548-81F4BA782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6F268-AF7F-4020-B25A-2057FDCD5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8A25-5C9B-4A6E-87ED-2E3FB264D6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414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91600" y="477851"/>
            <a:ext cx="8616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91600" y="1831451"/>
            <a:ext cx="86168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3EE48A25-5C9B-4A6E-87ED-2E3FB264D6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32063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8" r:id="rId6"/>
    <p:sldLayoutId id="2147483670" r:id="rId7"/>
    <p:sldLayoutId id="2147483671" r:id="rId8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orschach_test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ychestudy.com/general/personality/thematic-apperception-test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text.wsu.edu/psych105/chapter/8-2-how-memory-function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text.wsu.edu/psych105/chapter/8-2-how-memory-functions/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UELAiHbCxc&amp;list=PL8dPuuaLjXtOPRKzVLY0jJY-uHOH9KVU6&amp;index=22" TargetMode="External"/><Relationship Id="rId3" Type="http://schemas.openxmlformats.org/officeDocument/2006/relationships/hyperlink" Target="https://www.youtube.com/watch?v=sUrV6oZ3zsk&amp;list=PL8dPuuaLjXtOPRKzVLY0jJY-uHOH9KVU6&amp;index=23" TargetMode="External"/><Relationship Id="rId7" Type="http://schemas.openxmlformats.org/officeDocument/2006/relationships/hyperlink" Target="https://www.youtube.com/watch?v=7aendfVlBBk" TargetMode="External"/><Relationship Id="rId2" Type="http://schemas.openxmlformats.org/officeDocument/2006/relationships/hyperlink" Target="https://www.youtube.com/watch?v=pOLmD_WVY-E&amp;t=1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LYi19-Vx6go&amp;t=3s" TargetMode="External"/><Relationship Id="rId5" Type="http://schemas.openxmlformats.org/officeDocument/2006/relationships/hyperlink" Target="https://www.youtube.com/watch?v=reUic5tyVwo" TargetMode="External"/><Relationship Id="rId4" Type="http://schemas.openxmlformats.org/officeDocument/2006/relationships/hyperlink" Target="http://test-mbti.hys.cz/index.php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8BF306-FB02-4936-A1C4-934B46120D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05 Osobnost</a:t>
            </a:r>
          </a:p>
        </p:txBody>
      </p:sp>
    </p:spTree>
    <p:extLst>
      <p:ext uri="{BB962C8B-B14F-4D97-AF65-F5344CB8AC3E}">
        <p14:creationId xmlns:p14="http://schemas.microsoft.com/office/powerpoint/2010/main" val="372997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833B0-58AA-4B3E-BF59-834D6623B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Dotazníky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9BEE0-0B85-47DB-9D93-F2EDB64409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598" indent="0">
              <a:buNone/>
            </a:pPr>
            <a:r>
              <a:rPr lang="cs-CZ" dirty="0"/>
              <a:t>Jednodimenzionální</a:t>
            </a:r>
          </a:p>
          <a:p>
            <a:pPr marL="444498" indent="-342900"/>
            <a:r>
              <a:rPr lang="cs-CZ" dirty="0"/>
              <a:t>Škála klasické sociálně situační </a:t>
            </a:r>
            <a:r>
              <a:rPr lang="cs-CZ" dirty="0" err="1"/>
              <a:t>anxiety</a:t>
            </a:r>
            <a:r>
              <a:rPr lang="cs-CZ" dirty="0"/>
              <a:t> a trémy (KSAT)</a:t>
            </a:r>
          </a:p>
          <a:p>
            <a:pPr marL="444498" indent="-342900"/>
            <a:r>
              <a:rPr lang="cs-CZ" dirty="0"/>
              <a:t>Katalogový test</a:t>
            </a:r>
          </a:p>
          <a:p>
            <a:pPr marL="101598" indent="0">
              <a:buNone/>
            </a:pPr>
            <a:r>
              <a:rPr lang="cs-CZ" dirty="0"/>
              <a:t>Vícedimenzionální</a:t>
            </a:r>
          </a:p>
          <a:p>
            <a:pPr marL="444498" indent="-342900"/>
            <a:r>
              <a:rPr lang="cs-CZ" dirty="0" err="1"/>
              <a:t>Eysenckův</a:t>
            </a:r>
            <a:r>
              <a:rPr lang="cs-CZ" dirty="0"/>
              <a:t> osobnostní dotazník</a:t>
            </a:r>
          </a:p>
          <a:p>
            <a:pPr marL="444498" indent="-342900"/>
            <a:r>
              <a:rPr lang="cs-CZ" dirty="0"/>
              <a:t>NEO-PI (Big 5)</a:t>
            </a:r>
          </a:p>
          <a:p>
            <a:pPr marL="444498" indent="-342900"/>
            <a:r>
              <a:rPr lang="cs-CZ" dirty="0"/>
              <a:t>Minnesota </a:t>
            </a:r>
            <a:r>
              <a:rPr lang="cs-CZ" dirty="0" err="1"/>
              <a:t>Multiphasic</a:t>
            </a:r>
            <a:r>
              <a:rPr lang="cs-CZ" dirty="0"/>
              <a:t> Personality Inventory (MMPI)</a:t>
            </a:r>
          </a:p>
          <a:p>
            <a:pPr marL="444498" indent="-342900"/>
            <a:r>
              <a:rPr lang="cs-CZ" dirty="0" err="1"/>
              <a:t>Myers-Briggs</a:t>
            </a:r>
            <a:r>
              <a:rPr lang="cs-CZ" dirty="0"/>
              <a:t> Type </a:t>
            </a:r>
            <a:r>
              <a:rPr lang="cs-CZ" dirty="0" err="1"/>
              <a:t>Indicator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377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3A6DD-890B-4984-B942-CFC666D7F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NEO pětifaktorový osobností inventář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4747C-0C8D-4150-A34C-9C86A29128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cs-CZ" dirty="0"/>
              <a:t>Příklad položek:</a:t>
            </a:r>
            <a:endParaRPr lang="sk-SK" dirty="0"/>
          </a:p>
          <a:p>
            <a:pPr lvl="0"/>
            <a:r>
              <a:rPr lang="cs-CZ" dirty="0"/>
              <a:t>N: obvykle si nedělám starosti (R)</a:t>
            </a:r>
            <a:endParaRPr lang="sk-SK" dirty="0"/>
          </a:p>
          <a:p>
            <a:pPr lvl="0"/>
            <a:r>
              <a:rPr lang="cs-CZ" dirty="0"/>
              <a:t>E: mám rád(a) kolem sebe mnoho lidí</a:t>
            </a:r>
            <a:endParaRPr lang="sk-SK" dirty="0"/>
          </a:p>
          <a:p>
            <a:pPr lvl="0"/>
            <a:r>
              <a:rPr lang="cs-CZ" dirty="0"/>
              <a:t>O: nerad(a) ztrácím čas denním sněním (R)</a:t>
            </a:r>
            <a:endParaRPr lang="sk-SK" dirty="0"/>
          </a:p>
          <a:p>
            <a:pPr lvl="0"/>
            <a:r>
              <a:rPr lang="cs-CZ" dirty="0"/>
              <a:t>A(p): snažím se být zdvořilý(á) ke každému, s kým se setkám</a:t>
            </a:r>
            <a:endParaRPr lang="sk-SK" dirty="0"/>
          </a:p>
          <a:p>
            <a:pPr lvl="0"/>
            <a:r>
              <a:rPr lang="cs-CZ" dirty="0"/>
              <a:t>C(s): své věci udržuji v pořádku a čistotě</a:t>
            </a:r>
            <a:endParaRPr lang="sk-SK" dirty="0"/>
          </a:p>
          <a:p>
            <a:pPr marL="152396" indent="0">
              <a:buNone/>
            </a:pPr>
            <a:r>
              <a:rPr lang="cs-CZ" dirty="0"/>
              <a:t>Odpověď: škála 0-4 (vůbec nevystihuje – úplně vystihuje)</a:t>
            </a:r>
            <a:endParaRPr lang="sk-SK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0529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91A4F-123F-45AF-991C-7E3EBAE32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Minnesota </a:t>
            </a:r>
            <a:r>
              <a:rPr lang="cs-CZ" dirty="0" err="1"/>
              <a:t>Multiphasic</a:t>
            </a:r>
            <a:r>
              <a:rPr lang="cs-CZ" dirty="0"/>
              <a:t> Personality Inventory (MMPI)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3DD9FC-9C47-4E91-AE88-B85083A15F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5464" indent="0">
              <a:buNone/>
            </a:pPr>
            <a:r>
              <a:rPr lang="cs-CZ" dirty="0"/>
              <a:t>Norma vs. abnormalita</a:t>
            </a:r>
          </a:p>
          <a:p>
            <a:pPr marL="135464" indent="0">
              <a:buNone/>
            </a:pPr>
            <a:r>
              <a:rPr lang="cs-CZ" dirty="0"/>
              <a:t>Položky (567): </a:t>
            </a:r>
            <a:endParaRPr lang="sk-SK" dirty="0"/>
          </a:p>
          <a:p>
            <a:pPr lvl="0"/>
            <a:r>
              <a:rPr lang="cs-CZ" dirty="0"/>
              <a:t>Nikdy jsem neudělal nic nebezpečného jenom pro pocit vzrušení</a:t>
            </a:r>
            <a:endParaRPr lang="sk-SK" dirty="0"/>
          </a:p>
          <a:p>
            <a:pPr lvl="0"/>
            <a:r>
              <a:rPr lang="cs-CZ" dirty="0"/>
              <a:t>Jen málokdy se během dne zasním</a:t>
            </a:r>
            <a:endParaRPr lang="sk-SK" dirty="0"/>
          </a:p>
          <a:p>
            <a:pPr lvl="0"/>
            <a:r>
              <a:rPr lang="cs-CZ" dirty="0"/>
              <a:t>Matka nebo otec mě často nutili, abych je poslechl, i když mi to připadalo nesmyslné</a:t>
            </a:r>
            <a:endParaRPr lang="sk-SK" dirty="0"/>
          </a:p>
          <a:p>
            <a:pPr lvl="0"/>
            <a:r>
              <a:rPr lang="cs-CZ" dirty="0"/>
              <a:t>Občas mi myšlenky běželi v hlavě tak rychle, že jsem je ani nestačil vyslovit</a:t>
            </a:r>
            <a:endParaRPr lang="sk-SK" dirty="0"/>
          </a:p>
          <a:p>
            <a:pPr marL="152396" indent="0">
              <a:buNone/>
            </a:pPr>
            <a:r>
              <a:rPr lang="cs-CZ" dirty="0"/>
              <a:t>Odpověď: je to pravda/ není to pravda/ nevím, nemohu říci </a:t>
            </a:r>
          </a:p>
        </p:txBody>
      </p:sp>
    </p:spTree>
    <p:extLst>
      <p:ext uri="{BB962C8B-B14F-4D97-AF65-F5344CB8AC3E}">
        <p14:creationId xmlns:p14="http://schemas.microsoft.com/office/powerpoint/2010/main" val="1964164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6B550-4E76-4A3E-8E4F-342431C68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D11E8-A0D8-4D70-9131-397F14AB96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4189D9-7BE0-4590-B695-C26B73D63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215" y="0"/>
            <a:ext cx="893156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A90F22-5A78-4500-9A53-758CE5610774}"/>
              </a:ext>
            </a:extLst>
          </p:cNvPr>
          <p:cNvSpPr txBox="1"/>
          <p:nvPr/>
        </p:nvSpPr>
        <p:spPr>
          <a:xfrm>
            <a:off x="7618093" y="6338233"/>
            <a:ext cx="4380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(</a:t>
            </a:r>
            <a:r>
              <a:rPr lang="sk-SK" dirty="0" err="1"/>
              <a:t>Nolen-Hoeksema</a:t>
            </a:r>
            <a:r>
              <a:rPr lang="sk-SK" dirty="0"/>
              <a:t>, 2012, str. 540)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6622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FDA2A-7F37-411D-AF61-767E92A29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Projektivní testy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5908-E7A8-4D77-A1D0-F8C76FD3C0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Verbální</a:t>
            </a:r>
          </a:p>
          <a:p>
            <a:pPr lvl="1"/>
            <a:r>
              <a:rPr lang="cs-CZ" dirty="0" err="1"/>
              <a:t>Rorschachův</a:t>
            </a:r>
            <a:r>
              <a:rPr lang="cs-CZ" dirty="0"/>
              <a:t> test</a:t>
            </a:r>
          </a:p>
          <a:p>
            <a:pPr lvl="1"/>
            <a:r>
              <a:rPr lang="cs-CZ" dirty="0"/>
              <a:t>Tematický apercepční test</a:t>
            </a:r>
          </a:p>
          <a:p>
            <a:r>
              <a:rPr lang="cs-CZ" dirty="0"/>
              <a:t>Grafické (kresba)</a:t>
            </a:r>
          </a:p>
          <a:p>
            <a:pPr lvl="1"/>
            <a:r>
              <a:rPr lang="cs-CZ" dirty="0"/>
              <a:t>Kresba postavy</a:t>
            </a:r>
          </a:p>
          <a:p>
            <a:r>
              <a:rPr lang="cs-CZ" dirty="0"/>
              <a:t>Manipulační (volby)</a:t>
            </a:r>
          </a:p>
          <a:p>
            <a:pPr lvl="1"/>
            <a:r>
              <a:rPr lang="cs-CZ" dirty="0"/>
              <a:t>Barevný pyramidový test</a:t>
            </a:r>
          </a:p>
        </p:txBody>
      </p:sp>
    </p:spTree>
    <p:extLst>
      <p:ext uri="{BB962C8B-B14F-4D97-AF65-F5344CB8AC3E}">
        <p14:creationId xmlns:p14="http://schemas.microsoft.com/office/powerpoint/2010/main" val="610569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ird, flying, ship, photo&#10;&#10;Description automatically generated">
            <a:extLst>
              <a:ext uri="{FF2B5EF4-FFF2-40B4-BE49-F238E27FC236}">
                <a16:creationId xmlns:a16="http://schemas.microsoft.com/office/drawing/2014/main" id="{F6E9AA88-9531-4B96-A892-460649ED3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49" y="446451"/>
            <a:ext cx="9347200" cy="6121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7B240-98CF-415F-84A4-14650BF3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0149"/>
            <a:ext cx="8616800" cy="1143200"/>
          </a:xfrm>
        </p:spPr>
        <p:txBody>
          <a:bodyPr/>
          <a:lstStyle/>
          <a:p>
            <a:r>
              <a:rPr lang="cs-CZ" dirty="0"/>
              <a:t>„Co by to mohlo být?“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16C75-5E3A-40DE-82D1-C0C17D4E0E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7ED98F-74B0-4C09-B6B8-A17876A39542}"/>
              </a:ext>
            </a:extLst>
          </p:cNvPr>
          <p:cNvSpPr txBox="1"/>
          <p:nvPr/>
        </p:nvSpPr>
        <p:spPr>
          <a:xfrm>
            <a:off x="2260498" y="18815"/>
            <a:ext cx="9931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Rorschach</a:t>
            </a:r>
            <a:r>
              <a:rPr lang="sk-SK" dirty="0"/>
              <a:t>, H.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first</a:t>
            </a:r>
            <a:r>
              <a:rPr lang="sk-SK" dirty="0"/>
              <a:t> of </a:t>
            </a:r>
            <a:r>
              <a:rPr lang="sk-SK" dirty="0" err="1"/>
              <a:t>the</a:t>
            </a:r>
            <a:r>
              <a:rPr lang="sk-SK" dirty="0"/>
              <a:t> ten </a:t>
            </a:r>
            <a:r>
              <a:rPr lang="sk-SK" dirty="0" err="1"/>
              <a:t>cards</a:t>
            </a:r>
            <a:r>
              <a:rPr lang="sk-SK" dirty="0"/>
              <a:t> in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Rorschach</a:t>
            </a:r>
            <a:r>
              <a:rPr lang="sk-SK" dirty="0"/>
              <a:t> test. R</a:t>
            </a:r>
            <a:r>
              <a:rPr lang="en-US" dirty="0" err="1"/>
              <a:t>etrieved</a:t>
            </a:r>
            <a:r>
              <a:rPr lang="en-US" dirty="0"/>
              <a:t> from </a:t>
            </a:r>
            <a:r>
              <a:rPr lang="sk-SK" dirty="0">
                <a:hlinkClick r:id="rId3"/>
              </a:rPr>
              <a:t>https://en.wikipedia.org/wiki/Rorschach_test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3559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061D-4EA9-4314-97EB-B2162C27D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600" y="222131"/>
            <a:ext cx="8616800" cy="1143200"/>
          </a:xfrm>
        </p:spPr>
        <p:txBody>
          <a:bodyPr/>
          <a:lstStyle/>
          <a:p>
            <a:r>
              <a:rPr lang="cs-CZ" dirty="0"/>
              <a:t>Tematický </a:t>
            </a:r>
            <a:r>
              <a:rPr lang="cs-CZ" dirty="0" err="1"/>
              <a:t>apercepčný</a:t>
            </a:r>
            <a:r>
              <a:rPr lang="cs-CZ" dirty="0"/>
              <a:t> test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859A2-A445-4353-B2A7-34749602C7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9D96E1A2-5AFB-465E-BFC0-2D84E8019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31" y="1365331"/>
            <a:ext cx="10985337" cy="54926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BDB0C5-85D7-42B1-80C6-682A5FDCB221}"/>
              </a:ext>
            </a:extLst>
          </p:cNvPr>
          <p:cNvSpPr txBox="1"/>
          <p:nvPr/>
        </p:nvSpPr>
        <p:spPr>
          <a:xfrm>
            <a:off x="2383600" y="6541409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Shrestha</a:t>
            </a:r>
            <a:r>
              <a:rPr lang="sk-SK" dirty="0"/>
              <a:t>, P. </a:t>
            </a:r>
            <a:r>
              <a:rPr lang="sk-SK" dirty="0" err="1"/>
              <a:t>Two</a:t>
            </a:r>
            <a:r>
              <a:rPr lang="sk-SK" dirty="0"/>
              <a:t> TAT </a:t>
            </a:r>
            <a:r>
              <a:rPr lang="sk-SK" dirty="0" err="1"/>
              <a:t>cards</a:t>
            </a:r>
            <a:r>
              <a:rPr lang="sk-SK" dirty="0"/>
              <a:t>. R</a:t>
            </a:r>
            <a:r>
              <a:rPr lang="en-US" dirty="0" err="1"/>
              <a:t>etrieved</a:t>
            </a:r>
            <a:r>
              <a:rPr lang="en-US" dirty="0"/>
              <a:t> from </a:t>
            </a:r>
            <a:r>
              <a:rPr lang="sk-SK" dirty="0">
                <a:hlinkClick r:id="rId3"/>
              </a:rPr>
              <a:t>https://www.psychestudy.com/general/personality/thematic-apperception-test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1475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82A04-B671-4846-8C87-08C22B5F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Objektivní testy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0BBC9-9BE6-4883-8BE8-46BE95C1DA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Porteusovy</a:t>
            </a:r>
            <a:r>
              <a:rPr lang="cs-CZ" dirty="0"/>
              <a:t> labyrinty</a:t>
            </a:r>
          </a:p>
          <a:p>
            <a:r>
              <a:rPr lang="cs-CZ" dirty="0"/>
              <a:t>Zrcadlové kreslení</a:t>
            </a:r>
          </a:p>
          <a:p>
            <a:r>
              <a:rPr lang="cs-CZ" dirty="0" err="1"/>
              <a:t>Stroopův</a:t>
            </a:r>
            <a:r>
              <a:rPr lang="cs-CZ" dirty="0"/>
              <a:t> test</a:t>
            </a:r>
          </a:p>
          <a:p>
            <a:endParaRPr lang="cs-CZ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64B4B84-5BF3-45BE-B7A0-1512B770BB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" t="6122" r="9680" b="35545"/>
          <a:stretch/>
        </p:blipFill>
        <p:spPr>
          <a:xfrm>
            <a:off x="5937381" y="33750"/>
            <a:ext cx="6240247" cy="48099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EAEDD3-278B-493F-97A9-8D6912544B59}"/>
              </a:ext>
            </a:extLst>
          </p:cNvPr>
          <p:cNvSpPr txBox="1"/>
          <p:nvPr/>
        </p:nvSpPr>
        <p:spPr>
          <a:xfrm>
            <a:off x="7592449" y="4918468"/>
            <a:ext cx="4963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Dumper</a:t>
            </a:r>
            <a:r>
              <a:rPr lang="sk-SK" dirty="0"/>
              <a:t>, K. et al.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mirror-tracing</a:t>
            </a:r>
            <a:r>
              <a:rPr lang="sk-SK" dirty="0"/>
              <a:t> </a:t>
            </a:r>
            <a:r>
              <a:rPr lang="sk-SK" dirty="0" err="1"/>
              <a:t>task</a:t>
            </a:r>
            <a:r>
              <a:rPr lang="sk-SK" dirty="0"/>
              <a:t>. R</a:t>
            </a:r>
            <a:r>
              <a:rPr lang="en-US" dirty="0" err="1"/>
              <a:t>etrieved</a:t>
            </a:r>
            <a:r>
              <a:rPr lang="en-US" dirty="0"/>
              <a:t> from </a:t>
            </a:r>
            <a:r>
              <a:rPr lang="sk-SK" dirty="0">
                <a:hlinkClick r:id="rId3"/>
              </a:rPr>
              <a:t>https://opentext.wsu.edu/psych105/chapter/8-2-how-memory-functions/</a:t>
            </a:r>
            <a:endParaRPr lang="cs-C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B961F3-714A-4C8B-BAE0-BB009F184369}"/>
              </a:ext>
            </a:extLst>
          </p:cNvPr>
          <p:cNvSpPr txBox="1"/>
          <p:nvPr/>
        </p:nvSpPr>
        <p:spPr>
          <a:xfrm>
            <a:off x="7592449" y="6470474"/>
            <a:ext cx="4380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(Svoboda et al., 2015, str. 366)</a:t>
            </a:r>
            <a:endParaRPr lang="cs-CZ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DF51409-8F39-4A63-A58D-FA3E06FED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3532438" cy="342900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F1D54A-C1D1-42D4-8C38-CA1C19AE56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705" y="3361161"/>
            <a:ext cx="3532439" cy="35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47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D2DA215C-760F-487E-96F2-104F43229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258" y="475112"/>
            <a:ext cx="10851484" cy="4978140"/>
          </a:xfrm>
        </p:spPr>
        <p:txBody>
          <a:bodyPr/>
          <a:lstStyle/>
          <a:p>
            <a:pPr marL="152396" indent="0">
              <a:buNone/>
            </a:pPr>
            <a:r>
              <a:rPr lang="sk-SK" sz="3600" dirty="0"/>
              <a:t>červená modrá </a:t>
            </a:r>
            <a:r>
              <a:rPr lang="sk-SK" sz="3600" dirty="0" err="1"/>
              <a:t>žlutá</a:t>
            </a:r>
            <a:r>
              <a:rPr lang="sk-SK" sz="3600" dirty="0"/>
              <a:t> zelená modrá zelená červená </a:t>
            </a:r>
            <a:r>
              <a:rPr lang="sk-SK" sz="3600" dirty="0" err="1"/>
              <a:t>žlutá</a:t>
            </a:r>
            <a:r>
              <a:rPr lang="sk-SK" sz="3600" dirty="0"/>
              <a:t> modrá zelená modrá červená </a:t>
            </a:r>
            <a:r>
              <a:rPr lang="sk-SK" sz="3600" dirty="0" err="1"/>
              <a:t>červená</a:t>
            </a:r>
            <a:r>
              <a:rPr lang="sk-SK" sz="3600" dirty="0"/>
              <a:t> zelená </a:t>
            </a:r>
            <a:r>
              <a:rPr lang="sk-SK" sz="3600" dirty="0" err="1"/>
              <a:t>žlutá</a:t>
            </a:r>
            <a:r>
              <a:rPr lang="sk-SK" sz="3600" dirty="0"/>
              <a:t> červená modrá </a:t>
            </a:r>
            <a:r>
              <a:rPr lang="sk-SK" sz="3600" dirty="0" err="1"/>
              <a:t>žlutá</a:t>
            </a:r>
            <a:r>
              <a:rPr lang="sk-SK" sz="3600" dirty="0"/>
              <a:t> modrá zelená modrá </a:t>
            </a:r>
            <a:r>
              <a:rPr lang="sk-SK" sz="3600" dirty="0" err="1"/>
              <a:t>žlutá</a:t>
            </a:r>
            <a:r>
              <a:rPr lang="sk-SK" sz="3600" dirty="0"/>
              <a:t> zelená červená </a:t>
            </a:r>
            <a:r>
              <a:rPr lang="sk-SK" sz="3600" dirty="0" err="1"/>
              <a:t>žlutá</a:t>
            </a:r>
            <a:r>
              <a:rPr lang="sk-SK" sz="3600" dirty="0"/>
              <a:t> modrá zelená modrá červená modrá červená zelená </a:t>
            </a:r>
            <a:r>
              <a:rPr lang="sk-SK" sz="3600" dirty="0" err="1"/>
              <a:t>žlutá</a:t>
            </a:r>
            <a:r>
              <a:rPr lang="sk-SK" sz="3600" dirty="0"/>
              <a:t> červená modrá </a:t>
            </a:r>
            <a:r>
              <a:rPr lang="sk-SK" sz="3600" dirty="0" err="1"/>
              <a:t>žlutá</a:t>
            </a:r>
            <a:r>
              <a:rPr lang="sk-SK" sz="3600" dirty="0"/>
              <a:t> zelená </a:t>
            </a:r>
            <a:r>
              <a:rPr lang="sk-SK" sz="3600" dirty="0" err="1"/>
              <a:t>žlutá</a:t>
            </a:r>
            <a:r>
              <a:rPr lang="sk-SK" sz="3600" dirty="0"/>
              <a:t> modrá </a:t>
            </a:r>
            <a:r>
              <a:rPr lang="sk-SK" sz="3600" dirty="0" err="1"/>
              <a:t>modrá</a:t>
            </a:r>
            <a:r>
              <a:rPr lang="sk-SK" sz="3600" dirty="0"/>
              <a:t> zelená červená </a:t>
            </a:r>
            <a:r>
              <a:rPr lang="sk-SK" sz="3600" dirty="0" err="1"/>
              <a:t>žlutá</a:t>
            </a:r>
            <a:r>
              <a:rPr lang="sk-SK" sz="3600" dirty="0"/>
              <a:t> modrá zelená modrá červená </a:t>
            </a:r>
            <a:r>
              <a:rPr lang="sk-SK" sz="3600" dirty="0" err="1"/>
              <a:t>žlutá</a:t>
            </a:r>
            <a:r>
              <a:rPr lang="sk-SK" sz="3600" dirty="0"/>
              <a:t> modrá červená modrá zelená </a:t>
            </a:r>
            <a:r>
              <a:rPr lang="sk-SK" sz="3600" dirty="0" err="1"/>
              <a:t>žlutá</a:t>
            </a:r>
            <a:r>
              <a:rPr lang="sk-SK" sz="3600" dirty="0"/>
              <a:t> červená modrá </a:t>
            </a:r>
            <a:r>
              <a:rPr lang="sk-SK" sz="3600" dirty="0" err="1"/>
              <a:t>žlutá</a:t>
            </a:r>
            <a:r>
              <a:rPr lang="sk-SK" sz="3600" dirty="0"/>
              <a:t> zelená modrá zelená červená </a:t>
            </a:r>
            <a:r>
              <a:rPr lang="sk-SK" sz="3600" dirty="0" err="1"/>
              <a:t>žlutá</a:t>
            </a:r>
            <a:r>
              <a:rPr lang="sk-SK" sz="3600" dirty="0"/>
              <a:t> modrá zelená modrá červená modrá zelená červená zelená </a:t>
            </a:r>
            <a:r>
              <a:rPr lang="sk-SK" sz="3600" dirty="0" err="1"/>
              <a:t>žlutá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18685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D9C3362D-B855-4B5F-9EAF-35CA69458326}"/>
              </a:ext>
            </a:extLst>
          </p:cNvPr>
          <p:cNvSpPr/>
          <p:nvPr/>
        </p:nvSpPr>
        <p:spPr>
          <a:xfrm>
            <a:off x="1541720" y="2034363"/>
            <a:ext cx="1435395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6B3C32DE-FC80-4F54-A5F5-6F91D3BB0ADE}"/>
              </a:ext>
            </a:extLst>
          </p:cNvPr>
          <p:cNvSpPr/>
          <p:nvPr/>
        </p:nvSpPr>
        <p:spPr>
          <a:xfrm>
            <a:off x="3409507" y="2034363"/>
            <a:ext cx="1435395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2A48CFD0-6529-4EC2-A72B-7B26888C106E}"/>
              </a:ext>
            </a:extLst>
          </p:cNvPr>
          <p:cNvSpPr/>
          <p:nvPr/>
        </p:nvSpPr>
        <p:spPr>
          <a:xfrm>
            <a:off x="5298558" y="2034363"/>
            <a:ext cx="1435395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00B498D3-316C-4CA5-970B-91B36E7A1BE5}"/>
              </a:ext>
            </a:extLst>
          </p:cNvPr>
          <p:cNvSpPr/>
          <p:nvPr/>
        </p:nvSpPr>
        <p:spPr>
          <a:xfrm>
            <a:off x="7187609" y="2034363"/>
            <a:ext cx="1435395" cy="457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4E6042EB-2CFD-48C8-AA29-EEE230EA615C}"/>
              </a:ext>
            </a:extLst>
          </p:cNvPr>
          <p:cNvSpPr/>
          <p:nvPr/>
        </p:nvSpPr>
        <p:spPr>
          <a:xfrm>
            <a:off x="9076660" y="2034363"/>
            <a:ext cx="1435395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645D1F6C-B5B8-4A99-B24A-C0FD2FC613DD}"/>
              </a:ext>
            </a:extLst>
          </p:cNvPr>
          <p:cNvSpPr/>
          <p:nvPr/>
        </p:nvSpPr>
        <p:spPr>
          <a:xfrm>
            <a:off x="1541720" y="2971800"/>
            <a:ext cx="1435395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871A6C42-4364-444F-A1BA-0A73EF149DC6}"/>
              </a:ext>
            </a:extLst>
          </p:cNvPr>
          <p:cNvSpPr/>
          <p:nvPr/>
        </p:nvSpPr>
        <p:spPr>
          <a:xfrm>
            <a:off x="3409507" y="2971800"/>
            <a:ext cx="1435395" cy="457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461A9E1A-BF31-4E90-9896-358D7BDF6C08}"/>
              </a:ext>
            </a:extLst>
          </p:cNvPr>
          <p:cNvSpPr/>
          <p:nvPr/>
        </p:nvSpPr>
        <p:spPr>
          <a:xfrm>
            <a:off x="5298558" y="2971800"/>
            <a:ext cx="1435395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07F8F795-7D0E-4012-B173-ADD8FC9A7CA0}"/>
              </a:ext>
            </a:extLst>
          </p:cNvPr>
          <p:cNvSpPr/>
          <p:nvPr/>
        </p:nvSpPr>
        <p:spPr>
          <a:xfrm>
            <a:off x="7187609" y="2971800"/>
            <a:ext cx="1435395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687D2E4D-3B73-40C4-B0C8-CB3A22690A13}"/>
              </a:ext>
            </a:extLst>
          </p:cNvPr>
          <p:cNvSpPr/>
          <p:nvPr/>
        </p:nvSpPr>
        <p:spPr>
          <a:xfrm>
            <a:off x="9076660" y="2971800"/>
            <a:ext cx="1435395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9F550640-8B8E-423B-AAEB-929F6F957577}"/>
              </a:ext>
            </a:extLst>
          </p:cNvPr>
          <p:cNvSpPr/>
          <p:nvPr/>
        </p:nvSpPr>
        <p:spPr>
          <a:xfrm>
            <a:off x="1541720" y="3909238"/>
            <a:ext cx="1435395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5D86DB3F-62B5-4634-9CE7-4422C1AC0455}"/>
              </a:ext>
            </a:extLst>
          </p:cNvPr>
          <p:cNvSpPr/>
          <p:nvPr/>
        </p:nvSpPr>
        <p:spPr>
          <a:xfrm>
            <a:off x="3409507" y="3909238"/>
            <a:ext cx="1435395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id="{03FF09B2-5E54-4F49-8EEA-78537BDDA8ED}"/>
              </a:ext>
            </a:extLst>
          </p:cNvPr>
          <p:cNvSpPr/>
          <p:nvPr/>
        </p:nvSpPr>
        <p:spPr>
          <a:xfrm>
            <a:off x="5298558" y="3909238"/>
            <a:ext cx="1435395" cy="457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dĺžnik 16">
            <a:extLst>
              <a:ext uri="{FF2B5EF4-FFF2-40B4-BE49-F238E27FC236}">
                <a16:creationId xmlns:a16="http://schemas.microsoft.com/office/drawing/2014/main" id="{7DF91546-FC65-4240-AF7E-A0EB592F113E}"/>
              </a:ext>
            </a:extLst>
          </p:cNvPr>
          <p:cNvSpPr/>
          <p:nvPr/>
        </p:nvSpPr>
        <p:spPr>
          <a:xfrm>
            <a:off x="7187609" y="3909238"/>
            <a:ext cx="1435395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bdĺžnik 17">
            <a:extLst>
              <a:ext uri="{FF2B5EF4-FFF2-40B4-BE49-F238E27FC236}">
                <a16:creationId xmlns:a16="http://schemas.microsoft.com/office/drawing/2014/main" id="{B60F83F0-B5FA-4C09-A89F-3474367464B5}"/>
              </a:ext>
            </a:extLst>
          </p:cNvPr>
          <p:cNvSpPr/>
          <p:nvPr/>
        </p:nvSpPr>
        <p:spPr>
          <a:xfrm>
            <a:off x="9076660" y="3909238"/>
            <a:ext cx="1435395" cy="457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bdĺžnik 18">
            <a:extLst>
              <a:ext uri="{FF2B5EF4-FFF2-40B4-BE49-F238E27FC236}">
                <a16:creationId xmlns:a16="http://schemas.microsoft.com/office/drawing/2014/main" id="{9A11426D-8393-4890-8A2B-8AC65744B65E}"/>
              </a:ext>
            </a:extLst>
          </p:cNvPr>
          <p:cNvSpPr/>
          <p:nvPr/>
        </p:nvSpPr>
        <p:spPr>
          <a:xfrm>
            <a:off x="1541720" y="4846676"/>
            <a:ext cx="1435395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7A1C6706-3397-4A27-B0CB-9995A81D8FD4}"/>
              </a:ext>
            </a:extLst>
          </p:cNvPr>
          <p:cNvSpPr/>
          <p:nvPr/>
        </p:nvSpPr>
        <p:spPr>
          <a:xfrm>
            <a:off x="3409507" y="4846676"/>
            <a:ext cx="1435395" cy="457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bdĺžnik 20">
            <a:extLst>
              <a:ext uri="{FF2B5EF4-FFF2-40B4-BE49-F238E27FC236}">
                <a16:creationId xmlns:a16="http://schemas.microsoft.com/office/drawing/2014/main" id="{3D05429B-D508-4545-876D-70212C202AB3}"/>
              </a:ext>
            </a:extLst>
          </p:cNvPr>
          <p:cNvSpPr/>
          <p:nvPr/>
        </p:nvSpPr>
        <p:spPr>
          <a:xfrm>
            <a:off x="5298558" y="4846676"/>
            <a:ext cx="1435395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bdĺžnik 21">
            <a:extLst>
              <a:ext uri="{FF2B5EF4-FFF2-40B4-BE49-F238E27FC236}">
                <a16:creationId xmlns:a16="http://schemas.microsoft.com/office/drawing/2014/main" id="{D74D5E97-0370-40C5-BC05-727AA3E8F6AD}"/>
              </a:ext>
            </a:extLst>
          </p:cNvPr>
          <p:cNvSpPr/>
          <p:nvPr/>
        </p:nvSpPr>
        <p:spPr>
          <a:xfrm>
            <a:off x="7187609" y="4846676"/>
            <a:ext cx="1435395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bdĺžnik 22">
            <a:extLst>
              <a:ext uri="{FF2B5EF4-FFF2-40B4-BE49-F238E27FC236}">
                <a16:creationId xmlns:a16="http://schemas.microsoft.com/office/drawing/2014/main" id="{9AA7227B-D5D1-48CF-BC02-449ECFF2D2F8}"/>
              </a:ext>
            </a:extLst>
          </p:cNvPr>
          <p:cNvSpPr/>
          <p:nvPr/>
        </p:nvSpPr>
        <p:spPr>
          <a:xfrm>
            <a:off x="9076660" y="4846676"/>
            <a:ext cx="1435395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bdĺžnik 23">
            <a:extLst>
              <a:ext uri="{FF2B5EF4-FFF2-40B4-BE49-F238E27FC236}">
                <a16:creationId xmlns:a16="http://schemas.microsoft.com/office/drawing/2014/main" id="{0009C91A-9A68-4329-95B3-B9F463179ACB}"/>
              </a:ext>
            </a:extLst>
          </p:cNvPr>
          <p:cNvSpPr/>
          <p:nvPr/>
        </p:nvSpPr>
        <p:spPr>
          <a:xfrm>
            <a:off x="1541720" y="1096924"/>
            <a:ext cx="1435395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bdĺžnik 24">
            <a:extLst>
              <a:ext uri="{FF2B5EF4-FFF2-40B4-BE49-F238E27FC236}">
                <a16:creationId xmlns:a16="http://schemas.microsoft.com/office/drawing/2014/main" id="{3133D08A-225E-41E9-8516-9D7B54B80117}"/>
              </a:ext>
            </a:extLst>
          </p:cNvPr>
          <p:cNvSpPr/>
          <p:nvPr/>
        </p:nvSpPr>
        <p:spPr>
          <a:xfrm>
            <a:off x="3409507" y="1096924"/>
            <a:ext cx="1435395" cy="457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bdĺžnik 25">
            <a:extLst>
              <a:ext uri="{FF2B5EF4-FFF2-40B4-BE49-F238E27FC236}">
                <a16:creationId xmlns:a16="http://schemas.microsoft.com/office/drawing/2014/main" id="{E615C04D-D55D-4CA1-917B-67CE09ADD0FF}"/>
              </a:ext>
            </a:extLst>
          </p:cNvPr>
          <p:cNvSpPr/>
          <p:nvPr/>
        </p:nvSpPr>
        <p:spPr>
          <a:xfrm>
            <a:off x="5298558" y="1096924"/>
            <a:ext cx="1435395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bdĺžnik 26">
            <a:extLst>
              <a:ext uri="{FF2B5EF4-FFF2-40B4-BE49-F238E27FC236}">
                <a16:creationId xmlns:a16="http://schemas.microsoft.com/office/drawing/2014/main" id="{F43282D2-5643-4CE8-8822-2651E16CED17}"/>
              </a:ext>
            </a:extLst>
          </p:cNvPr>
          <p:cNvSpPr/>
          <p:nvPr/>
        </p:nvSpPr>
        <p:spPr>
          <a:xfrm>
            <a:off x="7187609" y="1096924"/>
            <a:ext cx="1435395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bdĺžnik 27">
            <a:extLst>
              <a:ext uri="{FF2B5EF4-FFF2-40B4-BE49-F238E27FC236}">
                <a16:creationId xmlns:a16="http://schemas.microsoft.com/office/drawing/2014/main" id="{9EA0FDB1-44FE-4DF0-AF2A-BEC040C7E375}"/>
              </a:ext>
            </a:extLst>
          </p:cNvPr>
          <p:cNvSpPr/>
          <p:nvPr/>
        </p:nvSpPr>
        <p:spPr>
          <a:xfrm>
            <a:off x="9076660" y="1096924"/>
            <a:ext cx="1435395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6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A1E973-09BF-4555-9293-9124C99ED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38986" y="2882400"/>
            <a:ext cx="10916093" cy="1806558"/>
          </a:xfrm>
        </p:spPr>
        <p:txBody>
          <a:bodyPr/>
          <a:lstStyle/>
          <a:p>
            <a:r>
              <a:rPr lang="cs-CZ" dirty="0"/>
              <a:t>Jak zjistit jestli má někdo schizofrenii?</a:t>
            </a:r>
          </a:p>
          <a:p>
            <a:r>
              <a:rPr lang="cs-CZ" dirty="0"/>
              <a:t>Jak rozhodnout, jestli člověk, který byl hospitalizován pro sebevražední sklony, může být propuštěn?</a:t>
            </a:r>
          </a:p>
          <a:p>
            <a:r>
              <a:rPr lang="cs-CZ" dirty="0"/>
              <a:t>Podle čeho vybrat z uchazečů na pozici vedoucího oddělení/ policistu?</a:t>
            </a:r>
          </a:p>
          <a:p>
            <a:r>
              <a:rPr lang="cs-CZ" dirty="0"/>
              <a:t>Podle čeho doporučit zaměření v rámci kariérního poradenství?</a:t>
            </a:r>
          </a:p>
        </p:txBody>
      </p:sp>
    </p:spTree>
    <p:extLst>
      <p:ext uri="{BB962C8B-B14F-4D97-AF65-F5344CB8AC3E}">
        <p14:creationId xmlns:p14="http://schemas.microsoft.com/office/powerpoint/2010/main" val="1941924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D2DA215C-760F-487E-96F2-104F43229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574" y="538908"/>
            <a:ext cx="10840851" cy="4978140"/>
          </a:xfrm>
        </p:spPr>
        <p:txBody>
          <a:bodyPr/>
          <a:lstStyle/>
          <a:p>
            <a:pPr marL="152396" indent="0">
              <a:buNone/>
            </a:pPr>
            <a:r>
              <a:rPr lang="sk-SK" sz="3600" dirty="0">
                <a:solidFill>
                  <a:srgbClr val="00B050"/>
                </a:solidFill>
              </a:rPr>
              <a:t>červená</a:t>
            </a:r>
            <a:r>
              <a:rPr lang="sk-SK" sz="3600" dirty="0"/>
              <a:t> </a:t>
            </a:r>
            <a:r>
              <a:rPr lang="sk-SK" sz="3600" dirty="0">
                <a:solidFill>
                  <a:srgbClr val="FFFF00"/>
                </a:solidFill>
              </a:rPr>
              <a:t>modrá</a:t>
            </a:r>
            <a:r>
              <a:rPr lang="sk-SK" sz="3600" dirty="0"/>
              <a:t> </a:t>
            </a:r>
            <a:r>
              <a:rPr lang="sk-SK" sz="3600" dirty="0" err="1">
                <a:solidFill>
                  <a:srgbClr val="0070C0"/>
                </a:solidFill>
              </a:rPr>
              <a:t>žlutá</a:t>
            </a:r>
            <a:r>
              <a:rPr lang="sk-SK" sz="3600" dirty="0"/>
              <a:t> </a:t>
            </a:r>
            <a:r>
              <a:rPr lang="sk-SK" sz="3600" dirty="0">
                <a:solidFill>
                  <a:srgbClr val="FF0000"/>
                </a:solidFill>
              </a:rPr>
              <a:t>zelená</a:t>
            </a:r>
            <a:r>
              <a:rPr lang="sk-SK" sz="3600" dirty="0"/>
              <a:t> </a:t>
            </a:r>
            <a:r>
              <a:rPr lang="sk-SK" sz="3600" dirty="0">
                <a:solidFill>
                  <a:srgbClr val="00B050"/>
                </a:solidFill>
              </a:rPr>
              <a:t>modrá</a:t>
            </a:r>
            <a:r>
              <a:rPr lang="sk-SK" sz="3600" dirty="0">
                <a:solidFill>
                  <a:srgbClr val="FF0000"/>
                </a:solidFill>
              </a:rPr>
              <a:t> zelená </a:t>
            </a:r>
            <a:r>
              <a:rPr lang="sk-SK" sz="3600" dirty="0">
                <a:solidFill>
                  <a:srgbClr val="FFFF00"/>
                </a:solidFill>
              </a:rPr>
              <a:t>červená</a:t>
            </a:r>
            <a:r>
              <a:rPr lang="sk-SK" sz="3600" dirty="0">
                <a:solidFill>
                  <a:srgbClr val="FF0000"/>
                </a:solidFill>
              </a:rPr>
              <a:t> </a:t>
            </a:r>
            <a:r>
              <a:rPr lang="sk-SK" sz="3600" dirty="0" err="1">
                <a:solidFill>
                  <a:srgbClr val="0070C0"/>
                </a:solidFill>
              </a:rPr>
              <a:t>žlutá</a:t>
            </a:r>
            <a:r>
              <a:rPr lang="sk-SK" sz="3600" dirty="0">
                <a:solidFill>
                  <a:srgbClr val="FF0000"/>
                </a:solidFill>
              </a:rPr>
              <a:t> modrá </a:t>
            </a:r>
            <a:r>
              <a:rPr lang="sk-SK" sz="3600" dirty="0">
                <a:solidFill>
                  <a:srgbClr val="0070C0"/>
                </a:solidFill>
              </a:rPr>
              <a:t>zelená</a:t>
            </a:r>
            <a:r>
              <a:rPr lang="sk-SK" sz="3600" dirty="0">
                <a:solidFill>
                  <a:srgbClr val="FF0000"/>
                </a:solidFill>
              </a:rPr>
              <a:t> </a:t>
            </a:r>
            <a:r>
              <a:rPr lang="sk-SK" sz="3600" dirty="0">
                <a:solidFill>
                  <a:srgbClr val="00B050"/>
                </a:solidFill>
              </a:rPr>
              <a:t>modrá</a:t>
            </a:r>
            <a:r>
              <a:rPr lang="sk-SK" sz="3600" dirty="0">
                <a:solidFill>
                  <a:srgbClr val="FF0000"/>
                </a:solidFill>
              </a:rPr>
              <a:t> červená </a:t>
            </a:r>
            <a:r>
              <a:rPr lang="sk-SK" sz="3600" dirty="0" err="1">
                <a:solidFill>
                  <a:srgbClr val="FFFF00"/>
                </a:solidFill>
              </a:rPr>
              <a:t>červená</a:t>
            </a:r>
            <a:r>
              <a:rPr lang="sk-SK" sz="3600" dirty="0">
                <a:solidFill>
                  <a:srgbClr val="FF0000"/>
                </a:solidFill>
              </a:rPr>
              <a:t> zelená </a:t>
            </a:r>
            <a:r>
              <a:rPr lang="sk-SK" sz="3600" dirty="0" err="1">
                <a:solidFill>
                  <a:srgbClr val="FF0000"/>
                </a:solidFill>
              </a:rPr>
              <a:t>žlutá</a:t>
            </a:r>
            <a:r>
              <a:rPr lang="sk-SK" sz="3600" dirty="0">
                <a:solidFill>
                  <a:srgbClr val="FF0000"/>
                </a:solidFill>
              </a:rPr>
              <a:t> </a:t>
            </a:r>
            <a:r>
              <a:rPr lang="sk-SK" sz="3600" dirty="0">
                <a:solidFill>
                  <a:srgbClr val="FFFF00"/>
                </a:solidFill>
              </a:rPr>
              <a:t>červená</a:t>
            </a:r>
            <a:r>
              <a:rPr lang="sk-SK" sz="3600" dirty="0">
                <a:solidFill>
                  <a:srgbClr val="FF0000"/>
                </a:solidFill>
              </a:rPr>
              <a:t> modrá </a:t>
            </a:r>
            <a:r>
              <a:rPr lang="sk-SK" sz="3600" dirty="0" err="1">
                <a:solidFill>
                  <a:srgbClr val="0070C0"/>
                </a:solidFill>
              </a:rPr>
              <a:t>žlutá</a:t>
            </a:r>
            <a:r>
              <a:rPr lang="sk-SK" sz="3600" dirty="0">
                <a:solidFill>
                  <a:srgbClr val="FF0000"/>
                </a:solidFill>
              </a:rPr>
              <a:t> modrá </a:t>
            </a:r>
            <a:r>
              <a:rPr lang="sk-SK" sz="3600" dirty="0">
                <a:solidFill>
                  <a:srgbClr val="00B050"/>
                </a:solidFill>
              </a:rPr>
              <a:t>zelená</a:t>
            </a:r>
            <a:r>
              <a:rPr lang="sk-SK" sz="3600" dirty="0">
                <a:solidFill>
                  <a:srgbClr val="FF0000"/>
                </a:solidFill>
              </a:rPr>
              <a:t> modrá </a:t>
            </a:r>
            <a:r>
              <a:rPr lang="sk-SK" sz="3600" dirty="0" err="1">
                <a:solidFill>
                  <a:srgbClr val="0070C0"/>
                </a:solidFill>
              </a:rPr>
              <a:t>žlutá</a:t>
            </a:r>
            <a:r>
              <a:rPr lang="sk-SK" sz="3600" dirty="0">
                <a:solidFill>
                  <a:srgbClr val="FF0000"/>
                </a:solidFill>
              </a:rPr>
              <a:t> </a:t>
            </a:r>
            <a:r>
              <a:rPr lang="sk-SK" sz="3600" dirty="0">
                <a:solidFill>
                  <a:srgbClr val="0070C0"/>
                </a:solidFill>
              </a:rPr>
              <a:t>zelená</a:t>
            </a:r>
            <a:r>
              <a:rPr lang="sk-SK" sz="3600" dirty="0">
                <a:solidFill>
                  <a:srgbClr val="FF0000"/>
                </a:solidFill>
              </a:rPr>
              <a:t> červená </a:t>
            </a:r>
            <a:r>
              <a:rPr lang="sk-SK" sz="3600" dirty="0" err="1">
                <a:solidFill>
                  <a:srgbClr val="00B050"/>
                </a:solidFill>
              </a:rPr>
              <a:t>žlutá</a:t>
            </a:r>
            <a:r>
              <a:rPr lang="sk-SK" sz="3600" dirty="0">
                <a:solidFill>
                  <a:srgbClr val="FF0000"/>
                </a:solidFill>
              </a:rPr>
              <a:t> </a:t>
            </a:r>
            <a:r>
              <a:rPr lang="sk-SK" sz="3600" dirty="0">
                <a:solidFill>
                  <a:srgbClr val="FFFF00"/>
                </a:solidFill>
              </a:rPr>
              <a:t>modrá</a:t>
            </a:r>
            <a:r>
              <a:rPr lang="sk-SK" sz="3600" dirty="0">
                <a:solidFill>
                  <a:srgbClr val="FF0000"/>
                </a:solidFill>
              </a:rPr>
              <a:t> zelená </a:t>
            </a:r>
            <a:r>
              <a:rPr lang="sk-SK" sz="3600" dirty="0">
                <a:solidFill>
                  <a:srgbClr val="0070C0"/>
                </a:solidFill>
              </a:rPr>
              <a:t>modrá</a:t>
            </a:r>
            <a:r>
              <a:rPr lang="sk-SK" sz="3600" dirty="0">
                <a:solidFill>
                  <a:srgbClr val="FF0000"/>
                </a:solidFill>
              </a:rPr>
              <a:t> </a:t>
            </a:r>
            <a:r>
              <a:rPr lang="sk-SK" sz="3600" dirty="0">
                <a:solidFill>
                  <a:srgbClr val="00B050"/>
                </a:solidFill>
              </a:rPr>
              <a:t>červená</a:t>
            </a:r>
            <a:r>
              <a:rPr lang="sk-SK" sz="3600" dirty="0">
                <a:solidFill>
                  <a:srgbClr val="FF0000"/>
                </a:solidFill>
              </a:rPr>
              <a:t> </a:t>
            </a:r>
            <a:r>
              <a:rPr lang="sk-SK" sz="3600" dirty="0">
                <a:solidFill>
                  <a:srgbClr val="0070C0"/>
                </a:solidFill>
              </a:rPr>
              <a:t>modrá</a:t>
            </a:r>
            <a:r>
              <a:rPr lang="sk-SK" sz="3600" dirty="0">
                <a:solidFill>
                  <a:srgbClr val="FF0000"/>
                </a:solidFill>
              </a:rPr>
              <a:t> červená </a:t>
            </a:r>
            <a:r>
              <a:rPr lang="sk-SK" sz="3600" dirty="0">
                <a:solidFill>
                  <a:srgbClr val="00B050"/>
                </a:solidFill>
              </a:rPr>
              <a:t>zelená</a:t>
            </a:r>
            <a:r>
              <a:rPr lang="sk-SK" sz="3600" dirty="0">
                <a:solidFill>
                  <a:srgbClr val="FF0000"/>
                </a:solidFill>
              </a:rPr>
              <a:t> </a:t>
            </a:r>
            <a:r>
              <a:rPr lang="sk-SK" sz="3600" dirty="0" err="1">
                <a:solidFill>
                  <a:srgbClr val="0070C0"/>
                </a:solidFill>
              </a:rPr>
              <a:t>žlutá</a:t>
            </a:r>
            <a:r>
              <a:rPr lang="sk-SK" sz="3600" dirty="0">
                <a:solidFill>
                  <a:srgbClr val="FF0000"/>
                </a:solidFill>
              </a:rPr>
              <a:t> červená </a:t>
            </a:r>
            <a:r>
              <a:rPr lang="sk-SK" sz="3600" dirty="0">
                <a:solidFill>
                  <a:srgbClr val="FFFF00"/>
                </a:solidFill>
              </a:rPr>
              <a:t>modrá</a:t>
            </a:r>
            <a:r>
              <a:rPr lang="sk-SK" sz="3600" dirty="0">
                <a:solidFill>
                  <a:srgbClr val="FF0000"/>
                </a:solidFill>
              </a:rPr>
              <a:t> </a:t>
            </a:r>
            <a:r>
              <a:rPr lang="sk-SK" sz="3600" dirty="0" err="1">
                <a:solidFill>
                  <a:srgbClr val="FF0000"/>
                </a:solidFill>
              </a:rPr>
              <a:t>žlutá</a:t>
            </a:r>
            <a:r>
              <a:rPr lang="sk-SK" sz="3600" dirty="0">
                <a:solidFill>
                  <a:srgbClr val="FF0000"/>
                </a:solidFill>
              </a:rPr>
              <a:t> </a:t>
            </a:r>
            <a:r>
              <a:rPr lang="sk-SK" sz="3600" dirty="0">
                <a:solidFill>
                  <a:srgbClr val="FFFF00"/>
                </a:solidFill>
              </a:rPr>
              <a:t>zelená</a:t>
            </a:r>
            <a:r>
              <a:rPr lang="sk-SK" sz="3600" dirty="0">
                <a:solidFill>
                  <a:srgbClr val="FF0000"/>
                </a:solidFill>
              </a:rPr>
              <a:t> </a:t>
            </a:r>
            <a:r>
              <a:rPr lang="sk-SK" sz="3600" dirty="0" err="1">
                <a:solidFill>
                  <a:srgbClr val="0070C0"/>
                </a:solidFill>
              </a:rPr>
              <a:t>žlutá</a:t>
            </a:r>
            <a:r>
              <a:rPr lang="sk-SK" sz="3600" dirty="0">
                <a:solidFill>
                  <a:srgbClr val="FF0000"/>
                </a:solidFill>
              </a:rPr>
              <a:t> modrá </a:t>
            </a:r>
            <a:r>
              <a:rPr lang="sk-SK" sz="3600" dirty="0" err="1">
                <a:solidFill>
                  <a:srgbClr val="FF0000"/>
                </a:solidFill>
              </a:rPr>
              <a:t>modrá</a:t>
            </a:r>
            <a:r>
              <a:rPr lang="sk-SK" sz="3600" dirty="0">
                <a:solidFill>
                  <a:srgbClr val="FF0000"/>
                </a:solidFill>
              </a:rPr>
              <a:t> </a:t>
            </a:r>
            <a:r>
              <a:rPr lang="sk-SK" sz="3600" dirty="0">
                <a:solidFill>
                  <a:srgbClr val="00B050"/>
                </a:solidFill>
              </a:rPr>
              <a:t>zelená</a:t>
            </a:r>
            <a:r>
              <a:rPr lang="sk-SK" sz="3600" dirty="0">
                <a:solidFill>
                  <a:srgbClr val="FF0000"/>
                </a:solidFill>
              </a:rPr>
              <a:t> červená </a:t>
            </a:r>
            <a:r>
              <a:rPr lang="sk-SK" sz="3600" dirty="0" err="1">
                <a:solidFill>
                  <a:srgbClr val="0070C0"/>
                </a:solidFill>
              </a:rPr>
              <a:t>žlutá</a:t>
            </a:r>
            <a:r>
              <a:rPr lang="sk-SK" sz="3600" dirty="0">
                <a:solidFill>
                  <a:srgbClr val="FF0000"/>
                </a:solidFill>
              </a:rPr>
              <a:t> </a:t>
            </a:r>
            <a:r>
              <a:rPr lang="sk-SK" sz="3600" dirty="0">
                <a:solidFill>
                  <a:srgbClr val="00B050"/>
                </a:solidFill>
              </a:rPr>
              <a:t>modrá</a:t>
            </a:r>
            <a:r>
              <a:rPr lang="sk-SK" sz="3600" dirty="0">
                <a:solidFill>
                  <a:srgbClr val="FF0000"/>
                </a:solidFill>
              </a:rPr>
              <a:t> zelená </a:t>
            </a:r>
            <a:r>
              <a:rPr lang="sk-SK" sz="3600" dirty="0">
                <a:solidFill>
                  <a:srgbClr val="00B050"/>
                </a:solidFill>
              </a:rPr>
              <a:t>modrá</a:t>
            </a:r>
            <a:r>
              <a:rPr lang="sk-SK" sz="3600" dirty="0">
                <a:solidFill>
                  <a:srgbClr val="FF0000"/>
                </a:solidFill>
              </a:rPr>
              <a:t> </a:t>
            </a:r>
            <a:r>
              <a:rPr lang="sk-SK" sz="3600" dirty="0">
                <a:solidFill>
                  <a:srgbClr val="0070C0"/>
                </a:solidFill>
              </a:rPr>
              <a:t>červená</a:t>
            </a:r>
            <a:r>
              <a:rPr lang="sk-SK" sz="3600" dirty="0">
                <a:solidFill>
                  <a:srgbClr val="FF0000"/>
                </a:solidFill>
              </a:rPr>
              <a:t> </a:t>
            </a:r>
            <a:r>
              <a:rPr lang="sk-SK" sz="3600" dirty="0" err="1">
                <a:solidFill>
                  <a:srgbClr val="FF0000"/>
                </a:solidFill>
              </a:rPr>
              <a:t>žlutá</a:t>
            </a:r>
            <a:r>
              <a:rPr lang="sk-SK" sz="3600" dirty="0">
                <a:solidFill>
                  <a:srgbClr val="FF0000"/>
                </a:solidFill>
              </a:rPr>
              <a:t> modrá </a:t>
            </a:r>
            <a:r>
              <a:rPr lang="sk-SK" sz="3600" dirty="0">
                <a:solidFill>
                  <a:srgbClr val="FFFF00"/>
                </a:solidFill>
              </a:rPr>
              <a:t>červená</a:t>
            </a:r>
            <a:r>
              <a:rPr lang="sk-SK" sz="3600" dirty="0">
                <a:solidFill>
                  <a:srgbClr val="FF0000"/>
                </a:solidFill>
              </a:rPr>
              <a:t> modrá zelená </a:t>
            </a:r>
            <a:r>
              <a:rPr lang="sk-SK" sz="3600" dirty="0" err="1">
                <a:solidFill>
                  <a:srgbClr val="0070C0"/>
                </a:solidFill>
              </a:rPr>
              <a:t>žlutá</a:t>
            </a:r>
            <a:r>
              <a:rPr lang="sk-SK" sz="3600" dirty="0">
                <a:solidFill>
                  <a:srgbClr val="FF0000"/>
                </a:solidFill>
              </a:rPr>
              <a:t> červená </a:t>
            </a:r>
            <a:r>
              <a:rPr lang="sk-SK" sz="3600" dirty="0">
                <a:solidFill>
                  <a:srgbClr val="FFFF00"/>
                </a:solidFill>
              </a:rPr>
              <a:t>modrá</a:t>
            </a:r>
            <a:r>
              <a:rPr lang="sk-SK" sz="3600" dirty="0">
                <a:solidFill>
                  <a:srgbClr val="FF0000"/>
                </a:solidFill>
              </a:rPr>
              <a:t> </a:t>
            </a:r>
            <a:r>
              <a:rPr lang="sk-SK" sz="3600" dirty="0" err="1">
                <a:solidFill>
                  <a:srgbClr val="0070C0"/>
                </a:solidFill>
              </a:rPr>
              <a:t>žlutá</a:t>
            </a:r>
            <a:r>
              <a:rPr lang="sk-SK" sz="3600" dirty="0">
                <a:solidFill>
                  <a:srgbClr val="FF0000"/>
                </a:solidFill>
              </a:rPr>
              <a:t> zelená </a:t>
            </a:r>
            <a:r>
              <a:rPr lang="sk-SK" sz="3600" dirty="0">
                <a:solidFill>
                  <a:srgbClr val="00B050"/>
                </a:solidFill>
              </a:rPr>
              <a:t>modrá</a:t>
            </a:r>
            <a:r>
              <a:rPr lang="sk-SK" sz="3600" dirty="0">
                <a:solidFill>
                  <a:srgbClr val="FF0000"/>
                </a:solidFill>
              </a:rPr>
              <a:t> </a:t>
            </a:r>
            <a:r>
              <a:rPr lang="sk-SK" sz="3600" dirty="0">
                <a:solidFill>
                  <a:srgbClr val="0070C0"/>
                </a:solidFill>
              </a:rPr>
              <a:t>zelená</a:t>
            </a:r>
            <a:r>
              <a:rPr lang="sk-SK" sz="3600" dirty="0">
                <a:solidFill>
                  <a:srgbClr val="FF0000"/>
                </a:solidFill>
              </a:rPr>
              <a:t> </a:t>
            </a:r>
            <a:r>
              <a:rPr lang="sk-SK" sz="3600" dirty="0">
                <a:solidFill>
                  <a:srgbClr val="0070C0"/>
                </a:solidFill>
              </a:rPr>
              <a:t>červená</a:t>
            </a:r>
            <a:r>
              <a:rPr lang="sk-SK" sz="3600" dirty="0">
                <a:solidFill>
                  <a:srgbClr val="FF0000"/>
                </a:solidFill>
              </a:rPr>
              <a:t> </a:t>
            </a:r>
            <a:r>
              <a:rPr lang="sk-SK" sz="3600" dirty="0" err="1">
                <a:solidFill>
                  <a:srgbClr val="FF0000"/>
                </a:solidFill>
              </a:rPr>
              <a:t>žlutá</a:t>
            </a:r>
            <a:r>
              <a:rPr lang="sk-SK" sz="3600" dirty="0">
                <a:solidFill>
                  <a:srgbClr val="FF0000"/>
                </a:solidFill>
              </a:rPr>
              <a:t> </a:t>
            </a:r>
            <a:r>
              <a:rPr lang="sk-SK" sz="3600" dirty="0">
                <a:solidFill>
                  <a:srgbClr val="00B050"/>
                </a:solidFill>
              </a:rPr>
              <a:t>modrá</a:t>
            </a:r>
            <a:r>
              <a:rPr lang="sk-SK" sz="3600" dirty="0">
                <a:solidFill>
                  <a:srgbClr val="FF0000"/>
                </a:solidFill>
              </a:rPr>
              <a:t> zelená </a:t>
            </a:r>
            <a:r>
              <a:rPr lang="sk-SK" sz="3600" dirty="0">
                <a:solidFill>
                  <a:srgbClr val="FFFF00"/>
                </a:solidFill>
              </a:rPr>
              <a:t>modrá</a:t>
            </a:r>
            <a:r>
              <a:rPr lang="sk-SK" sz="3600" dirty="0">
                <a:solidFill>
                  <a:srgbClr val="FF0000"/>
                </a:solidFill>
              </a:rPr>
              <a:t> červená </a:t>
            </a:r>
            <a:r>
              <a:rPr lang="sk-SK" sz="3600" dirty="0">
                <a:solidFill>
                  <a:srgbClr val="FFFF00"/>
                </a:solidFill>
              </a:rPr>
              <a:t>modrá</a:t>
            </a:r>
            <a:r>
              <a:rPr lang="sk-SK" sz="3600" dirty="0">
                <a:solidFill>
                  <a:srgbClr val="FF0000"/>
                </a:solidFill>
              </a:rPr>
              <a:t> zelená </a:t>
            </a:r>
            <a:r>
              <a:rPr lang="sk-SK" sz="3600" dirty="0">
                <a:solidFill>
                  <a:srgbClr val="FFFF00"/>
                </a:solidFill>
              </a:rPr>
              <a:t>červená</a:t>
            </a:r>
            <a:r>
              <a:rPr lang="sk-SK" sz="3600" dirty="0">
                <a:solidFill>
                  <a:srgbClr val="FF0000"/>
                </a:solidFill>
              </a:rPr>
              <a:t> </a:t>
            </a:r>
            <a:r>
              <a:rPr lang="sk-SK" sz="3600" dirty="0">
                <a:solidFill>
                  <a:srgbClr val="0070C0"/>
                </a:solidFill>
              </a:rPr>
              <a:t>zelená</a:t>
            </a:r>
            <a:r>
              <a:rPr lang="sk-SK" sz="3600" dirty="0">
                <a:solidFill>
                  <a:srgbClr val="FF0000"/>
                </a:solidFill>
              </a:rPr>
              <a:t> </a:t>
            </a:r>
            <a:r>
              <a:rPr lang="sk-SK" sz="3600" dirty="0" err="1">
                <a:solidFill>
                  <a:srgbClr val="FF0000"/>
                </a:solidFill>
              </a:rPr>
              <a:t>žlutá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4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82A04-B671-4846-8C87-08C22B5F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Objektivní testy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0BBC9-9BE6-4883-8BE8-46BE95C1DA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cs-CZ" dirty="0" err="1"/>
              <a:t>Stroopův</a:t>
            </a:r>
            <a:r>
              <a:rPr lang="cs-CZ" dirty="0"/>
              <a:t> test</a:t>
            </a:r>
          </a:p>
          <a:p>
            <a:r>
              <a:rPr lang="cs-CZ" dirty="0"/>
              <a:t>3 tabulky a 4 </a:t>
            </a:r>
            <a:r>
              <a:rPr lang="cs-CZ" dirty="0" err="1"/>
              <a:t>subtesty</a:t>
            </a:r>
            <a:r>
              <a:rPr lang="cs-CZ" dirty="0"/>
              <a:t>:</a:t>
            </a:r>
            <a:endParaRPr lang="sk-SK" dirty="0"/>
          </a:p>
          <a:p>
            <a:pPr lvl="1"/>
            <a:r>
              <a:rPr lang="cs-CZ" dirty="0"/>
              <a:t>Slova označující barvy</a:t>
            </a:r>
          </a:p>
          <a:p>
            <a:pPr lvl="1"/>
            <a:r>
              <a:rPr lang="cs-CZ" dirty="0"/>
              <a:t>Obdélníky různých barev</a:t>
            </a:r>
            <a:endParaRPr lang="sk-SK" dirty="0"/>
          </a:p>
          <a:p>
            <a:pPr lvl="1"/>
            <a:r>
              <a:rPr lang="cs-CZ" dirty="0"/>
              <a:t>Barvy napsané v různých barvách</a:t>
            </a:r>
            <a:endParaRPr lang="sk-SK" dirty="0"/>
          </a:p>
          <a:p>
            <a:pPr lvl="1"/>
            <a:r>
              <a:rPr lang="cs-CZ" dirty="0"/>
              <a:t>(nepovinný) střídání barva slovo barva slovo</a:t>
            </a:r>
            <a:endParaRPr lang="sk-SK" dirty="0"/>
          </a:p>
          <a:p>
            <a:r>
              <a:rPr lang="cs-CZ" dirty="0"/>
              <a:t>Hodnocení: čas, počet chyb</a:t>
            </a:r>
            <a:endParaRPr lang="sk-SK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EAEDD3-278B-493F-97A9-8D6912544B59}"/>
              </a:ext>
            </a:extLst>
          </p:cNvPr>
          <p:cNvSpPr txBox="1"/>
          <p:nvPr/>
        </p:nvSpPr>
        <p:spPr>
          <a:xfrm>
            <a:off x="1831988" y="6380149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Dumper</a:t>
            </a:r>
            <a:r>
              <a:rPr lang="sk-SK" dirty="0"/>
              <a:t>, K. et al.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mirror-tracing</a:t>
            </a:r>
            <a:r>
              <a:rPr lang="sk-SK" dirty="0"/>
              <a:t> </a:t>
            </a:r>
            <a:r>
              <a:rPr lang="sk-SK" dirty="0" err="1"/>
              <a:t>task</a:t>
            </a:r>
            <a:r>
              <a:rPr lang="sk-SK" dirty="0"/>
              <a:t>. R</a:t>
            </a:r>
            <a:r>
              <a:rPr lang="en-US" dirty="0" err="1"/>
              <a:t>etrieved</a:t>
            </a:r>
            <a:r>
              <a:rPr lang="en-US" dirty="0"/>
              <a:t> from </a:t>
            </a:r>
            <a:r>
              <a:rPr lang="sk-SK" dirty="0">
                <a:hlinkClick r:id="rId2"/>
              </a:rPr>
              <a:t>https://opentext.wsu.edu/psych105/chapter/8-2-how-memory-functions/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6588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A13D5-C7CD-4814-9247-10E5C1FCD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testů osobnosti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853E9-7E71-4083-9563-8304A63A6E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Klinický kontext (psychiatrie)</a:t>
            </a:r>
          </a:p>
          <a:p>
            <a:r>
              <a:rPr lang="cs-CZ" dirty="0"/>
              <a:t>Poradenství</a:t>
            </a:r>
          </a:p>
          <a:p>
            <a:r>
              <a:rPr lang="cs-CZ" dirty="0"/>
              <a:t>Přijímací řízení</a:t>
            </a:r>
          </a:p>
        </p:txBody>
      </p:sp>
    </p:spTree>
    <p:extLst>
      <p:ext uri="{BB962C8B-B14F-4D97-AF65-F5344CB8AC3E}">
        <p14:creationId xmlns:p14="http://schemas.microsoft.com/office/powerpoint/2010/main" val="1134674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B9F27-2DB2-484E-A118-0FDCFC0D3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967" y="212651"/>
            <a:ext cx="8616800" cy="653488"/>
          </a:xfrm>
        </p:spPr>
        <p:txBody>
          <a:bodyPr/>
          <a:lstStyle/>
          <a:p>
            <a:r>
              <a:rPr lang="cs-CZ" dirty="0"/>
              <a:t>Další zdroje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2FD16-FE60-4D14-AA0F-EB76D6E4F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66139"/>
            <a:ext cx="12429460" cy="4736400"/>
          </a:xfrm>
        </p:spPr>
        <p:txBody>
          <a:bodyPr/>
          <a:lstStyle/>
          <a:p>
            <a:r>
              <a:rPr lang="sk-SK" dirty="0" err="1"/>
              <a:t>TedEd</a:t>
            </a:r>
            <a:r>
              <a:rPr lang="sk-SK" dirty="0"/>
              <a:t> </a:t>
            </a:r>
            <a:r>
              <a:rPr lang="sk-SK" dirty="0" err="1"/>
              <a:t>Why</a:t>
            </a:r>
            <a:r>
              <a:rPr lang="sk-SK" dirty="0"/>
              <a:t> </a:t>
            </a:r>
            <a:r>
              <a:rPr lang="sk-SK" dirty="0" err="1"/>
              <a:t>incompetent</a:t>
            </a:r>
            <a:r>
              <a:rPr lang="sk-SK" dirty="0"/>
              <a:t> </a:t>
            </a:r>
            <a:r>
              <a:rPr lang="sk-SK" dirty="0" err="1"/>
              <a:t>people</a:t>
            </a:r>
            <a:r>
              <a:rPr lang="sk-SK" dirty="0"/>
              <a:t> </a:t>
            </a:r>
            <a:r>
              <a:rPr lang="sk-SK" dirty="0" err="1"/>
              <a:t>think</a:t>
            </a:r>
            <a:r>
              <a:rPr lang="sk-SK" dirty="0"/>
              <a:t> </a:t>
            </a:r>
            <a:r>
              <a:rPr lang="sk-SK" dirty="0" err="1"/>
              <a:t>they're</a:t>
            </a:r>
            <a:r>
              <a:rPr lang="sk-SK" dirty="0"/>
              <a:t> </a:t>
            </a:r>
            <a:r>
              <a:rPr lang="sk-SK" dirty="0" err="1"/>
              <a:t>amazing</a:t>
            </a:r>
            <a:r>
              <a:rPr lang="sk-SK" dirty="0"/>
              <a:t> (</a:t>
            </a:r>
            <a:r>
              <a:rPr lang="sk-SK" dirty="0" err="1"/>
              <a:t>self</a:t>
            </a:r>
            <a:r>
              <a:rPr lang="sk-SK" dirty="0"/>
              <a:t>-report </a:t>
            </a:r>
            <a:r>
              <a:rPr lang="sk-SK" dirty="0" err="1"/>
              <a:t>data</a:t>
            </a:r>
            <a:r>
              <a:rPr lang="sk-SK" dirty="0"/>
              <a:t>) </a:t>
            </a:r>
            <a:r>
              <a:rPr lang="sk-SK" u="sng" dirty="0">
                <a:hlinkClick r:id="rId2"/>
              </a:rPr>
              <a:t>https://www.youtube.com/watch?v=pOLmD_WVY-E&amp;t=1</a:t>
            </a:r>
            <a:endParaRPr lang="sk-SK" dirty="0"/>
          </a:p>
          <a:p>
            <a:r>
              <a:rPr lang="sk-SK" dirty="0" err="1"/>
              <a:t>Crash</a:t>
            </a:r>
            <a:r>
              <a:rPr lang="sk-SK" dirty="0"/>
              <a:t> </a:t>
            </a:r>
            <a:r>
              <a:rPr lang="sk-SK" dirty="0" err="1"/>
              <a:t>course</a:t>
            </a:r>
            <a:r>
              <a:rPr lang="sk-SK" dirty="0"/>
              <a:t>: </a:t>
            </a:r>
            <a:r>
              <a:rPr lang="sk-SK" dirty="0" err="1"/>
              <a:t>Measuring</a:t>
            </a:r>
            <a:r>
              <a:rPr lang="sk-SK" dirty="0"/>
              <a:t> </a:t>
            </a:r>
            <a:r>
              <a:rPr lang="sk-SK" dirty="0" err="1"/>
              <a:t>Personality</a:t>
            </a:r>
            <a:r>
              <a:rPr lang="sk-SK" dirty="0"/>
              <a:t>: </a:t>
            </a:r>
            <a:r>
              <a:rPr lang="sk-SK" u="sng" dirty="0">
                <a:hlinkClick r:id="rId3"/>
              </a:rPr>
              <a:t>https://www.youtube.com/watch?v=sUrV6oZ3zsk&amp;list=PL8dPuuaLjXtOPRKzVLY0jJY-uHOH9KVU6&amp;index=23</a:t>
            </a:r>
            <a:endParaRPr lang="sk-SK" dirty="0"/>
          </a:p>
          <a:p>
            <a:r>
              <a:rPr lang="cs-CZ" dirty="0"/>
              <a:t>MBTI </a:t>
            </a:r>
            <a:r>
              <a:rPr lang="sk-SK" u="sng" dirty="0">
                <a:hlinkClick r:id="rId4"/>
              </a:rPr>
              <a:t>http://test-mbti.hys.cz/index.php</a:t>
            </a:r>
            <a:endParaRPr lang="sk-SK" dirty="0"/>
          </a:p>
          <a:p>
            <a:r>
              <a:rPr lang="cs-CZ" dirty="0" err="1"/>
              <a:t>SciShow</a:t>
            </a:r>
            <a:r>
              <a:rPr lang="cs-CZ" dirty="0"/>
              <a:t> psych </a:t>
            </a:r>
            <a:r>
              <a:rPr lang="cs-CZ" dirty="0" err="1"/>
              <a:t>Stroop</a:t>
            </a:r>
            <a:r>
              <a:rPr lang="cs-CZ" dirty="0"/>
              <a:t> </a:t>
            </a:r>
            <a:r>
              <a:rPr lang="cs-CZ" dirty="0" err="1"/>
              <a:t>task</a:t>
            </a:r>
            <a:r>
              <a:rPr lang="cs-CZ" dirty="0"/>
              <a:t> </a:t>
            </a:r>
            <a:r>
              <a:rPr lang="sk-SK" u="sng" dirty="0">
                <a:hlinkClick r:id="rId5"/>
              </a:rPr>
              <a:t>https://www.youtube.com/watch?v=reUic5tyVwo</a:t>
            </a:r>
            <a:endParaRPr lang="sk-SK" dirty="0"/>
          </a:p>
          <a:p>
            <a:r>
              <a:rPr lang="sk-SK" dirty="0" err="1"/>
              <a:t>TedEd</a:t>
            </a:r>
            <a:r>
              <a:rPr lang="sk-SK" dirty="0"/>
              <a:t> o </a:t>
            </a:r>
            <a:r>
              <a:rPr lang="sk-SK" dirty="0" err="1"/>
              <a:t>Rorschachu</a:t>
            </a:r>
            <a:r>
              <a:rPr lang="sk-SK" dirty="0"/>
              <a:t> (</a:t>
            </a:r>
            <a:r>
              <a:rPr lang="sk-SK" u="sng" dirty="0">
                <a:hlinkClick r:id="rId6"/>
              </a:rPr>
              <a:t>https://www.youtube.com/watch?v=LYi19-Vx6go&amp;t=3s</a:t>
            </a:r>
            <a:r>
              <a:rPr lang="sk-SK" dirty="0"/>
              <a:t>)</a:t>
            </a:r>
          </a:p>
          <a:p>
            <a:r>
              <a:rPr lang="sk-SK" dirty="0" err="1"/>
              <a:t>SciShow</a:t>
            </a:r>
            <a:r>
              <a:rPr lang="sk-SK" dirty="0"/>
              <a:t> </a:t>
            </a:r>
            <a:r>
              <a:rPr lang="sk-SK" dirty="0" err="1"/>
              <a:t>psych</a:t>
            </a:r>
            <a:r>
              <a:rPr lang="sk-SK" dirty="0"/>
              <a:t> ROR (</a:t>
            </a:r>
            <a:r>
              <a:rPr lang="sk-SK" u="sng" dirty="0">
                <a:hlinkClick r:id="rId7"/>
              </a:rPr>
              <a:t>https://www.youtube.com/watch?v=7aendfVlBBk</a:t>
            </a:r>
            <a:r>
              <a:rPr lang="sk-SK" dirty="0"/>
              <a:t>)</a:t>
            </a:r>
          </a:p>
          <a:p>
            <a:r>
              <a:rPr lang="sk-SK" dirty="0" err="1"/>
              <a:t>Crash</a:t>
            </a:r>
            <a:r>
              <a:rPr lang="sk-SK" dirty="0"/>
              <a:t> </a:t>
            </a:r>
            <a:r>
              <a:rPr lang="sk-SK" dirty="0" err="1"/>
              <a:t>course</a:t>
            </a:r>
            <a:r>
              <a:rPr lang="sk-SK" dirty="0"/>
              <a:t>: ROR, </a:t>
            </a:r>
            <a:r>
              <a:rPr lang="sk-SK" dirty="0" err="1"/>
              <a:t>Freudians</a:t>
            </a:r>
            <a:br>
              <a:rPr lang="sk-SK" dirty="0"/>
            </a:br>
            <a:r>
              <a:rPr lang="sk-SK" u="sng" dirty="0">
                <a:hlinkClick r:id="rId8"/>
              </a:rPr>
              <a:t>https://www.youtube.com/watch?v=mUELAiHbCxc&amp;list=PL8dPuuaLjXtOPRKzVLY0jJY-uHOH9KVU6&amp;index=22</a:t>
            </a:r>
            <a:endParaRPr lang="sk-SK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279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FB54C-BE51-4B66-B362-2F405154A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BC675-6E27-4416-80CC-DA26CA625F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Larsen</a:t>
            </a:r>
            <a:r>
              <a:rPr lang="cs-CZ" dirty="0"/>
              <a:t>, R. J., &amp; </a:t>
            </a:r>
            <a:r>
              <a:rPr lang="cs-CZ" dirty="0" err="1"/>
              <a:t>Buss</a:t>
            </a:r>
            <a:r>
              <a:rPr lang="cs-CZ" dirty="0"/>
              <a:t>, D. M. (2017). </a:t>
            </a:r>
            <a:r>
              <a:rPr lang="cs-CZ" i="1" dirty="0"/>
              <a:t>Personality Psychology: </a:t>
            </a:r>
            <a:r>
              <a:rPr lang="cs-CZ" i="1" dirty="0" err="1"/>
              <a:t>Domains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knowledge</a:t>
            </a:r>
            <a:r>
              <a:rPr lang="cs-CZ" i="1" dirty="0"/>
              <a:t> </a:t>
            </a:r>
            <a:r>
              <a:rPr lang="cs-CZ" i="1" dirty="0" err="1"/>
              <a:t>about</a:t>
            </a:r>
            <a:r>
              <a:rPr lang="cs-CZ" i="1" dirty="0"/>
              <a:t> </a:t>
            </a:r>
            <a:r>
              <a:rPr lang="cs-CZ" i="1" dirty="0" err="1"/>
              <a:t>human</a:t>
            </a:r>
            <a:r>
              <a:rPr lang="cs-CZ" i="1" dirty="0"/>
              <a:t> </a:t>
            </a:r>
            <a:r>
              <a:rPr lang="cs-CZ" i="1" dirty="0" err="1"/>
              <a:t>nature</a:t>
            </a:r>
            <a:r>
              <a:rPr lang="cs-CZ" i="1" dirty="0"/>
              <a:t> </a:t>
            </a:r>
            <a:r>
              <a:rPr lang="cs-CZ" dirty="0"/>
              <a:t>(6th). New York: </a:t>
            </a:r>
            <a:r>
              <a:rPr lang="cs-CZ" dirty="0" err="1"/>
              <a:t>McGraw-Hill</a:t>
            </a:r>
            <a:r>
              <a:rPr lang="cs-CZ" dirty="0"/>
              <a:t> </a:t>
            </a:r>
            <a:r>
              <a:rPr lang="cs-CZ" dirty="0" err="1"/>
              <a:t>Education</a:t>
            </a:r>
            <a:r>
              <a:rPr lang="cs-CZ" dirty="0"/>
              <a:t>.</a:t>
            </a:r>
            <a:endParaRPr lang="sk-SK" dirty="0"/>
          </a:p>
          <a:p>
            <a:r>
              <a:rPr lang="cs-CZ" dirty="0" err="1"/>
              <a:t>Nolen-Hoeksema</a:t>
            </a:r>
            <a:r>
              <a:rPr lang="cs-CZ" dirty="0"/>
              <a:t>, S. (2012). </a:t>
            </a:r>
            <a:r>
              <a:rPr lang="cs-CZ" i="1" dirty="0"/>
              <a:t>Psychologie Atkinsonové a </a:t>
            </a:r>
            <a:r>
              <a:rPr lang="cs-CZ" i="1" dirty="0" err="1"/>
              <a:t>Hilgarda</a:t>
            </a:r>
            <a:r>
              <a:rPr lang="cs-CZ" dirty="0"/>
              <a:t> (Vyd. 3., </a:t>
            </a:r>
            <a:r>
              <a:rPr lang="cs-CZ" dirty="0" err="1"/>
              <a:t>přeprac</a:t>
            </a:r>
            <a:r>
              <a:rPr lang="cs-CZ" dirty="0"/>
              <a:t>). Praha: Portál.</a:t>
            </a:r>
            <a:endParaRPr lang="sk-SK" dirty="0"/>
          </a:p>
          <a:p>
            <a:r>
              <a:rPr lang="cs-CZ" dirty="0"/>
              <a:t>Svoboda, M., Krejčířová, D., &amp; Vágnerová, M. (2015). </a:t>
            </a:r>
            <a:r>
              <a:rPr lang="cs-CZ" i="1" dirty="0"/>
              <a:t>Psychodiagnostika dětí a dospívajících </a:t>
            </a:r>
            <a:r>
              <a:rPr lang="cs-CZ" dirty="0"/>
              <a:t>(Třetí vydání). Portál.</a:t>
            </a:r>
          </a:p>
          <a:p>
            <a:endParaRPr lang="cs-CZ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53C86C3-6D42-4DFA-9742-D22A1C9EC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200" b="0" i="0" u="none" strike="noStrike" cap="none" normalizeH="0" baseline="0">
                <a:ln>
                  <a:noFill/>
                </a:ln>
                <a:solidFill>
                  <a:srgbClr val="212529"/>
                </a:solidFill>
                <a:effectLst/>
                <a:latin typeface="Open Sans"/>
              </a:rPr>
              <a:t>Svoboda, M., Krejčířová, D., &amp; Vágnerová, M. (2015). </a:t>
            </a:r>
            <a:r>
              <a:rPr kumimoji="0" lang="sk-SK" altLang="sk-SK" sz="1200" b="0" i="1" u="none" strike="noStrike" cap="none" normalizeH="0" baseline="0">
                <a:ln>
                  <a:noFill/>
                </a:ln>
                <a:solidFill>
                  <a:srgbClr val="212529"/>
                </a:solidFill>
                <a:effectLst/>
                <a:latin typeface="Open Sans"/>
              </a:rPr>
              <a:t>Psychodiagnostika dětí a dospívajících</a:t>
            </a:r>
            <a:r>
              <a:rPr kumimoji="0" lang="sk-SK" altLang="sk-SK" sz="1200" b="0" i="0" u="none" strike="noStrike" cap="none" normalizeH="0" baseline="0">
                <a:ln>
                  <a:noFill/>
                </a:ln>
                <a:solidFill>
                  <a:srgbClr val="212529"/>
                </a:solidFill>
                <a:effectLst/>
                <a:latin typeface="Open Sans"/>
              </a:rPr>
              <a:t> (Třetí vydání). Portál.</a:t>
            </a:r>
            <a:endParaRPr kumimoji="0" lang="sk-SK" altLang="sk-SK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k-SK" altLang="sk-S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k-SK" altLang="sk-S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234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23D88-2231-42A7-A01C-AF9686748A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Podle čeho dělit lidi?</a:t>
            </a:r>
          </a:p>
          <a:p>
            <a:r>
              <a:rPr lang="cs-CZ" dirty="0"/>
              <a:t>Jak vybrat kategorie?</a:t>
            </a:r>
          </a:p>
          <a:p>
            <a:r>
              <a:rPr lang="cs-CZ" dirty="0"/>
              <a:t>Jak to zjišťovat?</a:t>
            </a:r>
          </a:p>
        </p:txBody>
      </p:sp>
    </p:spTree>
    <p:extLst>
      <p:ext uri="{BB962C8B-B14F-4D97-AF65-F5344CB8AC3E}">
        <p14:creationId xmlns:p14="http://schemas.microsoft.com/office/powerpoint/2010/main" val="2526725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5E773F-9D13-4244-A42D-B0F246884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2865" y="980847"/>
            <a:ext cx="10408521" cy="4736400"/>
          </a:xfrm>
        </p:spPr>
        <p:txBody>
          <a:bodyPr/>
          <a:lstStyle/>
          <a:p>
            <a:pPr marL="152396" indent="0">
              <a:buNone/>
            </a:pPr>
            <a:r>
              <a:rPr lang="cs-CZ" dirty="0" err="1"/>
              <a:t>Def</a:t>
            </a:r>
            <a:r>
              <a:rPr lang="cs-CZ" dirty="0"/>
              <a:t>: Osobnost: </a:t>
            </a:r>
            <a:endParaRPr lang="sk-SK" dirty="0"/>
          </a:p>
          <a:p>
            <a:pPr lvl="0"/>
            <a:r>
              <a:rPr lang="cs-CZ" dirty="0"/>
              <a:t>jedinečné, stále a typické vzorce myšlení, emocí a chování definující jedincův osobnostní styl při interakci s fyzickým a sociálním prostředím (Atkinsonová, 2003, str. 696)</a:t>
            </a:r>
            <a:endParaRPr lang="sk-SK" dirty="0"/>
          </a:p>
          <a:p>
            <a:pPr marL="152396" indent="0">
              <a:buNone/>
            </a:pPr>
            <a:r>
              <a:rPr lang="cs-CZ" dirty="0" err="1"/>
              <a:t>Def</a:t>
            </a:r>
            <a:r>
              <a:rPr lang="cs-CZ" dirty="0"/>
              <a:t>: osobnostní rys (</a:t>
            </a:r>
            <a:r>
              <a:rPr lang="cs-CZ" dirty="0" err="1"/>
              <a:t>trait</a:t>
            </a:r>
            <a:r>
              <a:rPr lang="cs-CZ" dirty="0"/>
              <a:t>):</a:t>
            </a:r>
            <a:endParaRPr lang="sk-SK" dirty="0"/>
          </a:p>
          <a:p>
            <a:pPr lvl="0"/>
            <a:r>
              <a:rPr lang="cs-CZ" dirty="0"/>
              <a:t>generalizovaná neuropsychická struktura (</a:t>
            </a:r>
            <a:r>
              <a:rPr lang="cs-CZ" dirty="0" err="1"/>
              <a:t>Allport</a:t>
            </a:r>
            <a:r>
              <a:rPr lang="cs-CZ" dirty="0"/>
              <a:t>, 1937)</a:t>
            </a:r>
            <a:endParaRPr lang="sk-SK" dirty="0"/>
          </a:p>
          <a:p>
            <a:pPr lvl="0"/>
            <a:r>
              <a:rPr lang="cs-CZ" dirty="0"/>
              <a:t>vrozená nebo získaná charakteristika, která je konzistentní, perzistentní a stabilní (</a:t>
            </a:r>
            <a:r>
              <a:rPr lang="cs-CZ" dirty="0" err="1"/>
              <a:t>Wollman</a:t>
            </a:r>
            <a:r>
              <a:rPr lang="cs-CZ" dirty="0"/>
              <a:t>, 1973)</a:t>
            </a:r>
            <a:endParaRPr lang="sk-SK" dirty="0"/>
          </a:p>
          <a:p>
            <a:pPr lvl="0"/>
            <a:r>
              <a:rPr lang="cs-CZ" dirty="0"/>
              <a:t>popisné prvky osobnostní struktury, hypotetické proměnné vyvozené z pozorovaných projevů, o kterých předpokládáme, že je lze vztáhnout ke struktuře organismu a k jeho vztahům vůči prostředí (Balcar, 1983)</a:t>
            </a:r>
            <a:endParaRPr lang="sk-SK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7334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7A2BB-1520-495D-A9BD-C0A9D1F20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599" y="477851"/>
            <a:ext cx="10100177" cy="1143200"/>
          </a:xfrm>
        </p:spPr>
        <p:txBody>
          <a:bodyPr/>
          <a:lstStyle/>
          <a:p>
            <a:r>
              <a:rPr lang="cs-CZ" dirty="0"/>
              <a:t>Typy dat						Response set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5A64F-B35C-4950-99DC-BCD719A4B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1500" y="1600200"/>
            <a:ext cx="5772826" cy="4967600"/>
          </a:xfrm>
        </p:spPr>
        <p:txBody>
          <a:bodyPr/>
          <a:lstStyle/>
          <a:p>
            <a:pPr marL="135464" indent="0">
              <a:buNone/>
            </a:pPr>
            <a:r>
              <a:rPr lang="cs-CZ" dirty="0"/>
              <a:t>Strukturované / nestrukturované</a:t>
            </a:r>
          </a:p>
          <a:p>
            <a:pPr marL="135464" indent="0">
              <a:buNone/>
            </a:pPr>
            <a:r>
              <a:rPr lang="cs-CZ" dirty="0"/>
              <a:t>Doplňování / volba / </a:t>
            </a:r>
            <a:r>
              <a:rPr lang="cs-CZ" dirty="0" err="1"/>
              <a:t>Likertova</a:t>
            </a:r>
            <a:r>
              <a:rPr lang="cs-CZ" dirty="0"/>
              <a:t> škála</a:t>
            </a:r>
          </a:p>
          <a:p>
            <a:r>
              <a:rPr lang="cs-CZ" dirty="0" err="1"/>
              <a:t>Self</a:t>
            </a:r>
            <a:r>
              <a:rPr lang="cs-CZ" dirty="0"/>
              <a:t>-report data </a:t>
            </a:r>
            <a:br>
              <a:rPr lang="cs-CZ" dirty="0"/>
            </a:br>
            <a:r>
              <a:rPr lang="cs-CZ" dirty="0">
                <a:cs typeface="Times New Roman" panose="02020603050405020304" pitchFamily="18" charset="0"/>
              </a:rPr>
              <a:t>+ / - ?</a:t>
            </a:r>
            <a:endParaRPr lang="cs-CZ" dirty="0"/>
          </a:p>
          <a:p>
            <a:r>
              <a:rPr lang="cs-CZ" dirty="0" err="1"/>
              <a:t>Observer</a:t>
            </a:r>
            <a:r>
              <a:rPr lang="cs-CZ" dirty="0"/>
              <a:t>-report data</a:t>
            </a:r>
            <a:br>
              <a:rPr lang="cs-CZ" dirty="0"/>
            </a:br>
            <a:r>
              <a:rPr lang="cs-CZ" dirty="0">
                <a:cs typeface="Times New Roman" panose="02020603050405020304" pitchFamily="18" charset="0"/>
              </a:rPr>
              <a:t>+ / - ?</a:t>
            </a:r>
            <a:br>
              <a:rPr lang="cs-CZ" dirty="0">
                <a:cs typeface="Times New Roman" panose="02020603050405020304" pitchFamily="18" charset="0"/>
              </a:rPr>
            </a:br>
            <a:r>
              <a:rPr lang="cs-CZ" dirty="0">
                <a:cs typeface="Times New Roman" panose="02020603050405020304" pitchFamily="18" charset="0"/>
              </a:rPr>
              <a:t>Přirozené / umělé podmínky</a:t>
            </a:r>
            <a:endParaRPr lang="cs-CZ" dirty="0"/>
          </a:p>
          <a:p>
            <a:r>
              <a:rPr lang="cs-CZ" dirty="0"/>
              <a:t>Test data</a:t>
            </a:r>
            <a:br>
              <a:rPr lang="cs-CZ" dirty="0"/>
            </a:br>
            <a:r>
              <a:rPr lang="cs-CZ" dirty="0">
                <a:cs typeface="Times New Roman" panose="02020603050405020304" pitchFamily="18" charset="0"/>
              </a:rPr>
              <a:t>+ / - ?</a:t>
            </a:r>
            <a:endParaRPr lang="cs-CZ" dirty="0"/>
          </a:p>
          <a:p>
            <a:pPr marL="152396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27DE1-455B-473F-9796-7228E76C53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486639" y="1525772"/>
            <a:ext cx="4182400" cy="4967600"/>
          </a:xfrm>
        </p:spPr>
        <p:txBody>
          <a:bodyPr/>
          <a:lstStyle/>
          <a:p>
            <a:r>
              <a:rPr lang="cs-CZ" dirty="0" err="1"/>
              <a:t>Acquiescence</a:t>
            </a:r>
            <a:r>
              <a:rPr lang="cs-CZ" dirty="0"/>
              <a:t> </a:t>
            </a:r>
            <a:r>
              <a:rPr lang="cs-CZ" dirty="0" err="1"/>
              <a:t>bias</a:t>
            </a:r>
            <a:endParaRPr lang="cs-CZ" dirty="0"/>
          </a:p>
          <a:p>
            <a:r>
              <a:rPr lang="cs-CZ" dirty="0"/>
              <a:t>Extrémní odpovídání</a:t>
            </a:r>
          </a:p>
          <a:p>
            <a:r>
              <a:rPr lang="cs-CZ" dirty="0"/>
              <a:t>Sociální žádoucnost</a:t>
            </a:r>
          </a:p>
        </p:txBody>
      </p:sp>
    </p:spTree>
    <p:extLst>
      <p:ext uri="{BB962C8B-B14F-4D97-AF65-F5344CB8AC3E}">
        <p14:creationId xmlns:p14="http://schemas.microsoft.com/office/powerpoint/2010/main" val="3941272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24967-8601-4C86-8562-7C192BCB1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Identifikace rysů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FEE6C-69F7-4AF0-B9F1-08EF636037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Lexikální přístup, lexikální hypotéza</a:t>
            </a:r>
          </a:p>
          <a:p>
            <a:r>
              <a:rPr lang="cs-CZ" dirty="0"/>
              <a:t>Statistický přístup</a:t>
            </a:r>
          </a:p>
          <a:p>
            <a:r>
              <a:rPr lang="cs-CZ" dirty="0"/>
              <a:t>Teoretický přístup</a:t>
            </a:r>
          </a:p>
        </p:txBody>
      </p:sp>
    </p:spTree>
    <p:extLst>
      <p:ext uri="{BB962C8B-B14F-4D97-AF65-F5344CB8AC3E}">
        <p14:creationId xmlns:p14="http://schemas.microsoft.com/office/powerpoint/2010/main" val="80561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ns face&#10;&#10;Description automatically generated">
            <a:extLst>
              <a:ext uri="{FF2B5EF4-FFF2-40B4-BE49-F238E27FC236}">
                <a16:creationId xmlns:a16="http://schemas.microsoft.com/office/drawing/2014/main" id="{C34C56BC-6D90-4C8F-BB17-EE3B8DC0A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39" y="0"/>
            <a:ext cx="710076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42110C-A253-43D1-AA44-76D65D072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229" y="136261"/>
            <a:ext cx="8616800" cy="1143200"/>
          </a:xfrm>
        </p:spPr>
        <p:txBody>
          <a:bodyPr/>
          <a:lstStyle/>
          <a:p>
            <a:r>
              <a:rPr lang="cs-CZ" dirty="0"/>
              <a:t>Taxonomie: </a:t>
            </a:r>
            <a:r>
              <a:rPr lang="cs-CZ" dirty="0" err="1"/>
              <a:t>Eysenck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6EBD1-CC42-4641-AE23-F160DEAC9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296041"/>
            <a:ext cx="8616800" cy="4736400"/>
          </a:xfrm>
        </p:spPr>
        <p:txBody>
          <a:bodyPr/>
          <a:lstStyle/>
          <a:p>
            <a:pPr marL="152396" indent="0">
              <a:buNone/>
            </a:pPr>
            <a:r>
              <a:rPr lang="cs-CZ" dirty="0"/>
              <a:t>Hierarchická struktura, </a:t>
            </a:r>
            <a:r>
              <a:rPr lang="cs-CZ" b="1" dirty="0"/>
              <a:t>Super rysy</a:t>
            </a:r>
            <a:r>
              <a:rPr lang="cs-CZ" dirty="0"/>
              <a:t>: </a:t>
            </a:r>
            <a:endParaRPr lang="sk-SK" dirty="0"/>
          </a:p>
          <a:p>
            <a:pPr lvl="0"/>
            <a:r>
              <a:rPr lang="cs-CZ" dirty="0"/>
              <a:t>Extraverze – introverze (E)</a:t>
            </a:r>
            <a:endParaRPr lang="sk-SK" dirty="0"/>
          </a:p>
          <a:p>
            <a:pPr lvl="0"/>
            <a:r>
              <a:rPr lang="cs-CZ" dirty="0"/>
              <a:t>Neuroticismus – emoční stabilita (N)</a:t>
            </a:r>
            <a:endParaRPr lang="sk-SK" dirty="0"/>
          </a:p>
          <a:p>
            <a:pPr lvl="0"/>
            <a:r>
              <a:rPr lang="cs-CZ" dirty="0" err="1"/>
              <a:t>Psychoticismus</a:t>
            </a:r>
            <a:r>
              <a:rPr lang="cs-CZ" dirty="0"/>
              <a:t> (P)</a:t>
            </a:r>
            <a:endParaRPr lang="sk-SK" dirty="0"/>
          </a:p>
          <a:p>
            <a:pPr marL="152396" lvl="0" indent="0">
              <a:buNone/>
            </a:pPr>
            <a:r>
              <a:rPr lang="cs-CZ" dirty="0"/>
              <a:t>Typy osobnosti:</a:t>
            </a:r>
            <a:endParaRPr lang="sk-SK" dirty="0"/>
          </a:p>
          <a:p>
            <a:pPr lvl="0"/>
            <a:r>
              <a:rPr lang="cs-CZ" dirty="0"/>
              <a:t>Sangvinik: stabilní extravert</a:t>
            </a:r>
            <a:endParaRPr lang="sk-SK" dirty="0"/>
          </a:p>
          <a:p>
            <a:pPr lvl="0"/>
            <a:r>
              <a:rPr lang="cs-CZ" dirty="0"/>
              <a:t>Cholerik: labilní extravert</a:t>
            </a:r>
            <a:endParaRPr lang="sk-SK" dirty="0"/>
          </a:p>
          <a:p>
            <a:pPr lvl="0"/>
            <a:r>
              <a:rPr lang="cs-CZ" dirty="0"/>
              <a:t>Melancholik: labilní introvert</a:t>
            </a:r>
            <a:endParaRPr lang="sk-SK" dirty="0"/>
          </a:p>
          <a:p>
            <a:pPr lvl="0"/>
            <a:r>
              <a:rPr lang="cs-CZ" dirty="0"/>
              <a:t>Flegmatik: stabilní introvert</a:t>
            </a:r>
            <a:endParaRPr lang="sk-SK" dirty="0"/>
          </a:p>
          <a:p>
            <a:endParaRPr lang="cs-C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AC932E-3B77-494A-8020-BD838F92F7F3}"/>
              </a:ext>
            </a:extLst>
          </p:cNvPr>
          <p:cNvSpPr txBox="1"/>
          <p:nvPr/>
        </p:nvSpPr>
        <p:spPr>
          <a:xfrm>
            <a:off x="4069619" y="6413962"/>
            <a:ext cx="4380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(</a:t>
            </a:r>
            <a:r>
              <a:rPr lang="sk-SK" dirty="0" err="1"/>
              <a:t>Nolen-Hoeksema</a:t>
            </a:r>
            <a:r>
              <a:rPr lang="sk-SK" dirty="0"/>
              <a:t>, 2012, str. 537)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9162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9D58C00-F091-41DB-A73D-1BBBB89EA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26" y="99548"/>
            <a:ext cx="11098174" cy="66589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FB30C7-3726-417D-8256-6FD0E8C56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158" y="290149"/>
            <a:ext cx="3529256" cy="737696"/>
          </a:xfrm>
          <a:solidFill>
            <a:schemeClr val="bg1"/>
          </a:solidFill>
        </p:spPr>
        <p:txBody>
          <a:bodyPr/>
          <a:lstStyle/>
          <a:p>
            <a:r>
              <a:rPr lang="cs-CZ" dirty="0"/>
              <a:t>Taxonomie: Big 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4B1418-428B-4BF8-9D2E-7E44A6758CBA}"/>
              </a:ext>
            </a:extLst>
          </p:cNvPr>
          <p:cNvSpPr txBox="1"/>
          <p:nvPr/>
        </p:nvSpPr>
        <p:spPr>
          <a:xfrm>
            <a:off x="4261005" y="6413962"/>
            <a:ext cx="4380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(</a:t>
            </a:r>
            <a:r>
              <a:rPr lang="sk-SK" dirty="0" err="1"/>
              <a:t>Nolen-Hoeksema</a:t>
            </a:r>
            <a:r>
              <a:rPr lang="sk-SK" dirty="0"/>
              <a:t>, 2012, str. 539)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9974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58B40-7E0F-43E0-BBAA-16DC6CEB5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osobnosti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74FF1-6BD3-481A-B6DB-1E117B2C1C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Dotazníky </a:t>
            </a:r>
          </a:p>
          <a:p>
            <a:pPr lvl="1"/>
            <a:r>
              <a:rPr lang="cs-CZ" dirty="0" err="1"/>
              <a:t>Eysenckův</a:t>
            </a:r>
            <a:r>
              <a:rPr lang="cs-CZ" dirty="0"/>
              <a:t> osobnostní dotazník</a:t>
            </a:r>
          </a:p>
          <a:p>
            <a:pPr lvl="1"/>
            <a:r>
              <a:rPr lang="cs-CZ" dirty="0"/>
              <a:t>NEO-PI (Big 5)</a:t>
            </a:r>
          </a:p>
          <a:p>
            <a:pPr lvl="1"/>
            <a:r>
              <a:rPr lang="cs-CZ" dirty="0"/>
              <a:t>Minnesota </a:t>
            </a:r>
            <a:r>
              <a:rPr lang="cs-CZ" dirty="0" err="1"/>
              <a:t>Multiphasic</a:t>
            </a:r>
            <a:r>
              <a:rPr lang="cs-CZ" dirty="0"/>
              <a:t> Personality Inventory</a:t>
            </a:r>
          </a:p>
          <a:p>
            <a:r>
              <a:rPr lang="cs-CZ" dirty="0"/>
              <a:t>Projektivní: verbální, grafické (kresba), manipulační (volby)</a:t>
            </a:r>
          </a:p>
          <a:p>
            <a:pPr lvl="1"/>
            <a:r>
              <a:rPr lang="cs-CZ" dirty="0" err="1"/>
              <a:t>Rorschachův</a:t>
            </a:r>
            <a:r>
              <a:rPr lang="cs-CZ" dirty="0"/>
              <a:t> test</a:t>
            </a:r>
          </a:p>
          <a:p>
            <a:pPr lvl="1"/>
            <a:r>
              <a:rPr lang="cs-CZ" dirty="0"/>
              <a:t>Kresba postavy</a:t>
            </a:r>
          </a:p>
          <a:p>
            <a:r>
              <a:rPr lang="cs-CZ" dirty="0"/>
              <a:t>Objektivní testy osobnosti</a:t>
            </a:r>
          </a:p>
          <a:p>
            <a:pPr lvl="1"/>
            <a:r>
              <a:rPr lang="cs-CZ" dirty="0" err="1"/>
              <a:t>Stroopův</a:t>
            </a:r>
            <a:r>
              <a:rPr lang="cs-CZ" dirty="0"/>
              <a:t> </a:t>
            </a:r>
            <a:r>
              <a:rPr lang="cs-CZ" dirty="0" err="1"/>
              <a:t>Color</a:t>
            </a:r>
            <a:r>
              <a:rPr lang="cs-CZ" dirty="0"/>
              <a:t>-Word Test</a:t>
            </a:r>
          </a:p>
        </p:txBody>
      </p:sp>
    </p:spTree>
    <p:extLst>
      <p:ext uri="{BB962C8B-B14F-4D97-AF65-F5344CB8AC3E}">
        <p14:creationId xmlns:p14="http://schemas.microsoft.com/office/powerpoint/2010/main" val="3253014512"/>
      </p:ext>
    </p:extLst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Slipstream">
      <a:dk1>
        <a:sysClr val="windowText" lastClr="FFFFFF"/>
      </a:dk1>
      <a:lt1>
        <a:sysClr val="window" lastClr="000000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Antonio · SlidesCarnival</Template>
  <TotalTime>1438</TotalTime>
  <Words>1138</Words>
  <Application>Microsoft Office PowerPoint</Application>
  <PresentationFormat>Widescreen</PresentationFormat>
  <Paragraphs>123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Lato</vt:lpstr>
      <vt:lpstr>Open Sans</vt:lpstr>
      <vt:lpstr>Raleway</vt:lpstr>
      <vt:lpstr>Antonio template</vt:lpstr>
      <vt:lpstr>05 Osobnost</vt:lpstr>
      <vt:lpstr>PowerPoint Presentation</vt:lpstr>
      <vt:lpstr>PowerPoint Presentation</vt:lpstr>
      <vt:lpstr>PowerPoint Presentation</vt:lpstr>
      <vt:lpstr>Typy dat      Response set</vt:lpstr>
      <vt:lpstr>Identifikace rysů</vt:lpstr>
      <vt:lpstr>Taxonomie: Eysenck</vt:lpstr>
      <vt:lpstr>Taxonomie: Big 5</vt:lpstr>
      <vt:lpstr>Diagnostika osobnosti</vt:lpstr>
      <vt:lpstr>Dotazníky</vt:lpstr>
      <vt:lpstr>NEO pětifaktorový osobností inventář</vt:lpstr>
      <vt:lpstr>Minnesota Multiphasic Personality Inventory (MMPI)</vt:lpstr>
      <vt:lpstr>PowerPoint Presentation</vt:lpstr>
      <vt:lpstr>Projektivní testy</vt:lpstr>
      <vt:lpstr>„Co by to mohlo být?“</vt:lpstr>
      <vt:lpstr>Tematický apercepčný test </vt:lpstr>
      <vt:lpstr>Objektivní testy</vt:lpstr>
      <vt:lpstr>PowerPoint Presentation</vt:lpstr>
      <vt:lpstr>PowerPoint Presentation</vt:lpstr>
      <vt:lpstr>PowerPoint Presentation</vt:lpstr>
      <vt:lpstr>Objektivní testy</vt:lpstr>
      <vt:lpstr>Využití testů osobnosti</vt:lpstr>
      <vt:lpstr>Další zdroje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SOp221 Pedagogicko-psychologická diagnostika</dc:title>
  <dc:creator>Miroslav Bielik</dc:creator>
  <cp:lastModifiedBy>Miroslav Bielik</cp:lastModifiedBy>
  <cp:revision>98</cp:revision>
  <dcterms:created xsi:type="dcterms:W3CDTF">2020-02-04T09:15:32Z</dcterms:created>
  <dcterms:modified xsi:type="dcterms:W3CDTF">2020-04-08T09:31:26Z</dcterms:modified>
</cp:coreProperties>
</file>