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86" r:id="rId3"/>
    <p:sldId id="382" r:id="rId4"/>
    <p:sldId id="383" r:id="rId5"/>
    <p:sldId id="385" r:id="rId6"/>
    <p:sldId id="384" r:id="rId7"/>
    <p:sldId id="392" r:id="rId8"/>
    <p:sldId id="393" r:id="rId9"/>
    <p:sldId id="394" r:id="rId10"/>
    <p:sldId id="390" r:id="rId11"/>
    <p:sldId id="389" r:id="rId12"/>
    <p:sldId id="387" r:id="rId13"/>
    <p:sldId id="388" r:id="rId14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835B-FA03-4EE5-B64F-870CA407F78D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FC787-9AAD-4A21-85BA-AC77D538C1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9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97F7-9CC1-4D94-A08E-95EE299CF4DF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4E87-CFBA-455D-AAC6-877C8A9101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7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F0C2-0111-4166-9C36-AF4D8B28D035}" type="datetimeFigureOut">
              <a:rPr lang="cs-CZ" smtClean="0"/>
              <a:pPr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6B42-6F6F-4A97-AB34-6211511A8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Surdopedie</a:t>
            </a:r>
            <a:b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</a:t>
            </a:r>
            <a:endParaRPr lang="cs-CZ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cs-CZ" sz="4400" dirty="0">
                <a:solidFill>
                  <a:prstClr val="black"/>
                </a:solidFill>
                <a:ea typeface="+mj-ea"/>
                <a:cs typeface="+mj-cs"/>
              </a:rPr>
              <a:t>B-SPZP_ + B-LOG_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11740" y="5646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b="1" dirty="0" smtClean="0"/>
              <a:t> SPp118, SPk118</a:t>
            </a:r>
          </a:p>
          <a:p>
            <a:pPr algn="r"/>
            <a:r>
              <a:rPr lang="cs-CZ" b="1" dirty="0" smtClean="0"/>
              <a:t>SPpK19, SPkK19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pro studium</a:t>
            </a:r>
            <a:endParaRPr lang="cs-CZ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Rozvržení </a:t>
            </a:r>
            <a:r>
              <a:rPr lang="cs-CZ" b="1" dirty="0"/>
              <a:t>kontaktní a bezkontaktní </a:t>
            </a:r>
            <a:r>
              <a:rPr lang="cs-CZ" b="1" dirty="0" smtClean="0"/>
              <a:t>výuky</a:t>
            </a:r>
          </a:p>
          <a:p>
            <a:endParaRPr lang="cs-CZ" b="1" dirty="0"/>
          </a:p>
          <a:p>
            <a:r>
              <a:rPr lang="cs-CZ" dirty="0" smtClean="0"/>
              <a:t>Používání </a:t>
            </a:r>
            <a:r>
              <a:rPr lang="cs-CZ" b="1" dirty="0"/>
              <a:t>interaktivní </a:t>
            </a:r>
            <a:r>
              <a:rPr lang="cs-CZ" b="1" dirty="0" smtClean="0"/>
              <a:t>osnovy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studovat dopředu; </a:t>
            </a:r>
            <a:endParaRPr lang="cs-CZ" b="1" dirty="0"/>
          </a:p>
          <a:p>
            <a:pPr lvl="1"/>
            <a:r>
              <a:rPr lang="cs-CZ" b="1" dirty="0" smtClean="0"/>
              <a:t>tisk materiálů;</a:t>
            </a:r>
          </a:p>
          <a:p>
            <a:pPr lvl="1"/>
            <a:r>
              <a:rPr lang="cs-CZ" b="1" dirty="0" smtClean="0"/>
              <a:t>odkazy na web, videa,…</a:t>
            </a:r>
          </a:p>
          <a:p>
            <a:pPr lvl="1"/>
            <a:endParaRPr lang="cs-CZ" b="1" dirty="0" smtClean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358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úkol: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388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B-SPZP_ + B-LOG_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  <p:sp>
        <p:nvSpPr>
          <p:cNvPr id="11" name="Ovál 10"/>
          <p:cNvSpPr/>
          <p:nvPr/>
        </p:nvSpPr>
        <p:spPr>
          <a:xfrm rot="937751">
            <a:off x="5013638" y="3514585"/>
            <a:ext cx="3456384" cy="108012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55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B-LOG</a:t>
            </a:r>
            <a:r>
              <a:rPr lang="cs-CZ" dirty="0"/>
              <a:t>_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  <p:sp>
        <p:nvSpPr>
          <p:cNvPr id="7" name="Ovál 6"/>
          <p:cNvSpPr/>
          <p:nvPr/>
        </p:nvSpPr>
        <p:spPr>
          <a:xfrm rot="937751">
            <a:off x="5013638" y="3514585"/>
            <a:ext cx="3456384" cy="108012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2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900" dirty="0">
                <a:solidFill>
                  <a:schemeClr val="accent4">
                    <a:lumMod val="50000"/>
                  </a:schemeClr>
                </a:solidFill>
              </a:rPr>
              <a:t>PhDr. Pavla Pitnerová, Ph.D.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Způsob komunikace:</a:t>
            </a:r>
            <a:endParaRPr lang="cs-CZ" dirty="0" smtClean="0"/>
          </a:p>
          <a:p>
            <a:r>
              <a:rPr lang="cs-CZ" sz="3900" dirty="0" smtClean="0"/>
              <a:t>konzultační hodiny </a:t>
            </a:r>
            <a:r>
              <a:rPr lang="cs-CZ" sz="3000" dirty="0" smtClean="0"/>
              <a:t>(</a:t>
            </a:r>
            <a:r>
              <a:rPr lang="cs-CZ" sz="3000" dirty="0"/>
              <a:t>středa: 16–17 h</a:t>
            </a:r>
            <a:r>
              <a:rPr lang="cs-CZ" sz="3000" dirty="0" smtClean="0"/>
              <a:t>)</a:t>
            </a:r>
          </a:p>
          <a:p>
            <a:r>
              <a:rPr lang="cs-CZ" sz="3900" dirty="0"/>
              <a:t>p</a:t>
            </a:r>
            <a:r>
              <a:rPr lang="cs-CZ" sz="3900" dirty="0" smtClean="0"/>
              <a:t>o výuce </a:t>
            </a:r>
            <a:r>
              <a:rPr lang="cs-CZ" sz="3900" dirty="0"/>
              <a:t>na </a:t>
            </a:r>
            <a:r>
              <a:rPr lang="cs-CZ" sz="3900" dirty="0" smtClean="0"/>
              <a:t>místě</a:t>
            </a:r>
          </a:p>
          <a:p>
            <a:r>
              <a:rPr lang="cs-CZ" sz="3900" dirty="0"/>
              <a:t>t</a:t>
            </a:r>
            <a:r>
              <a:rPr lang="cs-CZ" sz="3900" dirty="0" smtClean="0"/>
              <a:t>el. 549 494 564</a:t>
            </a:r>
          </a:p>
          <a:p>
            <a:r>
              <a:rPr lang="cs-CZ" sz="3900" dirty="0" smtClean="0"/>
              <a:t>32695@mail.muni.cz</a:t>
            </a:r>
            <a:r>
              <a:rPr lang="cs-CZ" sz="3600" dirty="0" smtClean="0"/>
              <a:t> </a:t>
            </a:r>
            <a:r>
              <a:rPr lang="cs-CZ" sz="3000" dirty="0" smtClean="0"/>
              <a:t>(užívejte </a:t>
            </a:r>
            <a:r>
              <a:rPr lang="cs-CZ" sz="3000" b="1" dirty="0" smtClean="0"/>
              <a:t>univerzitní mail </a:t>
            </a:r>
            <a:r>
              <a:rPr lang="cs-CZ" sz="3000" dirty="0" smtClean="0"/>
              <a:t>a uvádějte kód předmětu)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6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Osnova: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Úvod do surdopedie 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Vymezení základních pojmů</a:t>
            </a:r>
            <a:r>
              <a:rPr lang="cs-CZ" i="1" dirty="0" smtClean="0"/>
              <a:t> </a:t>
            </a:r>
            <a:endParaRPr lang="cs-CZ" dirty="0" smtClean="0"/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Sluch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/>
              <a:t>Sluchová protetika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Řeč + hlas</a:t>
            </a:r>
            <a:endParaRPr lang="cs-CZ" dirty="0" smtClean="0"/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Komunikace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spcBef>
                <a:spcPts val="1800"/>
              </a:spcBef>
            </a:pPr>
            <a:r>
              <a:rPr lang="cs-CZ" b="1" i="1" smtClean="0"/>
              <a:t>Raná péče; </a:t>
            </a:r>
            <a:r>
              <a:rPr lang="cs-CZ" b="1" i="1" dirty="0" smtClean="0"/>
              <a:t>včasná intervence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Vzdělávací programy pro žáky se SP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Profesní orientace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Tlumočnické služby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 smtClean="0"/>
              <a:t>Sluchová vada a další kombinovaná postižení</a:t>
            </a:r>
          </a:p>
          <a:p>
            <a:pPr marL="514350" indent="-514350">
              <a:spcBef>
                <a:spcPts val="1800"/>
              </a:spcBef>
            </a:pPr>
            <a:r>
              <a:rPr lang="cs-CZ" b="1" i="1" dirty="0"/>
              <a:t>Historie péče o sluchově postižené</a:t>
            </a:r>
            <a:endParaRPr lang="cs-CZ" dirty="0"/>
          </a:p>
          <a:p>
            <a:pPr marL="514350" indent="-514350">
              <a:spcBef>
                <a:spcPts val="1800"/>
              </a:spcBef>
            </a:pPr>
            <a:endParaRPr lang="cs-CZ" b="1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výuky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B-SPZP: SPp118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r>
              <a:rPr lang="cs-CZ" sz="4400" b="1" dirty="0" smtClean="0"/>
              <a:t>14:00–15:50 h</a:t>
            </a:r>
          </a:p>
          <a:p>
            <a:pPr marL="0" lvl="0" indent="0">
              <a:buNone/>
            </a:pPr>
            <a:r>
              <a:rPr lang="cs-CZ" sz="3200" i="1" dirty="0" smtClean="0">
                <a:solidFill>
                  <a:prstClr val="black"/>
                </a:solidFill>
              </a:rPr>
              <a:t>konec</a:t>
            </a:r>
            <a:endParaRPr lang="cs-CZ" sz="32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4400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B-LOG: SPpK19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cs-CZ" sz="4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4400" b="1" dirty="0"/>
              <a:t>14:00–15:50 h</a:t>
            </a:r>
          </a:p>
          <a:p>
            <a:pPr marL="0" lvl="0" indent="0">
              <a:buNone/>
            </a:pPr>
            <a:r>
              <a:rPr lang="cs-CZ" sz="3200" i="1" dirty="0" smtClean="0">
                <a:solidFill>
                  <a:prstClr val="black"/>
                </a:solidFill>
              </a:rPr>
              <a:t>přestávka</a:t>
            </a:r>
            <a:endParaRPr lang="cs-CZ" sz="32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4400" b="1" dirty="0" smtClean="0">
                <a:solidFill>
                  <a:schemeClr val="accent4">
                    <a:lumMod val="75000"/>
                  </a:schemeClr>
                </a:solidFill>
              </a:rPr>
              <a:t>16:00–17:50 </a:t>
            </a:r>
            <a:r>
              <a:rPr lang="cs-CZ" sz="4400" b="1" dirty="0">
                <a:solidFill>
                  <a:schemeClr val="accent4">
                    <a:lumMod val="75000"/>
                  </a:schemeClr>
                </a:solidFill>
              </a:rPr>
              <a:t>h</a:t>
            </a:r>
          </a:p>
          <a:p>
            <a:pPr marL="0" lvl="0" indent="0">
              <a:buNone/>
            </a:pPr>
            <a:r>
              <a:rPr lang="cs-CZ" sz="3200" i="1" dirty="0" smtClean="0">
                <a:solidFill>
                  <a:prstClr val="black"/>
                </a:solidFill>
              </a:rPr>
              <a:t>konec</a:t>
            </a:r>
            <a:endParaRPr lang="cs-CZ" sz="3200" i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5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pro ukončení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samostudium odborné literatury</a:t>
            </a:r>
          </a:p>
          <a:p>
            <a:r>
              <a:rPr lang="cs-CZ" sz="3900" b="1" dirty="0" smtClean="0"/>
              <a:t>interaktivní osnovy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3900" b="1" dirty="0" smtClean="0"/>
              <a:t>Způsob ukončení:</a:t>
            </a:r>
            <a:endParaRPr lang="cs-CZ" sz="3900" dirty="0" smtClean="0"/>
          </a:p>
          <a:p>
            <a:r>
              <a:rPr lang="cs-CZ" dirty="0" smtClean="0"/>
              <a:t>test </a:t>
            </a:r>
          </a:p>
          <a:p>
            <a:pPr lvl="1"/>
            <a:r>
              <a:rPr lang="cs-CZ" dirty="0" smtClean="0"/>
              <a:t>skenovací, 30 otázek, </a:t>
            </a:r>
          </a:p>
          <a:p>
            <a:pPr lvl="1"/>
            <a:r>
              <a:rPr lang="cs-CZ" dirty="0" smtClean="0"/>
              <a:t>75 % správných odpovědí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635" y="3965637"/>
            <a:ext cx="2564904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Nezbytné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3" y="1600200"/>
            <a:ext cx="2945133" cy="452596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02" y="1600200"/>
            <a:ext cx="3139396" cy="4525963"/>
          </a:xfrm>
        </p:spPr>
      </p:pic>
    </p:spTree>
    <p:extLst>
      <p:ext uri="{BB962C8B-B14F-4D97-AF65-F5344CB8AC3E}">
        <p14:creationId xmlns:p14="http://schemas.microsoft.com/office/powerpoint/2010/main" val="359256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41" y="1600200"/>
            <a:ext cx="3175717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2" y="1600200"/>
            <a:ext cx="3200515" cy="4525963"/>
          </a:xfrm>
        </p:spPr>
      </p:pic>
    </p:spTree>
    <p:extLst>
      <p:ext uri="{BB962C8B-B14F-4D97-AF65-F5344CB8AC3E}">
        <p14:creationId xmlns:p14="http://schemas.microsoft.com/office/powerpoint/2010/main" val="32652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Bude se hodit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0" y="1600200"/>
            <a:ext cx="3202119" cy="4525963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84" y="1600200"/>
            <a:ext cx="3167432" cy="4525963"/>
          </a:xfrm>
        </p:spPr>
      </p:pic>
    </p:spTree>
    <p:extLst>
      <p:ext uri="{BB962C8B-B14F-4D97-AF65-F5344CB8AC3E}">
        <p14:creationId xmlns:p14="http://schemas.microsoft.com/office/powerpoint/2010/main" val="670433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165</Words>
  <Application>Microsoft Office PowerPoint</Application>
  <PresentationFormat>Předvádění na obrazovce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Surdopedie – základy</vt:lpstr>
      <vt:lpstr>Info</vt:lpstr>
      <vt:lpstr>Osnova:</vt:lpstr>
      <vt:lpstr>Prezentace aplikace PowerPoint</vt:lpstr>
      <vt:lpstr>Organizace výuky</vt:lpstr>
      <vt:lpstr>Požadavky pro ukončení</vt:lpstr>
      <vt:lpstr>Nezbytné</vt:lpstr>
      <vt:lpstr>Doporučené</vt:lpstr>
      <vt:lpstr>Bude se hodit</vt:lpstr>
      <vt:lpstr>Doporučení pro studium</vt:lpstr>
      <vt:lpstr>1. úkol:</vt:lpstr>
      <vt:lpstr>B-SPZP_ + B-LOG_</vt:lpstr>
      <vt:lpstr>B-LOG_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Surdopedie</dc:title>
  <dc:creator>Pitnerova</dc:creator>
  <cp:lastModifiedBy>Uživatel systému Windows</cp:lastModifiedBy>
  <cp:revision>124</cp:revision>
  <cp:lastPrinted>2017-02-23T12:55:07Z</cp:lastPrinted>
  <dcterms:created xsi:type="dcterms:W3CDTF">2010-03-12T15:01:25Z</dcterms:created>
  <dcterms:modified xsi:type="dcterms:W3CDTF">2019-09-17T11:25:10Z</dcterms:modified>
</cp:coreProperties>
</file>