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73" r:id="rId5"/>
    <p:sldId id="261" r:id="rId6"/>
    <p:sldId id="259" r:id="rId7"/>
    <p:sldId id="260" r:id="rId8"/>
    <p:sldId id="262" r:id="rId9"/>
    <p:sldId id="265" r:id="rId10"/>
    <p:sldId id="263" r:id="rId11"/>
    <p:sldId id="264" r:id="rId12"/>
    <p:sldId id="266" r:id="rId13"/>
    <p:sldId id="274" r:id="rId14"/>
    <p:sldId id="275" r:id="rId15"/>
    <p:sldId id="267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80D94-51D6-4798-BA51-D396D37B1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D2DDC0-EE08-46D2-A10F-38979C5C3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D6FF42-73ED-4124-87F6-1F487E3FA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C8BAF1-26A0-434A-A829-1CE48AFB2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75E290-F5C0-4B96-B9F3-CA92E56D8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92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9E6E83-CB52-47F1-8575-3A117A9FB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A7E589-6D92-4D22-A656-209C8901B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715B1C-60B7-4379-A8D8-13F25A2A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0E2B70-9CA7-4646-A209-57E9C7E9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403DBB-7018-4DBA-B5A3-8207F550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86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9C7D3D-9824-4A87-B359-BBFF3CD5C5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315130F-01BF-4CD9-BA3A-0213B8698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47D228-82E3-40BD-A538-05F719AE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0A4E8D-9AEC-47D3-B6B2-EB889F9A0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638695-8C4B-4A20-8F6F-625C8174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68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D800C-85B7-4232-8751-3761383E4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801905-724D-44C9-8CF3-7E9B4F799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381568-71FD-4F55-A149-710EBEA2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B08C06-5477-41CF-8917-D8F47A362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7646D0-D5B9-4BF0-9407-4D8D83E0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762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FB11AF-68A2-4C42-AE96-EED8A584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397400-1BE9-4A57-9856-B2AC58B29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3054B3-0BCF-422F-BFEE-F7D276FB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7CAF57-3E78-4C49-8647-1A269A5F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847D5E-C5F8-44B7-90D5-22BBA357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23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C38F7-CBEC-41F2-B315-A5C7D13B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B954FE-96D3-483F-B4F5-AB6B49A7E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717897-F185-4000-B24B-AF2FEEEFE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97FF95-9698-4A88-BF86-187B8E091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92E982-C825-4023-984A-CC957CE9A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8858E6-81DA-4ABF-A066-000FC9F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06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FE3CEB-FDE7-4C49-9CAA-A3378BBE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D23764-4FD0-4D33-892F-D523B80D9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A5495F-BBDA-4BDE-8C84-14EC040FE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70B686C-BBA5-40E6-9E30-7B2144A9B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A934A49-13C8-4D66-894D-537B9B749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B8B8A6B-8CED-475A-946B-CBD63861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C45E20-E3F7-4617-9815-4059C83F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F44B64-9D87-4C4D-858F-38CBBF9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30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301C7-25D5-4D44-A33A-4B6C08DF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F2EA9FD-C725-4B0B-A723-07FE45A2C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A353E8-1393-46D2-A1CD-A8D71E501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6B61BD-A168-4304-8441-0C716B4A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882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D7DB1D8-BCD2-4C10-9136-79CBB90D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6C3B6D0-BA34-4676-B75B-AECF972C8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A284DF-9B93-4F0A-9AEF-F77D0ECB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44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8153B8-7976-4525-B410-A178CB40D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5CB964-397E-46D3-863F-2ACBADF0D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FDE592-EECD-4E5B-A918-67B3550BB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0123AE-C376-40C0-9CF6-223B0B3F2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3A29CD-A5AC-41D8-B39B-9CDA16E8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CD8BA9-E725-494F-AD67-3ADC1A1A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514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D4846-5116-4974-A0FC-88501773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536F3A7-26C4-412E-9FBF-B4FF48848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60DE7A-04A0-46FA-9522-7F771451E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7B6B3A3-9E59-451D-BD4F-FAE8A219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9167C9-8CA5-4688-A4EB-9B1CA5333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BAD318-D69B-40BF-9B66-20ABE136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45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F0928C5-8099-44D1-9BFC-B29C0C9E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336E43-6A80-4F02-BD83-2DA96CEC5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3DEF9F-9A66-4493-BDBD-439279BC7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9E0B9-03E5-422F-88BE-29A396DC7E6F}" type="datetimeFigureOut">
              <a:rPr lang="cs-CZ" smtClean="0"/>
              <a:t>08.04.2020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9C19DE-C869-4C1B-B5DC-613AF5E15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705A4B-CDE9-4C69-A16C-41F8242D9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2A947-5C38-4F88-8C6B-8FD8A2D87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53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F71FA1-AAAA-4631-A22B-D2CFE84A94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Úkol č. 1 ZPĚTNÁ VAZBA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4A71C4-4411-48C1-A19E-B11E09C20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6A16CA-33D7-4BE0-A395-5C33F6DCB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000" i="1" dirty="0">
                <a:solidFill>
                  <a:srgbClr val="0070C0"/>
                </a:solidFill>
              </a:rPr>
              <a:t>Příliš obecné nebo obtížně </a:t>
            </a:r>
            <a:r>
              <a:rPr lang="cs-CZ" sz="4000" i="1" dirty="0" err="1">
                <a:solidFill>
                  <a:srgbClr val="0070C0"/>
                </a:solidFill>
              </a:rPr>
              <a:t>zkoumatelné</a:t>
            </a:r>
            <a:r>
              <a:rPr lang="cs-CZ" sz="4000" i="1" dirty="0">
                <a:solidFill>
                  <a:srgbClr val="0070C0"/>
                </a:solidFill>
              </a:rPr>
              <a:t> téma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52563D-8C1B-43EB-9274-DAD106AC9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6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36047A-1E43-4F9C-986B-074FD285B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3575"/>
            <a:ext cx="10515600" cy="4243388"/>
          </a:xfrm>
        </p:spPr>
        <p:txBody>
          <a:bodyPr/>
          <a:lstStyle/>
          <a:p>
            <a:pPr marL="0" indent="0">
              <a:buNone/>
            </a:pPr>
            <a:r>
              <a:rPr lang="cs-CZ" sz="4000" dirty="0"/>
              <a:t>Může být mutismus způsoben MMR vakcínou?</a:t>
            </a:r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r>
              <a:rPr lang="cs-CZ" sz="4000" dirty="0"/>
              <a:t>Bylo by možné nahradit Vojtovu metodu judem?</a:t>
            </a:r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0B4099-6116-4297-8771-7B85A3080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0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3FBE47-5147-4A81-8EF3-89EB04C0E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581025"/>
            <a:ext cx="11010900" cy="55959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Jaký je vhodný přístup k dítěti s mutismem?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Aký</a:t>
            </a:r>
            <a:r>
              <a:rPr lang="cs-CZ" dirty="0"/>
              <a:t> vplyv má </a:t>
            </a:r>
            <a:r>
              <a:rPr lang="cs-CZ" dirty="0" err="1"/>
              <a:t>blízke</a:t>
            </a:r>
            <a:r>
              <a:rPr lang="cs-CZ" dirty="0"/>
              <a:t> </a:t>
            </a:r>
            <a:r>
              <a:rPr lang="cs-CZ" dirty="0" err="1"/>
              <a:t>okolie</a:t>
            </a:r>
            <a:r>
              <a:rPr lang="cs-CZ" dirty="0"/>
              <a:t> (</a:t>
            </a:r>
            <a:r>
              <a:rPr lang="cs-CZ" dirty="0" err="1"/>
              <a:t>širšia</a:t>
            </a:r>
            <a:r>
              <a:rPr lang="cs-CZ" dirty="0"/>
              <a:t> rodina, </a:t>
            </a:r>
            <a:r>
              <a:rPr lang="cs-CZ" dirty="0" err="1"/>
              <a:t>priatelia</a:t>
            </a:r>
            <a:r>
              <a:rPr lang="cs-CZ" dirty="0"/>
              <a:t> a známi na </a:t>
            </a:r>
            <a:r>
              <a:rPr lang="cs-CZ" dirty="0" err="1"/>
              <a:t>dieťa</a:t>
            </a:r>
            <a:r>
              <a:rPr lang="cs-CZ" dirty="0"/>
              <a:t> s ADHD v </a:t>
            </a:r>
            <a:r>
              <a:rPr lang="cs-CZ" dirty="0" err="1"/>
              <a:t>predškolskom</a:t>
            </a:r>
            <a:r>
              <a:rPr lang="cs-CZ" dirty="0"/>
              <a:t> veku? 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Jaká je role stresu matky v těhotenství na budoucí vývoj řeči dětí (dvojčat) stejného pohlaví?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Jaký vliv má bilingvní výchova na vývoj řeči dítěte v průběhu jeho vývoje a na vztahy v rodině?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 ovlivňuje využívání elektronických zařízení při logopedické intervenci řečový vývoj jedinců předškolního věku?</a:t>
            </a:r>
          </a:p>
          <a:p>
            <a:pPr marL="0" indent="0">
              <a:buNone/>
            </a:pPr>
            <a:r>
              <a:rPr lang="cs-CZ" dirty="0"/>
              <a:t>Jakým způsobem ovlivňuje vývoj a utváření osobnosti dítěte fakt, že jeho rodič byl nebo je ve výkonu trestu?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Má na osoby s tělesným postižením sport nějaký pozitivní či negativní vliv?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 ovlivňuje palatolálie děti v dospělosti?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 se rozvíjí komunikace u dětí s poruchou autistického spektra?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514F0D-9763-49BF-AA1F-C56711076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8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A21BD-979B-4D24-97AB-E862C629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Přiměřeně obecná/konkrétní otázka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8D4EAC-449A-4742-88E8-B63A705CB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Jak se mladí lidé sžívají s prodělanou cévní mozkovou příhodou?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AB8AED-8C4F-4C27-8145-B0E202BDE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ECD933-2979-4EF3-A9E9-3D2980AD9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000" i="1" dirty="0">
                <a:solidFill>
                  <a:srgbClr val="0070C0"/>
                </a:solidFill>
              </a:rPr>
              <a:t>Přemýšlejme, co s našimi otázkami dál bude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CE5867-0791-4607-9A7A-39203EDF1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6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B8AD37-DA67-46E6-AA4A-9C489DBE3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4825"/>
            <a:ext cx="10515600" cy="56721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Výzkumné otázky: </a:t>
            </a:r>
            <a:endParaRPr lang="cs-CZ" dirty="0"/>
          </a:p>
          <a:p>
            <a:pPr marL="0" lvl="0" indent="0">
              <a:buNone/>
            </a:pPr>
            <a:r>
              <a:rPr lang="cs-CZ" b="1" dirty="0"/>
              <a:t>Obecné: </a:t>
            </a:r>
            <a:endParaRPr lang="cs-CZ" dirty="0"/>
          </a:p>
          <a:p>
            <a:pPr marL="0" lvl="0" indent="0">
              <a:buNone/>
            </a:pPr>
            <a:r>
              <a:rPr lang="cs-CZ" dirty="0"/>
              <a:t>Jaká je role učitele mateřské školy, při práci s jedincem s ADHD? – </a:t>
            </a:r>
            <a:r>
              <a:rPr lang="cs-CZ" dirty="0">
                <a:solidFill>
                  <a:srgbClr val="FF0000"/>
                </a:solidFill>
              </a:rPr>
              <a:t>zkoumáme učitele/učitelky MŠ</a:t>
            </a:r>
          </a:p>
          <a:p>
            <a:pPr marL="0" lvl="0" indent="0">
              <a:buNone/>
            </a:pPr>
            <a:r>
              <a:rPr lang="cs-CZ" b="1" dirty="0"/>
              <a:t>Specifické: </a:t>
            </a:r>
            <a:endParaRPr lang="cs-CZ" dirty="0"/>
          </a:p>
          <a:p>
            <a:pPr marL="0" lvl="0" indent="0">
              <a:buNone/>
            </a:pPr>
            <a:r>
              <a:rPr lang="cs-CZ" dirty="0"/>
              <a:t>Jakým způsobem se odlišují řízené činnosti pro jedince s ADHD od intaktních jedinců? - </a:t>
            </a:r>
            <a:r>
              <a:rPr lang="cs-CZ" dirty="0">
                <a:solidFill>
                  <a:srgbClr val="FF0000"/>
                </a:solidFill>
              </a:rPr>
              <a:t>zkoumáme činnosti v MŠ</a:t>
            </a:r>
          </a:p>
          <a:p>
            <a:pPr marL="0" lvl="0" indent="0">
              <a:buNone/>
            </a:pPr>
            <a:r>
              <a:rPr lang="cs-CZ" dirty="0"/>
              <a:t>Jak se jedinci s ADHD projevují při skupinových/společných činnostech a jak s nimi v takovýchto situacích pracovat? – </a:t>
            </a:r>
            <a:r>
              <a:rPr lang="cs-CZ" dirty="0">
                <a:solidFill>
                  <a:srgbClr val="FF0000"/>
                </a:solidFill>
              </a:rPr>
              <a:t>zkoumáme (patrně pozorujeme) žáky s ADHD</a:t>
            </a:r>
          </a:p>
          <a:p>
            <a:pPr marL="0" lvl="0" indent="0">
              <a:buNone/>
            </a:pPr>
            <a:r>
              <a:rPr lang="cs-CZ" dirty="0"/>
              <a:t>Jaké vztahy mají mezi sebou intaktní jedinci a jedinci s ADHD a jaký vliv to má na jejich výchovu a vzdělávání? – </a:t>
            </a:r>
            <a:r>
              <a:rPr lang="cs-CZ" dirty="0">
                <a:solidFill>
                  <a:srgbClr val="FF0000"/>
                </a:solidFill>
              </a:rPr>
              <a:t>zkoumáme žáky s ADHD a bez a jejich vztah, zkoumáme výchovu a vzdělávání obou skupin žáků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D715AA-4A0B-4E7B-9407-46E9C5F49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3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3DCA7-FE44-4BEA-BE76-8E2C4D23E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bude znít odpověď na naši otázku?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3D71DD-DF98-42EA-BF60-3BFD77C27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Kolik osob se zrakovým postižením, zároveň navštěvující </a:t>
            </a:r>
            <a:r>
              <a:rPr lang="cs-CZ" dirty="0" err="1"/>
              <a:t>tyflocentrum</a:t>
            </a:r>
            <a:r>
              <a:rPr lang="cs-CZ" dirty="0"/>
              <a:t> v Brně, vlastní vodícího psa?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VO1: Jak často je zastoupena canisterapie v rámci ostatních podpůrných terapií v domovech se zvláštním režimem?</a:t>
            </a:r>
          </a:p>
          <a:p>
            <a:pPr marL="0" indent="0">
              <a:buNone/>
            </a:pPr>
            <a:r>
              <a:rPr lang="cs-CZ" dirty="0"/>
              <a:t>VO2: Kolik </a:t>
            </a:r>
            <a:r>
              <a:rPr lang="cs-CZ" dirty="0" err="1"/>
              <a:t>canisterapeutických</a:t>
            </a:r>
            <a:r>
              <a:rPr lang="cs-CZ" dirty="0"/>
              <a:t> společností je ochotných spolupracovat s touto cílovou skupinou?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Jak často rodiče čtou dětem knížky a říkanky? Zpívají si s dětmi písničky? Upřednostňují tablet nebo televizi před knihou? 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F72D9A-71D3-4B5E-93FD-AA070C5DD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5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75C4F1-5BA7-48D3-8238-10E04E5E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Výzkumná otázka není otázka kladená účastníkům našeho výzkumu!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77DF32-69FC-478E-82EA-5754B737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Výzkumná otázka: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Jakým způsobem vás </a:t>
            </a:r>
            <a:r>
              <a:rPr lang="cs-CZ" dirty="0" err="1"/>
              <a:t>balbuties</a:t>
            </a:r>
            <a:r>
              <a:rPr lang="cs-CZ" dirty="0"/>
              <a:t> omezovala v začleňování do kolektivu na základní škole a jakým způsobem na střední škole? </a:t>
            </a:r>
          </a:p>
          <a:p>
            <a:pPr marL="0" indent="0">
              <a:buNone/>
            </a:pPr>
            <a:r>
              <a:rPr lang="cs-CZ" b="1" dirty="0"/>
              <a:t>Výzkumná otázka: 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dirty="0"/>
              <a:t>Kdy a za jakých okolností jste se poprvé dozvěděli o postižení vašeho dítěte? </a:t>
            </a:r>
          </a:p>
          <a:p>
            <a:pPr marL="0" indent="0">
              <a:buNone/>
            </a:pPr>
            <a:r>
              <a:rPr lang="cs-CZ" dirty="0"/>
              <a:t>Co vám pomohlo k vyrovnání,  že se vám narodilo mentálně postižené dítě? </a:t>
            </a:r>
          </a:p>
          <a:p>
            <a:pPr marL="0" indent="0">
              <a:buNone/>
            </a:pPr>
            <a:r>
              <a:rPr lang="cs-CZ" dirty="0"/>
              <a:t>Jak se vyvíjely vztahy s vaším okolím po narození dítěte?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D836622-D81C-4AE2-A6E8-FD8BD444F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6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3F902-2ABD-44E9-9945-7D2F2DA7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Výzkumnou otázku formulujme jako otázku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579933-016F-4333-8965-1CDB2C1B9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Otázka:  Vliv skautského vedoucího na dítě s ADHD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DFCF0D-C051-4632-BBF6-61E3C8776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0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167872-447E-41FC-8AED-B9F59BEDA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Nezapomeňme na dobrou gramatickou a jazykovou úroveň všech textů, které odevzdáváme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A49856-1DF0-42A9-B29D-BF5E968BB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Pozor na zneužívání některých slov!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85BE02-BD5E-4F76-83A4-45F5A6708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6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B79DA1-0A62-44C5-8A46-85176A53E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i="1" dirty="0">
                <a:solidFill>
                  <a:srgbClr val="0070C0"/>
                </a:solidFill>
              </a:rPr>
              <a:t>Proč bylo téma zvoleno? V čem bude přínosné?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D42F90-B054-4E57-8C2D-D8211C41A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7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E32218-AB76-4DFD-99A7-B77D20414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0575"/>
            <a:ext cx="10515600" cy="538638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b="1" dirty="0"/>
              <a:t>Definice výzkumného tématu </a:t>
            </a:r>
            <a:endParaRPr lang="cs-CZ" dirty="0"/>
          </a:p>
          <a:p>
            <a:pPr marL="0" indent="0">
              <a:buNone/>
            </a:pPr>
            <a:r>
              <a:rPr lang="cs-CZ" u="sng" dirty="0"/>
              <a:t>Laická veřejnost a její povědomí a názor na logopedickou péči u osob s narušenou komunikační schopností</a:t>
            </a:r>
          </a:p>
          <a:p>
            <a:pPr marL="0" lvl="0" indent="0">
              <a:buNone/>
            </a:pPr>
            <a:r>
              <a:rPr lang="cs-CZ" dirty="0"/>
              <a:t>Předností tohoto tématu je možnost obsáhlého výzkumu, který přinese zajímavé výsledky. K výzkumu můžeme přistupovat ze strany lidí a jejich (ne)zkušeností s logopedickou prevencí, ale také z hlediska míst, kde bývá prevence uskutečňována (mateřská škola, logopedická ambulance,…)</a:t>
            </a:r>
          </a:p>
          <a:p>
            <a:pPr marL="0" lvl="0" indent="0">
              <a:buNone/>
            </a:pPr>
            <a:r>
              <a:rPr lang="cs-CZ" dirty="0"/>
              <a:t> Věnovat se tomuto tématu je dobré, protože přinese nejen zpětnou vazbu, ale zároveň také obecné povědomí a názor laické veřejnosti na danou problematiku.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48EEB7-3250-4659-B1D6-2A7A9FE20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8BE42F-BC59-4E0D-B53A-52F7E670E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Myslím si, že je důležité znát pocity </a:t>
            </a:r>
            <a:r>
              <a:rPr lang="cs-CZ" dirty="0" err="1"/>
              <a:t>inkludovaných</a:t>
            </a:r>
            <a:r>
              <a:rPr lang="cs-CZ" dirty="0"/>
              <a:t> žáků a to, jaké pozitivní anebo naopak negativní dopady má inkluze na jejich psychiku.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i="1" dirty="0"/>
              <a:t>Výzkumné téma</a:t>
            </a:r>
          </a:p>
          <a:p>
            <a:pPr marL="0" indent="0">
              <a:buNone/>
            </a:pPr>
            <a:r>
              <a:rPr lang="cs-CZ" dirty="0"/>
              <a:t>Jak se projevuje inkluze na psychice </a:t>
            </a:r>
            <a:r>
              <a:rPr lang="cs-CZ" dirty="0" err="1"/>
              <a:t>inkludovaných</a:t>
            </a:r>
            <a:r>
              <a:rPr lang="cs-CZ" dirty="0"/>
              <a:t> žáků?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92840F-11B7-42A0-8A00-3E182FAC7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1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C243B6-A850-4BE1-866F-DE1BBEE1D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0575"/>
            <a:ext cx="10515600" cy="53863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Tématem je dle mého názoru dobré se zabývat, protože je čím dál častěji řešeno.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Zajímá mě a je pro mě v současné době aktuální. Ze svého blízkého okolí znám několik dětí s 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Tématu je dobré se věnovat, protože se týká velkého množství dospělých lidí… Toto téma jsem si vybrala, protože mám ve svém okolí tyto osoby.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Každý kdo o XX slyšel a přemýšlel si na ni udělal vlastní názor. A proto bych ve svém výzkumu chtěla zjistit, co si o XX myslí dnešní společnost.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EFD9B2-37A5-4BBE-9EFA-9DBA369A9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6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58DC30-7A86-40D7-9235-0FE208031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Pedagogové se v praxi často setkávají s žáky, kteří mají specifickou poruchu učení. Jelikož tito žáci potřebují speciální přístup, klade se často pozornost na to, jak s nimi pracovat během vyučování, aby pro ně byly vytvořeny co nejvíce optimální podmínky. Mimo práci ve škole se ale pravděpodobně liší i domácí příprava těchto žáků a právě na tuto problematiku bych se ráda zaměřila. Konkrétně bych se věnovala žákům s dyskalkulií, protože je to jedna z častěji se vyskytujících SPU a zároveň není tak prozkoumaná jako třeba dyslexie a dysgrafie. Současně bych zde mohla zužitkovat poznatky získané studiem matematiky, která je mým druhým oborem, a využít zkušenosti, které jsem získala doučováním žákyně s touto SPU. </a:t>
            </a:r>
          </a:p>
          <a:p>
            <a:pPr marL="0" indent="0">
              <a:buNone/>
            </a:pPr>
            <a:r>
              <a:rPr lang="cs-CZ" dirty="0"/>
              <a:t>Věřím, že je důležité se tímto tématem zabývat, protože žáci s dyskalkulií se běžně ve školách vyskytují a je pro ně velmi náročné podávat v hodinách matematiky dobré výkony. Analýza toho, jak probíhá jejich domácí příprava, by mohla být indikátorem, zda práce s nimi ve škole probíhá tak, jak by měla, a také by mohla odhalit, jestli je třeba těmto žákům poskytovat speciální podporu i mimo prostor školy. </a:t>
            </a:r>
          </a:p>
          <a:p>
            <a:pPr marL="0" indent="0">
              <a:buNone/>
            </a:pPr>
            <a:r>
              <a:rPr lang="cs-CZ" u="sng" dirty="0"/>
              <a:t>Výzkumná otázka: </a:t>
            </a:r>
            <a:r>
              <a:rPr lang="cs-CZ" dirty="0"/>
              <a:t>Jak se liší domácí příprava do hodin matematiky žáků s dyskalkulií na 1. stupni ZŠ oproti žákům bez speciálních vzdělávacích potřeb?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9AFBDA-07A7-4958-B343-00E62B17C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1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946</Words>
  <Application>Microsoft Office PowerPoint</Application>
  <PresentationFormat>Širokoúhlá obrazovka</PresentationFormat>
  <Paragraphs>71</Paragraphs>
  <Slides>16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Úkol č. 1 ZPĚTNÁ VAZBA</vt:lpstr>
      <vt:lpstr>Výzkumná otázka není otázka kladená účastníkům našeho výzkumu!</vt:lpstr>
      <vt:lpstr>Výzkumnou otázku formulujme jako otázku</vt:lpstr>
      <vt:lpstr>Nezapomeňme na dobrou gramatickou a jazykovou úroveň všech textů, které odevzdáváme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Přiměřeně obecná/konkrétní otázka</vt:lpstr>
      <vt:lpstr>Prezentace aplikace PowerPoint</vt:lpstr>
      <vt:lpstr>Prezentace aplikace PowerPoint</vt:lpstr>
      <vt:lpstr>Jak bude znít odpověď na naši otázku?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Úkol č. 1 ZPĚTNÁ VAZBA</dc:title>
  <dc:creator>Lenka Slepičková</dc:creator>
  <cp:lastModifiedBy>Lenka Slepičková</cp:lastModifiedBy>
  <cp:revision>11</cp:revision>
  <dcterms:created xsi:type="dcterms:W3CDTF">2020-04-08T12:00:16Z</dcterms:created>
  <dcterms:modified xsi:type="dcterms:W3CDTF">2020-04-08T16:12:37Z</dcterms:modified>
</cp:coreProperties>
</file>