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257" r:id="rId3"/>
    <p:sldId id="258" r:id="rId4"/>
    <p:sldId id="281" r:id="rId5"/>
    <p:sldId id="285" r:id="rId6"/>
    <p:sldId id="271" r:id="rId7"/>
    <p:sldId id="272" r:id="rId8"/>
    <p:sldId id="296" r:id="rId9"/>
    <p:sldId id="294" r:id="rId10"/>
    <p:sldId id="279" r:id="rId11"/>
    <p:sldId id="297" r:id="rId12"/>
    <p:sldId id="298" r:id="rId13"/>
    <p:sldId id="273" r:id="rId14"/>
    <p:sldId id="290" r:id="rId15"/>
    <p:sldId id="291" r:id="rId16"/>
    <p:sldId id="288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E3362-ADAB-4424-8B90-92A556990239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E47F3-16BC-4A39-8529-A1CB2675F3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6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F8E4B-7545-405F-9938-1DC97CF96B3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2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EFA75-5CE7-4097-AF12-C44B03053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384F86-3D1A-400E-ABB4-C17CD9E30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127348-3705-4469-8E46-16A94C34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83778A-BD3C-4EF4-B1C1-C2E204F9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F32F34-EF93-44D8-A510-4522E63D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8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0486F3-D7AE-4DE4-99A4-84BBDBF3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57F1EE-936D-4B60-AC92-BA3A7DC8E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921C35-EE45-49F3-94D1-C31AF5F8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44C049-1859-4F41-91C7-587FBED1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34E402-577F-42C1-9F6B-54B63F38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3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3E9F24B-CEC4-48B7-93F0-1A224C493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9E5A43-A187-4C63-8D1C-A0E90BC06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7C8316-1587-4A49-A0EC-32A54061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B0B43-EE1E-47AA-8418-44AAD685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8E0D7F-B40D-4C7C-B003-EB82E8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03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E0234-8FCC-404F-B2DE-ECBEE327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58E577-1792-4488-A2E2-2AFA2887D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5CAFB3-3114-4BFD-AF45-9F3B0D03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99B4ED-4F35-4807-9564-2BC30EE9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B374CD-29BB-4716-B8D3-A321B5D6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06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7D8E9-8532-40E0-BF74-CEF060CE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4772F9-A19C-4DE1-92C2-E9C0C678F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6AB2EA-D262-43C5-BC45-6A7B25F4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47C579-6528-413A-A700-A44F9C07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BE533C-7828-4625-8A1D-9D1F5728C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57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150A4-BC77-4123-9C4E-280A374C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251BD-0A42-49C0-BEEE-79E03133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CC7864-4068-4E1D-B88E-EB0F67A76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1BD29A-0D78-4841-9D13-2A312CC3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F4A56F-441D-4F25-A6A6-F8990AEB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B6BD80-B291-4943-9263-2D6E1DD9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5168E-D561-43D1-830A-BF4C0618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FCC5D0-6C0F-4BBC-84BE-928292FCA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B89BB7-DB5F-45A1-A0F5-32F9FD99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029589-14C6-41F1-96DF-4A7BB2042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227110C-24FF-4DA2-8EF3-21C32D2F0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09A4243-42F9-482A-A01E-E6F1E85E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63B22D-4BCA-48FD-8E61-32C9FA2D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07B4637-BB06-435F-BAF9-003ED9C8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04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212F7-7CBA-4761-B992-407FBECF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D90D001-AC20-4A4D-8ADC-8E419C0A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C8B1F7-E955-4FC4-BC46-6CC9405B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4ABA31-ED02-477E-A61F-B304EE9E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39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1D4B21A-1F42-41BE-B046-A26AA7A0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EC7909-260D-48E0-BA7B-0D3CF37C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BD5992-914A-4807-B69A-221A819B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48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5DD01-AD91-4F4D-A1B7-41AA4B44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556A5-CCE8-4694-A52C-6C030FD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EBC2DA5-F2A8-4F68-A608-9C701144E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F0A3BC-37F7-41D8-B39F-F0DB4B28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7A8014-5C19-4DFD-84AB-E0D15A23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0334EF-2210-4693-97C7-2EA37D7D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54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DF9D3-7CCB-4065-BB4B-FC6868DA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749D52-5C34-4233-BCAA-9F9266E1E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4E52FE-777A-48F4-BABA-C697E5CFD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833453-F3E3-4F0C-BA36-CA2EF93D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C32435-309C-4E07-A961-FFB5C95F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FBF199-7AD7-4758-8753-4FBBACB3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76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4506BC0-E275-4EA9-9854-A5E6AC1D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745D15-30D5-4CEB-BFBD-C6CD406EA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DA6553-AE8E-44F0-9E27-ECF91434E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0263-F4B0-48A8-8686-9008A048F460}" type="datetimeFigureOut">
              <a:rPr lang="cs-CZ" smtClean="0"/>
              <a:t>23.03.2020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AE061C-B265-4B9C-9819-2D9080C4D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C532E-E41A-4793-8E21-12AB666E5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11FBF-3FD4-4961-96BE-CB78B3CCCC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41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hyperlink" Target="https://www.phil.muni.cz/journals/index.php/studia-paedagogica/article/view/89" TargetMode="External"/><Relationship Id="rId4" Type="http://schemas.openxmlformats.org/officeDocument/2006/relationships/hyperlink" Target="http://sreview.soc.cas.cz/cs/issue/197-sociologicky-casopis-czech-sociological-review-5-2018/386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Metodologie 1</a:t>
            </a:r>
            <a:br>
              <a:rPr lang="cs-CZ" dirty="0"/>
            </a:br>
            <a:r>
              <a:rPr lang="cs-CZ" sz="6600" b="0" dirty="0"/>
              <a:t>23. 3. 2020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Lenka Slepičková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E8DF01-9485-4F38-89EE-C9B70E079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Reliabilita 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Označuje rozsah, ve kterém způsob měření dává konzistentní výsledky</a:t>
            </a:r>
          </a:p>
          <a:p>
            <a:r>
              <a:rPr lang="cs-CZ"/>
              <a:t>Měření je </a:t>
            </a:r>
            <a:r>
              <a:rPr lang="cs-CZ" b="1" u="sng"/>
              <a:t>reliabilní, pokud jsou výsledky opakovaného měření shodné s původním měřením.</a:t>
            </a:r>
            <a:endParaRPr lang="en-US" b="1" u="sng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ED550F-EA6C-4D9F-9F97-AA7BD7877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E3B0B-E15A-457B-97CC-422D7556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</a:t>
            </a:r>
            <a:r>
              <a:rPr lang="cs-CZ" dirty="0" err="1"/>
              <a:t>ISu</a:t>
            </a:r>
            <a:r>
              <a:rPr lang="cs-CZ" dirty="0"/>
              <a:t> je založeno diskusní fórum k dnešnímu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51145F-1BA7-45F4-9CD3-5FD8F0B2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099"/>
            <a:ext cx="10515600" cy="3852863"/>
          </a:xfrm>
        </p:spPr>
        <p:txBody>
          <a:bodyPr>
            <a:normAutofit fontScale="92500"/>
          </a:bodyPr>
          <a:lstStyle/>
          <a:p>
            <a:r>
              <a:rPr lang="cs-CZ" dirty="0"/>
              <a:t>Prosím, až projdete tuto prezentaci, pište své dotazy, případně komentáře</a:t>
            </a:r>
          </a:p>
          <a:p>
            <a:r>
              <a:rPr lang="cs-CZ" dirty="0"/>
              <a:t>Budu odpovídat, takže otázky i odpovědi uvidí všichni</a:t>
            </a:r>
          </a:p>
          <a:p>
            <a:r>
              <a:rPr lang="cs-CZ" dirty="0"/>
              <a:t>Vyjádřete se prosím i k tomu, jakou formu dálkové výuky preferujete. Vyhovuje vám komentovaná prezentace? Nebo byste brali spíše něco interaktivnějšího, webinář, kde se potkáme ve virtuálním prostoru a bude možné něco vyjasnit?</a:t>
            </a:r>
          </a:p>
          <a:p>
            <a:r>
              <a:rPr lang="cs-CZ" dirty="0"/>
              <a:t>Mockrát děkuji za trpělivost a pozornost, na následujících slidech ještě najdete nějaké procvičování.</a:t>
            </a:r>
          </a:p>
          <a:p>
            <a:r>
              <a:rPr lang="cs-CZ" dirty="0"/>
              <a:t>S kolegyní vám chystáme cvičný test z dosud probrané látky, napíšeme.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4762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F601B-B315-4662-B5D6-A1B5153B1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Procvičování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0A1B2A-FB4F-4EF7-9F1E-730493979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Na následujících čtyřech slidech najdete vždy čtveřici hypotéz. Jedna z těch čtyř se prohřešuje vůči pravidlům, která jsme si uvedli. Najděte je a určete, jaké pravidlo zde bylo porušeno.</a:t>
            </a:r>
          </a:p>
        </p:txBody>
      </p:sp>
    </p:spTree>
    <p:extLst>
      <p:ext uri="{BB962C8B-B14F-4D97-AF65-F5344CB8AC3E}">
        <p14:creationId xmlns:p14="http://schemas.microsoft.com/office/powerpoint/2010/main" val="1987060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Pohádky rozvíjejí obrazotvornost dětí.</a:t>
            </a:r>
          </a:p>
          <a:p>
            <a:r>
              <a:rPr lang="cs-CZ" dirty="0"/>
              <a:t>Dívky jsou v učebnicích prvouky zobrazovány stereotypněji než chlapci.</a:t>
            </a:r>
          </a:p>
          <a:p>
            <a:r>
              <a:rPr lang="cs-CZ" dirty="0"/>
              <a:t>Čím je společnost frustrovanější, tím je také krvelačnější.</a:t>
            </a:r>
          </a:p>
          <a:p>
            <a:r>
              <a:rPr lang="cs-CZ" dirty="0"/>
              <a:t>Děti žijící po rozvodu rodičů ve střídavé péči jsou v životě úspěšnější než děti žijící po rozvodu převážně s jedním rodičem.</a:t>
            </a:r>
          </a:p>
        </p:txBody>
      </p:sp>
    </p:spTree>
    <p:extLst>
      <p:ext uri="{BB962C8B-B14F-4D97-AF65-F5344CB8AC3E}">
        <p14:creationId xmlns:p14="http://schemas.microsoft.com/office/powerpoint/2010/main" val="196336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Mají respondenti zájem o vyhledávání a získávání nových informací?</a:t>
            </a:r>
          </a:p>
          <a:p>
            <a:r>
              <a:rPr lang="cs-CZ"/>
              <a:t>Čím větší kontakt mají lidé s osobami s postižením, tím pozitivnější k nim mají postoj.</a:t>
            </a:r>
          </a:p>
          <a:p>
            <a:r>
              <a:rPr lang="cs-CZ"/>
              <a:t>Věk učitelů ovlivňuje jejich postoje k inkluzi.</a:t>
            </a:r>
          </a:p>
          <a:p>
            <a:r>
              <a:rPr lang="cs-CZ"/>
              <a:t>V současných příručkách pro rodiče je více prvků liberální výchovy než v příručkách starších.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1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Zvýší-li učitel počet pochval, výuka bude efektivnější.</a:t>
            </a:r>
          </a:p>
          <a:p>
            <a:r>
              <a:rPr lang="cs-CZ" altLang="cs-CZ"/>
              <a:t>Sociální status rodiny ovlivňuje školní úspěšnost potomků</a:t>
            </a:r>
            <a:endParaRPr lang="cs-CZ"/>
          </a:p>
          <a:p>
            <a:r>
              <a:rPr lang="cs-CZ"/>
              <a:t>Metodický materiál rozšíří teoretickou základnu učitelů odborného předmětu a stane se účelnou a vítanou pomůckou při praktické výuce žáků.</a:t>
            </a:r>
          </a:p>
          <a:p>
            <a:r>
              <a:rPr lang="cs-CZ"/>
              <a:t>Učitelé s vyšším vzděláním mají pozitivnější postoje k inkluzi než učitelé s nižším vzděláním.</a:t>
            </a:r>
          </a:p>
          <a:p>
            <a:endParaRPr lang="cs-CZ"/>
          </a:p>
          <a:p>
            <a:endParaRPr lang="cs-CZ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27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Rodiče s nižším vzděláním odměňují děti častěji materiálními dary než rodiče s vyšším vzděláním.</a:t>
            </a:r>
          </a:p>
          <a:p>
            <a:r>
              <a:rPr lang="cs-CZ"/>
              <a:t>Čím větší nadšení pro práci na počátku své kariéry pedagog projevuje, tím více je ohrožen syndromem vyhoření.</a:t>
            </a:r>
          </a:p>
          <a:p>
            <a:r>
              <a:rPr lang="cs-CZ"/>
              <a:t>Děti z rodin s vyšším sociálním statusem tráví v přírodě delší dobu než děti z rodin s nižším sociálním statusem.</a:t>
            </a:r>
          </a:p>
          <a:p>
            <a:r>
              <a:rPr lang="cs-CZ"/>
              <a:t>Čím více bude doba pokrokovější, tím méně bude věřících lidí.</a:t>
            </a:r>
          </a:p>
          <a:p>
            <a:endParaRPr lang="cs-CZ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9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95FB91C-90F4-4CD3-929D-EEAF42BAE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7591F8A-C1F1-4CB5-BD58-CA7DE6EC3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3" t="9931" r="62781" b="11389"/>
          <a:stretch/>
        </p:blipFill>
        <p:spPr>
          <a:xfrm>
            <a:off x="591185" y="721517"/>
            <a:ext cx="4161790" cy="53959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5056D39-A65C-4C81-ABE9-9BB7604B9CE9}"/>
              </a:ext>
            </a:extLst>
          </p:cNvPr>
          <p:cNvSpPr txBox="1"/>
          <p:nvPr/>
        </p:nvSpPr>
        <p:spPr>
          <a:xfrm>
            <a:off x="5153025" y="1409700"/>
            <a:ext cx="547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Dedukce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715A77-B45A-4882-B923-F3A9D6D1D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Hypotéza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800" dirty="0"/>
              <a:t>Hypotéza je očekávání o charakteru věcí, vyvozené z teorie </a:t>
            </a:r>
          </a:p>
          <a:p>
            <a:pPr eaLnBrk="1" hangingPunct="1"/>
            <a:r>
              <a:rPr lang="cs-CZ" altLang="cs-CZ" sz="2800" dirty="0"/>
              <a:t>Hypotéza je </a:t>
            </a:r>
            <a:r>
              <a:rPr lang="cs-CZ" altLang="cs-CZ" sz="2800" b="1" dirty="0"/>
              <a:t>ověřitelný výrok o vztazích mezi dvěma jevy</a:t>
            </a:r>
            <a:r>
              <a:rPr lang="cs-CZ" altLang="cs-CZ" sz="2800" dirty="0"/>
              <a:t> </a:t>
            </a:r>
          </a:p>
          <a:p>
            <a:pPr eaLnBrk="1" hangingPunct="1">
              <a:buFontTx/>
              <a:buNone/>
            </a:pPr>
            <a:endParaRPr lang="cs-CZ" altLang="cs-CZ" sz="2800" dirty="0"/>
          </a:p>
          <a:p>
            <a:pPr eaLnBrk="1" hangingPunct="1">
              <a:buFontTx/>
              <a:buNone/>
            </a:pPr>
            <a:r>
              <a:rPr lang="cs-CZ" altLang="cs-CZ" sz="2800" dirty="0"/>
              <a:t>Pravidla pro tvorbu hypotéz</a:t>
            </a:r>
          </a:p>
          <a:p>
            <a:pPr eaLnBrk="1" hangingPunct="1"/>
            <a:r>
              <a:rPr lang="cs-CZ" altLang="cs-CZ" sz="2400" dirty="0"/>
              <a:t>Je oznamovací, jednoznačně formulovanou větou</a:t>
            </a:r>
          </a:p>
          <a:p>
            <a:pPr eaLnBrk="1" hangingPunct="1"/>
            <a:r>
              <a:rPr lang="cs-CZ" altLang="cs-CZ" sz="2400" dirty="0"/>
              <a:t>Obsahuje závislou a nezávislou proměnnou</a:t>
            </a:r>
          </a:p>
          <a:p>
            <a:pPr eaLnBrk="1" hangingPunct="1"/>
            <a:r>
              <a:rPr lang="cs-CZ" altLang="cs-CZ" sz="2400" dirty="0"/>
              <a:t>Obsahuje měřitelné proměnné</a:t>
            </a:r>
          </a:p>
          <a:p>
            <a:pPr eaLnBrk="1" hangingPunct="1"/>
            <a:r>
              <a:rPr lang="cs-CZ" altLang="cs-CZ" sz="2400" dirty="0"/>
              <a:t>Obsahuje tvrzení o rozdílech, vztazích nebo následcích</a:t>
            </a:r>
          </a:p>
          <a:p>
            <a:pPr eaLnBrk="1" hangingPunct="1"/>
            <a:r>
              <a:rPr lang="cs-CZ" altLang="cs-CZ" sz="2400" dirty="0"/>
              <a:t>Víme, proč ji chceme ověřovat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BBE2EE-D08C-4335-88B7-7DB016794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914400"/>
            <a:ext cx="10058400" cy="561038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EB7A81-AEA5-4FF9-B0BD-FD09931E2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Kde hledat hypotézu?</a:t>
            </a:r>
            <a:endParaRPr lang="en-US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F0D86B-EE4E-400A-9B28-28B0D976F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555560"/>
          </a:xfrm>
        </p:spPr>
        <p:txBody>
          <a:bodyPr/>
          <a:lstStyle/>
          <a:p>
            <a:r>
              <a:rPr lang="cs-CZ" dirty="0"/>
              <a:t>Máme hypotézu/y, a co dál?</a:t>
            </a:r>
            <a:br>
              <a:rPr lang="cs-CZ" dirty="0"/>
            </a:br>
            <a:r>
              <a:rPr lang="cs-CZ" dirty="0"/>
              <a:t>OPERACIONALIZACE A VALIDITA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1022F3-6B53-44F0-BD8F-5C10D490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23862" r="24914" b="48414"/>
          <a:stretch/>
        </p:blipFill>
        <p:spPr bwMode="auto">
          <a:xfrm>
            <a:off x="1889804" y="1983084"/>
            <a:ext cx="879572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Toto je podpůrný vizuální materiál pro přednášku, nikoli její vyčerpávající záznam!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F72227-4389-4D46-8892-70DC44CD5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914400"/>
            <a:ext cx="10058400" cy="561038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</a:p>
          <a:p>
            <a:pPr marL="0" lvl="0" indent="0">
              <a:buNone/>
            </a:pPr>
            <a:r>
              <a:rPr lang="cs-CZ" dirty="0">
                <a:hlinkClick r:id="rId4"/>
              </a:rPr>
              <a:t>http://sreview.soc.cas.cz/cs/issue/197-sociologicky-casopis-czech-sociological-review-5-2018/3864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</a:p>
          <a:p>
            <a:pPr marL="0" indent="0">
              <a:buNone/>
            </a:pPr>
            <a:r>
              <a:rPr lang="cs-CZ" dirty="0" err="1"/>
              <a:t>Šeďová</a:t>
            </a:r>
            <a:r>
              <a:rPr lang="cs-CZ" dirty="0"/>
              <a:t>, K., &amp; Švaříček, R. (2010). </a:t>
            </a:r>
            <a:r>
              <a:rPr lang="cs-CZ" dirty="0" err="1"/>
              <a:t>Agažovanost</a:t>
            </a:r>
            <a:r>
              <a:rPr lang="cs-CZ" dirty="0"/>
              <a:t> žáků ve výukové komunikaci na druhém stupni základní školy. </a:t>
            </a:r>
            <a:r>
              <a:rPr lang="cs-CZ" i="1" dirty="0"/>
              <a:t>Pedagogická orientace</a:t>
            </a:r>
            <a:r>
              <a:rPr lang="cs-CZ" dirty="0"/>
              <a:t>, </a:t>
            </a:r>
            <a:r>
              <a:rPr lang="cs-CZ" i="1" dirty="0"/>
              <a:t>20</a:t>
            </a:r>
            <a:r>
              <a:rPr lang="cs-CZ" dirty="0"/>
              <a:t>(3), 24-48.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 (</a:t>
            </a:r>
            <a:r>
              <a:rPr lang="cs-CZ" b="1" dirty="0" err="1"/>
              <a:t>bc.</a:t>
            </a:r>
            <a:r>
              <a:rPr lang="cs-CZ" b="1" dirty="0"/>
              <a:t> práce, Karolina </a:t>
            </a:r>
            <a:r>
              <a:rPr lang="cs-CZ" b="1" dirty="0" err="1"/>
              <a:t>Bruncová</a:t>
            </a:r>
            <a:r>
              <a:rPr lang="cs-CZ" b="1" dirty="0"/>
              <a:t>)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pPr marL="0" lvl="0" indent="0">
              <a:buNone/>
            </a:pPr>
            <a:r>
              <a:rPr lang="cs-CZ" dirty="0">
                <a:hlinkClick r:id="rId5"/>
              </a:rPr>
              <a:t>https://www.phil.muni.cz/journals/index.php/studia-paedagogica/article/view/89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427F4E-5AD9-494B-8F9C-B2D79AB93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Validita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/>
              <a:t>Validita se týká rozsahu, v němž měření korespondují se skutečnou vlastností, která má být změřena. </a:t>
            </a:r>
          </a:p>
          <a:p>
            <a:pPr marL="0" indent="0">
              <a:buNone/>
            </a:pPr>
            <a:r>
              <a:rPr lang="cs-CZ"/>
              <a:t>Měření je </a:t>
            </a:r>
            <a:r>
              <a:rPr lang="cs-CZ" b="1" u="sng"/>
              <a:t>validní, jestli že měří to, co očekáváme, že měří. </a:t>
            </a:r>
          </a:p>
          <a:p>
            <a:pPr marL="0" indent="0">
              <a:buNone/>
            </a:pPr>
            <a:endParaRPr lang="cs-CZ" b="1" u="sng"/>
          </a:p>
          <a:p>
            <a:pPr marL="0" indent="0">
              <a:buNone/>
            </a:pPr>
            <a:endParaRPr lang="cs-CZ" b="1" u="sng"/>
          </a:p>
          <a:p>
            <a:pPr marL="0" indent="0">
              <a:buNone/>
            </a:pPr>
            <a:r>
              <a:rPr lang="cs-CZ" i="1"/>
              <a:t>Příklady</a:t>
            </a:r>
            <a:endParaRPr lang="en-US" i="1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CBC45-E050-4D17-BD4A-23512DEBB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685</Words>
  <Application>Microsoft Office PowerPoint</Application>
  <PresentationFormat>Širokoúhlá obrazovka</PresentationFormat>
  <Paragraphs>63</Paragraphs>
  <Slides>16</Slides>
  <Notes>1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Metodologie 1 23. 3. 2020</vt:lpstr>
      <vt:lpstr>Prezentace aplikace PowerPoint</vt:lpstr>
      <vt:lpstr>Hypotéza</vt:lpstr>
      <vt:lpstr>Prezentace aplikace PowerPoint</vt:lpstr>
      <vt:lpstr>Kde hledat hypotézu?</vt:lpstr>
      <vt:lpstr>Máme hypotézu/y, a co dál? OPERACIONALIZACE A VALIDITA</vt:lpstr>
      <vt:lpstr>Prezentace aplikace PowerPoint</vt:lpstr>
      <vt:lpstr>Prezentace aplikace PowerPoint</vt:lpstr>
      <vt:lpstr>Validita</vt:lpstr>
      <vt:lpstr>Reliabilita </vt:lpstr>
      <vt:lpstr>V ISu je založeno diskusní fórum k dnešnímu tématu</vt:lpstr>
      <vt:lpstr>Procvičování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Slepičková</dc:creator>
  <cp:lastModifiedBy>Lenka Slepičková</cp:lastModifiedBy>
  <cp:revision>9</cp:revision>
  <dcterms:created xsi:type="dcterms:W3CDTF">2020-03-23T13:41:08Z</dcterms:created>
  <dcterms:modified xsi:type="dcterms:W3CDTF">2020-03-23T15:26:46Z</dcterms:modified>
</cp:coreProperties>
</file>