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408" autoAdjust="0"/>
  </p:normalViewPr>
  <p:slideViewPr>
    <p:cSldViewPr>
      <p:cViewPr varScale="1">
        <p:scale>
          <a:sx n="73" d="100"/>
          <a:sy n="73" d="100"/>
        </p:scale>
        <p:origin x="169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63FF4F9-5178-40B8-A7D6-D711F92F57C6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5790E64-E0CF-4E70-A94C-BF12D4989B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FF4F9-5178-40B8-A7D6-D711F92F57C6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E64-E0CF-4E70-A94C-BF12D4989B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FF4F9-5178-40B8-A7D6-D711F92F57C6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E64-E0CF-4E70-A94C-BF12D4989B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3FF4F9-5178-40B8-A7D6-D711F92F57C6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790E64-E0CF-4E70-A94C-BF12D4989B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63FF4F9-5178-40B8-A7D6-D711F92F57C6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5790E64-E0CF-4E70-A94C-BF12D4989B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FF4F9-5178-40B8-A7D6-D711F92F57C6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E64-E0CF-4E70-A94C-BF12D4989B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FF4F9-5178-40B8-A7D6-D711F92F57C6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E64-E0CF-4E70-A94C-BF12D4989B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3FF4F9-5178-40B8-A7D6-D711F92F57C6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790E64-E0CF-4E70-A94C-BF12D4989B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FF4F9-5178-40B8-A7D6-D711F92F57C6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E64-E0CF-4E70-A94C-BF12D4989B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3FF4F9-5178-40B8-A7D6-D711F92F57C6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790E64-E0CF-4E70-A94C-BF12D4989B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3FF4F9-5178-40B8-A7D6-D711F92F57C6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790E64-E0CF-4E70-A94C-BF12D4989B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63FF4F9-5178-40B8-A7D6-D711F92F57C6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5790E64-E0CF-4E70-A94C-BF12D4989B6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Vývoj vztahu společnosti k jedincům s </a:t>
            </a:r>
            <a:r>
              <a:rPr lang="cs-CZ" dirty="0" smtClean="0"/>
              <a:t>postižením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2020</a:t>
            </a:r>
            <a:endParaRPr lang="cs-CZ" dirty="0"/>
          </a:p>
          <a:p>
            <a:endParaRPr lang="cs-CZ" dirty="0"/>
          </a:p>
          <a:p>
            <a:r>
              <a:rPr lang="cs-CZ" dirty="0"/>
              <a:t>		Ilona Fialová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Stadium humanitní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Představitelé renesančního humanismu prosazovali nutnost </a:t>
            </a:r>
            <a:r>
              <a:rPr lang="cs-CZ" b="1" dirty="0"/>
              <a:t>nejen pomáhat potřebným, ale byl vysloven i požadavek na jejich vzdělání. </a:t>
            </a:r>
            <a:r>
              <a:rPr lang="cs-CZ" dirty="0"/>
              <a:t> </a:t>
            </a:r>
          </a:p>
          <a:p>
            <a:r>
              <a:rPr lang="cs-CZ" dirty="0"/>
              <a:t>K nejvýznamnějším nositelům myšlenky, že nestačí o postižené pouze pečovat, ale je nutné poskytnout jim výchovu a vzdělání, které jim umožní osamostatnit se, patří </a:t>
            </a:r>
            <a:r>
              <a:rPr lang="cs-CZ" b="1" dirty="0"/>
              <a:t>Jan Ámos Komenský</a:t>
            </a:r>
            <a:r>
              <a:rPr lang="cs-CZ" dirty="0"/>
              <a:t> (1592-1670). </a:t>
            </a:r>
          </a:p>
          <a:p>
            <a:r>
              <a:rPr lang="cs-CZ" dirty="0"/>
              <a:t>Pod vlivem Komenského myšlenek se začaly objevovat snahy o vzdělávání tělesně i smyslově postižené mládeže.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Humanismus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V 18. a zvláště v 19. století</a:t>
            </a:r>
            <a:r>
              <a:rPr lang="cs-CZ" dirty="0"/>
              <a:t> spolu s rozvojem lékařských věd a se změnou ekonomických podmínek se ústavy nestávají pouhým azylem, ale handicapovaným je v nich poskytována léčba a rehabilitace.  </a:t>
            </a:r>
          </a:p>
          <a:p>
            <a:r>
              <a:rPr lang="cs-CZ" dirty="0"/>
              <a:t>Zásady prevence prosazoval také fyziolog </a:t>
            </a:r>
            <a:r>
              <a:rPr lang="cs-CZ" b="1" dirty="0"/>
              <a:t>Jan Evangelista Purkyně</a:t>
            </a:r>
            <a:r>
              <a:rPr lang="cs-CZ" dirty="0"/>
              <a:t> (1787-1869). Zakladatel cytologie (věda o buňkách).</a:t>
            </a:r>
          </a:p>
          <a:p>
            <a:r>
              <a:rPr lang="cs-CZ" dirty="0"/>
              <a:t>Otázka péče o postižené se začíná dotýkat i organizace školství, kdy ohled na speciální potřeby se objevil v řadě školských rakouských a prvorepublikových zákonů, v návaznosti na aktuální společenské podmínky. </a:t>
            </a:r>
          </a:p>
          <a:p>
            <a:r>
              <a:rPr lang="cs-CZ" dirty="0"/>
              <a:t> Ve světě i u nás vznikala první zařízení pro nevidomé a neslyšící, později pak vznikaly ústavy pro jedince rozumově postižené, tělesně postižené a obtížně vychovatelné.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Péče o postižené v Čechách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roce </a:t>
            </a:r>
            <a:r>
              <a:rPr lang="cs-CZ" b="1" dirty="0"/>
              <a:t>1901</a:t>
            </a:r>
            <a:r>
              <a:rPr lang="cs-CZ" dirty="0"/>
              <a:t> založil MUDr. </a:t>
            </a:r>
            <a:r>
              <a:rPr lang="cs-CZ" b="1" dirty="0"/>
              <a:t>František </a:t>
            </a:r>
            <a:r>
              <a:rPr lang="cs-CZ" b="1" dirty="0" err="1"/>
              <a:t>Hamza</a:t>
            </a:r>
            <a:r>
              <a:rPr lang="cs-CZ" dirty="0"/>
              <a:t> (1868-1930)  sanatorium v </a:t>
            </a:r>
            <a:r>
              <a:rPr lang="cs-CZ" dirty="0" err="1"/>
              <a:t>Košumberku</a:t>
            </a:r>
            <a:r>
              <a:rPr lang="cs-CZ" dirty="0"/>
              <a:t> u </a:t>
            </a:r>
            <a:r>
              <a:rPr lang="cs-CZ" dirty="0" err="1"/>
              <a:t>Luže</a:t>
            </a:r>
            <a:r>
              <a:rPr lang="cs-CZ" dirty="0"/>
              <a:t>, kde se léčily děti s tuberkulózou. Sanatorium funguje dodnes (jižně od Pardubic, nedaleko Chrudimi nebo Vysokého Mýta). </a:t>
            </a:r>
          </a:p>
          <a:p>
            <a:r>
              <a:rPr lang="cs-CZ" dirty="0"/>
              <a:t>V roce </a:t>
            </a:r>
            <a:r>
              <a:rPr lang="cs-CZ" b="1" dirty="0"/>
              <a:t>1903</a:t>
            </a:r>
            <a:r>
              <a:rPr lang="cs-CZ" dirty="0"/>
              <a:t> založen Ortopedický ústav v Liberci, zakladatel  </a:t>
            </a:r>
            <a:r>
              <a:rPr lang="cs-CZ" b="1" dirty="0"/>
              <a:t>MUDr. Joseph </a:t>
            </a:r>
            <a:r>
              <a:rPr lang="cs-CZ" b="1" dirty="0" err="1"/>
              <a:t>Gottstein</a:t>
            </a:r>
            <a:r>
              <a:rPr lang="cs-CZ" dirty="0"/>
              <a:t>.  V prostorách ústavu je nyní zařízení poskytující sociální služby.</a:t>
            </a:r>
          </a:p>
          <a:p>
            <a:r>
              <a:rPr lang="cs-CZ" dirty="0"/>
              <a:t>V Praze byl předsedou Spolku pro léčbu a výchovu rachitiků a mrzáků v roce 1911 zvolen </a:t>
            </a:r>
            <a:r>
              <a:rPr lang="cs-CZ" b="1" dirty="0"/>
              <a:t>prof. MUDr. Rudolf Jedlička</a:t>
            </a:r>
            <a:r>
              <a:rPr lang="cs-CZ" dirty="0"/>
              <a:t>  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Péče o postižené v Čechách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Za podpory Jedličky byl v Praze roku </a:t>
            </a:r>
            <a:r>
              <a:rPr lang="cs-CZ" b="1" dirty="0"/>
              <a:t>1913</a:t>
            </a:r>
            <a:r>
              <a:rPr lang="cs-CZ" dirty="0"/>
              <a:t> otevřen první český ústav pro léčbu a výchovu </a:t>
            </a:r>
            <a:r>
              <a:rPr lang="cs-CZ" dirty="0" err="1"/>
              <a:t>zmrzačelých</a:t>
            </a:r>
            <a:r>
              <a:rPr lang="cs-CZ" dirty="0"/>
              <a:t>. Krátce po založení byl tento ústav pojmenován po svém zakladateli  ­ </a:t>
            </a:r>
            <a:r>
              <a:rPr lang="cs-CZ" b="1" dirty="0"/>
              <a:t>Jedličkův ústav pro </a:t>
            </a:r>
            <a:r>
              <a:rPr lang="cs-CZ" b="1" dirty="0" err="1"/>
              <a:t>zmrzačelé</a:t>
            </a:r>
            <a:r>
              <a:rPr lang="cs-CZ" dirty="0"/>
              <a:t>, nyní </a:t>
            </a:r>
            <a:r>
              <a:rPr lang="cs-CZ" b="1" dirty="0"/>
              <a:t>Jedličkův ústav a školy</a:t>
            </a:r>
            <a:r>
              <a:rPr lang="cs-CZ" dirty="0"/>
              <a:t>. </a:t>
            </a:r>
          </a:p>
          <a:p>
            <a:r>
              <a:rPr lang="cs-CZ" dirty="0"/>
              <a:t>V </a:t>
            </a:r>
            <a:r>
              <a:rPr lang="cs-CZ" b="1" dirty="0"/>
              <a:t>roce 1919</a:t>
            </a:r>
            <a:r>
              <a:rPr lang="cs-CZ" dirty="0"/>
              <a:t> byl otevřen v Brně „</a:t>
            </a:r>
            <a:r>
              <a:rPr lang="cs-CZ" b="1" dirty="0"/>
              <a:t>Dětský ústav tělesně vadných</a:t>
            </a:r>
            <a:r>
              <a:rPr lang="cs-CZ" dirty="0"/>
              <a:t>“.</a:t>
            </a:r>
          </a:p>
          <a:p>
            <a:r>
              <a:rPr lang="cs-CZ" dirty="0"/>
              <a:t>Dnes  </a:t>
            </a:r>
            <a:r>
              <a:rPr lang="cs-CZ" b="1" dirty="0">
                <a:solidFill>
                  <a:srgbClr val="FF0000"/>
                </a:solidFill>
              </a:rPr>
              <a:t>Centrum </a:t>
            </a:r>
            <a:r>
              <a:rPr lang="cs-CZ" b="1" dirty="0" err="1">
                <a:solidFill>
                  <a:srgbClr val="FF0000"/>
                </a:solidFill>
              </a:rPr>
              <a:t>Kociánka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(ÚSP pro TP na </a:t>
            </a:r>
            <a:r>
              <a:rPr lang="cs-CZ" dirty="0" err="1"/>
              <a:t>Kociánce</a:t>
            </a:r>
            <a:r>
              <a:rPr lang="cs-CZ" dirty="0"/>
              <a:t>). První ředitel byl </a:t>
            </a:r>
            <a:r>
              <a:rPr lang="cs-CZ" b="1" dirty="0"/>
              <a:t>Jan Chlup. 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Několik zajímavých informací: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 začátku 11. století byl objeven termální pramen v </a:t>
            </a:r>
            <a:r>
              <a:rPr lang="cs-CZ" b="1" dirty="0"/>
              <a:t>Janských Lázních</a:t>
            </a:r>
            <a:r>
              <a:rPr lang="cs-CZ" dirty="0"/>
              <a:t>, hledači zlata. O d roku 1935 se zde léčily následky dětské obrny (poliomyelitis).</a:t>
            </a:r>
            <a:r>
              <a:rPr lang="cs-CZ" b="1" dirty="0"/>
              <a:t> </a:t>
            </a:r>
          </a:p>
          <a:p>
            <a:r>
              <a:rPr lang="cs-CZ" b="1" dirty="0"/>
              <a:t>Se světoznámými Lázněmi Jeseník je spojeno jméno Vincent </a:t>
            </a:r>
            <a:r>
              <a:rPr lang="cs-CZ" b="1" dirty="0" err="1"/>
              <a:t>Priessnitz</a:t>
            </a:r>
            <a:r>
              <a:rPr lang="cs-CZ" dirty="0"/>
              <a:t> (1799-1851), německé národnosti, zakladatel moderního způsobu vodoléčby - hydroterapie. </a:t>
            </a:r>
            <a:r>
              <a:rPr lang="cs-CZ" dirty="0" err="1"/>
              <a:t>Priessnitzův</a:t>
            </a:r>
            <a:r>
              <a:rPr lang="cs-CZ" dirty="0"/>
              <a:t> obklad – zásada – obklad se nesmí zapařit!!! Prosazoval například léčbu prací, čerstvým vzduchem a čistou horskou vodou, zdravá chůze.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roce </a:t>
            </a:r>
            <a:r>
              <a:rPr lang="cs-CZ" b="1" dirty="0"/>
              <a:t>1954 -  Albert Sabin (</a:t>
            </a:r>
            <a:r>
              <a:rPr lang="cs-CZ" dirty="0"/>
              <a:t>žil v Americe</a:t>
            </a:r>
            <a:r>
              <a:rPr lang="cs-CZ" b="1" dirty="0"/>
              <a:t>)</a:t>
            </a:r>
            <a:r>
              <a:rPr lang="cs-CZ" dirty="0"/>
              <a:t> vyvinul vakcínu proti dětské obrně (virová). U nás provedena vakcinace dětí v roce 1958 na celém území státu. Byli jsme první na světě. Od roku 1961 se neobjevil žádný případ dětské obrny. </a:t>
            </a:r>
          </a:p>
          <a:p>
            <a:r>
              <a:rPr lang="cs-CZ" b="1" dirty="0"/>
              <a:t>Tuberkulóza</a:t>
            </a:r>
            <a:r>
              <a:rPr lang="cs-CZ" dirty="0"/>
              <a:t> – závažné infekční onemocnění plic. Francouzský mikrobiolog </a:t>
            </a:r>
            <a:r>
              <a:rPr lang="cs-CZ" b="1" dirty="0"/>
              <a:t>Albert L. Ch. </a:t>
            </a:r>
            <a:r>
              <a:rPr lang="cs-CZ" b="1" dirty="0" err="1"/>
              <a:t>Calmett</a:t>
            </a:r>
            <a:r>
              <a:rPr lang="cs-CZ" dirty="0"/>
              <a:t> (1863-1933) zavedl diagnostický test a preventivní očkování proti TBC – tzv. </a:t>
            </a:r>
            <a:r>
              <a:rPr lang="cs-CZ" b="1" dirty="0"/>
              <a:t>kalmetizace.</a:t>
            </a:r>
            <a:r>
              <a:rPr lang="cs-CZ" dirty="0"/>
              <a:t> U nás poprvé v roce 1925, ve Francii v roce 1921. Už se u nás neočkuje!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4.Období preventivně rehabilitační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Stádium označované jako stádium rehabilitačních postojů, představující postoje společnosti koncem 19. a v počátku 20. století.</a:t>
            </a:r>
          </a:p>
          <a:p>
            <a:r>
              <a:rPr lang="cs-CZ" dirty="0"/>
              <a:t>Je charakteristické prosazováním rovnoprávnosti handicapovaných a jejich uplatňováním ve společnosti. </a:t>
            </a:r>
          </a:p>
          <a:p>
            <a:r>
              <a:rPr lang="cs-CZ" dirty="0"/>
              <a:t>Zásady prevence prosazoval </a:t>
            </a:r>
            <a:r>
              <a:rPr lang="cs-CZ" b="1" dirty="0"/>
              <a:t>T.G. Masaryk</a:t>
            </a:r>
            <a:r>
              <a:rPr lang="cs-CZ" dirty="0"/>
              <a:t>(1850-1937)</a:t>
            </a:r>
          </a:p>
          <a:p>
            <a:r>
              <a:rPr lang="cs-CZ" b="1" dirty="0"/>
              <a:t>Kapitalismus </a:t>
            </a:r>
            <a:r>
              <a:rPr lang="cs-CZ" dirty="0"/>
              <a:t>– přináší nové směry a postoje k postižení. </a:t>
            </a:r>
          </a:p>
          <a:p>
            <a:r>
              <a:rPr lang="cs-CZ" dirty="0"/>
              <a:t>V našem prostředí </a:t>
            </a:r>
            <a:r>
              <a:rPr lang="cs-CZ" b="1" dirty="0"/>
              <a:t>do roku 1989</a:t>
            </a:r>
            <a:r>
              <a:rPr lang="cs-CZ" dirty="0"/>
              <a:t> (období socialismu) jedinec s postižením se nemusí snažit, stát se o něj postará. Žáci byli zařazeni do školy dle svého postižení, osoby s těžkým postižením byly segregovány většinou v ÚSP. 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 a Rehabilitace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51592"/>
            <a:ext cx="7467600" cy="4873752"/>
          </a:xfrm>
        </p:spPr>
        <p:txBody>
          <a:bodyPr>
            <a:normAutofit/>
          </a:bodyPr>
          <a:lstStyle/>
          <a:p>
            <a:r>
              <a:rPr lang="cs-CZ" b="1" dirty="0"/>
              <a:t>Komplexní (komprehensivní) rehabilitace</a:t>
            </a:r>
            <a:r>
              <a:rPr lang="cs-CZ" dirty="0"/>
              <a:t> měla tyto jedince opět navrátit do pracovního procesu. </a:t>
            </a:r>
          </a:p>
          <a:p>
            <a:r>
              <a:rPr lang="cs-CZ" dirty="0"/>
              <a:t>Spolu s intenzivní rehabilitační péčí o tělesně postižené se prosazuje myšlenka </a:t>
            </a:r>
            <a:r>
              <a:rPr lang="cs-CZ" b="1" dirty="0"/>
              <a:t>preventivní </a:t>
            </a:r>
            <a:r>
              <a:rPr lang="cs-CZ" dirty="0"/>
              <a:t>péče.  </a:t>
            </a:r>
          </a:p>
          <a:p>
            <a:r>
              <a:rPr lang="cs-CZ" dirty="0"/>
              <a:t>Součástí této péče jsou snahy genetické a eugenické (nauka o zlepšování genetického základu).  </a:t>
            </a:r>
          </a:p>
          <a:p>
            <a:r>
              <a:rPr lang="cs-CZ" b="1" dirty="0"/>
              <a:t>Výchova k manželství a rodičovství je nezanedbatelnou složkou celkové preventivní péče.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 x Rehabilitace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 úrovni vlády vznikl </a:t>
            </a:r>
            <a:r>
              <a:rPr lang="cs-CZ" b="1" dirty="0"/>
              <a:t>Vládní výbor pro zdravotně postižené občany</a:t>
            </a:r>
            <a:r>
              <a:rPr lang="cs-CZ" dirty="0"/>
              <a:t>, byl přijat </a:t>
            </a:r>
            <a:r>
              <a:rPr lang="cs-CZ" b="1" dirty="0"/>
              <a:t>první Národní plán pomoci</a:t>
            </a:r>
            <a:r>
              <a:rPr lang="cs-CZ" dirty="0"/>
              <a:t> a další právní normy, respektující specifika občanů se zdravotním postižením. </a:t>
            </a:r>
          </a:p>
          <a:p>
            <a:r>
              <a:rPr lang="cs-CZ" dirty="0"/>
              <a:t>V průběhu let 1993-1998 plně pokračoval rozvoj neziskového sektoru, vznikaly nové formy a metody práce ve prospěch zdravotně postižených.  </a:t>
            </a:r>
          </a:p>
          <a:p>
            <a:r>
              <a:rPr lang="cs-CZ" dirty="0"/>
              <a:t>Etapa končí přípravou </a:t>
            </a:r>
            <a:r>
              <a:rPr lang="cs-CZ" b="1" dirty="0"/>
              <a:t>Národního plánu pro vyrovnání příležitostí pro občany se zdravotním postižením,</a:t>
            </a:r>
            <a:r>
              <a:rPr lang="cs-CZ" dirty="0"/>
              <a:t> jsou přijaty či novelizovány základní právní normy upravující oblasti s bezprostředním vztahem ke zdravotnímu postižení (sociální zabezpečení, školství, doprava aj.).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Převládají pozitivní postoje majoritní části společnosti. </a:t>
            </a:r>
          </a:p>
          <a:p>
            <a:r>
              <a:rPr lang="cs-CZ" dirty="0"/>
              <a:t>Případné diskriminační tendence nejsou většinou výsledkem vědomého úsilí o poškození či neřešení zájmů příslušníků této minority, nýbrž ,,pouze" výsledkem poměrně nízkého povědomí o problémech zdravotně postižených.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,,Pohyb provází člověka celým životem a je nezbytnou součástí jeho existence</a:t>
            </a:r>
            <a:r>
              <a:rPr lang="cs-CZ" sz="1800" b="1" dirty="0"/>
              <a:t>“.</a:t>
            </a:r>
            <a:r>
              <a:rPr lang="cs-CZ" b="1" dirty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Vztah společnosti k tělesně postiženým jedincům se vyvíjel od nepaměti souběžně s rozvojem společnosti.</a:t>
            </a:r>
          </a:p>
          <a:p>
            <a:r>
              <a:rPr lang="cs-CZ" dirty="0"/>
              <a:t> Byl závislý na struktuře společnosti, na území a na etapě vývoje dané společnosti. </a:t>
            </a:r>
          </a:p>
          <a:p>
            <a:r>
              <a:rPr lang="cs-CZ" dirty="0"/>
              <a:t>Z tohoto pohledu dělíme vztah společnosti k jedincům s tělesným postižením na čtyři stádia: </a:t>
            </a:r>
          </a:p>
          <a:p>
            <a:r>
              <a:rPr lang="cs-CZ" dirty="0"/>
              <a:t>1.  Stadium represivní  -  pravěk</a:t>
            </a:r>
          </a:p>
          <a:p>
            <a:endParaRPr lang="cs-CZ" dirty="0"/>
          </a:p>
          <a:p>
            <a:r>
              <a:rPr lang="cs-CZ" dirty="0"/>
              <a:t>2.  Období charitativní péče – středověk</a:t>
            </a:r>
          </a:p>
          <a:p>
            <a:endParaRPr lang="cs-CZ" dirty="0"/>
          </a:p>
          <a:p>
            <a:r>
              <a:rPr lang="cs-CZ" dirty="0"/>
              <a:t>3.  Stadium humanitní péče – období humanismu a renesance</a:t>
            </a:r>
          </a:p>
          <a:p>
            <a:endParaRPr lang="cs-CZ" dirty="0"/>
          </a:p>
          <a:p>
            <a:r>
              <a:rPr lang="cs-CZ" dirty="0"/>
              <a:t>4.  Období preventivně rehabilitační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Názory studentů 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</a:t>
            </a:r>
          </a:p>
          <a:p>
            <a:pPr>
              <a:buNone/>
            </a:pPr>
            <a:r>
              <a:rPr lang="cs-CZ" dirty="0"/>
              <a:t>    Prevence u nás???</a:t>
            </a:r>
          </a:p>
          <a:p>
            <a:r>
              <a:rPr lang="cs-CZ" dirty="0"/>
              <a:t>Jaké jsou vaše zkušenosti s osobami se zdravotním postižením?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Jaké zkušenosti mají osoby s postižením s osobami intaktními?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 REPRESIVNÍ STADIUM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Zachovat kmen jako celek vyžadovalo leckdy vyloučit jednotlivce slabé, zatěžující životaschopnost kmene. </a:t>
            </a:r>
          </a:p>
          <a:p>
            <a:r>
              <a:rPr lang="cs-CZ" b="1" dirty="0"/>
              <a:t>Proto osoby staré a nevyléčitelně nemocné, slepé a zmrzačené i jinak postižené, bývaly kmenem většinou opouštěny nebo přímo pobíjeny.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Pro antiku je také typický odmítavý až represivní přístup k postiženým.</a:t>
            </a:r>
            <a:endParaRPr lang="cs-CZ" dirty="0"/>
          </a:p>
          <a:p>
            <a:pPr>
              <a:buNone/>
            </a:pPr>
            <a:r>
              <a:rPr lang="cs-CZ" b="1" dirty="0"/>
              <a:t> </a:t>
            </a:r>
            <a:endParaRPr lang="cs-CZ" dirty="0"/>
          </a:p>
          <a:p>
            <a:r>
              <a:rPr lang="cs-CZ" dirty="0"/>
              <a:t>Ve </a:t>
            </a:r>
            <a:r>
              <a:rPr lang="cs-CZ" b="1" dirty="0"/>
              <a:t>Spartě</a:t>
            </a:r>
            <a:r>
              <a:rPr lang="cs-CZ" dirty="0"/>
              <a:t> rozhodovala rada starších o osudu postižených dětí, podle tzv. </a:t>
            </a:r>
            <a:r>
              <a:rPr lang="cs-CZ" dirty="0" err="1"/>
              <a:t>Lykurgovy</a:t>
            </a:r>
            <a:r>
              <a:rPr lang="cs-CZ" dirty="0"/>
              <a:t> ústavy (asi 8. stol. př. </a:t>
            </a:r>
            <a:r>
              <a:rPr lang="cs-CZ" dirty="0" err="1"/>
              <a:t>Kr</a:t>
            </a:r>
            <a:r>
              <a:rPr lang="cs-CZ" dirty="0"/>
              <a:t>.).</a:t>
            </a:r>
          </a:p>
          <a:p>
            <a:r>
              <a:rPr lang="cs-CZ" dirty="0"/>
              <a:t> Děti byly házeny do propasti v pohoří </a:t>
            </a:r>
            <a:r>
              <a:rPr lang="cs-CZ" dirty="0" err="1"/>
              <a:t>Taygetos</a:t>
            </a:r>
            <a:r>
              <a:rPr lang="cs-CZ" dirty="0"/>
              <a:t>, nebo byly pohozeny v pustině.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r>
              <a:rPr lang="cs-CZ" b="1" dirty="0"/>
              <a:t>Zákaz zabíjet</a:t>
            </a:r>
            <a:r>
              <a:rPr lang="cs-CZ" dirty="0"/>
              <a:t> děti s postižením </a:t>
            </a:r>
            <a:r>
              <a:rPr lang="cs-CZ" b="1" dirty="0"/>
              <a:t>platil jen v Izraeli a egyptských Thébách</a:t>
            </a:r>
            <a:r>
              <a:rPr lang="cs-CZ" dirty="0"/>
              <a:t>. Lidé s postižením dostávali přiměřenou práci, zřejmě proto, aby se nezmenšoval počet otroků. </a:t>
            </a:r>
          </a:p>
          <a:p>
            <a:r>
              <a:rPr lang="cs-CZ" dirty="0"/>
              <a:t>V Athénách bylo zabíjení jedinců s TP dovoleno podle </a:t>
            </a:r>
            <a:r>
              <a:rPr lang="cs-CZ" dirty="0" err="1"/>
              <a:t>Solonových</a:t>
            </a:r>
            <a:r>
              <a:rPr lang="cs-CZ" dirty="0"/>
              <a:t> zákonů (konec 6.stol. př. </a:t>
            </a:r>
            <a:r>
              <a:rPr lang="cs-CZ" dirty="0" err="1"/>
              <a:t>Kr</a:t>
            </a:r>
            <a:r>
              <a:rPr lang="cs-CZ" dirty="0"/>
              <a:t>.) a to na základě vyjádření porodní báby. </a:t>
            </a:r>
          </a:p>
          <a:p>
            <a:r>
              <a:rPr lang="cs-CZ" dirty="0"/>
              <a:t>Negativní postoj k lidem s postižením měli také např. Platón, Aristoteles nebo známý lékař Hippokrates.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Antický Řím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Významné postavení </a:t>
            </a:r>
            <a:r>
              <a:rPr lang="cs-CZ" b="1" dirty="0"/>
              <a:t>měla rodina</a:t>
            </a:r>
            <a:r>
              <a:rPr lang="cs-CZ" dirty="0"/>
              <a:t>, která byla posvátná.</a:t>
            </a:r>
          </a:p>
          <a:p>
            <a:endParaRPr lang="cs-CZ" dirty="0"/>
          </a:p>
          <a:p>
            <a:r>
              <a:rPr lang="cs-CZ" dirty="0"/>
              <a:t>Otec zde měl právo zabít dítě s postižením hned po narození. Později k tomu potřeboval souhlas dalších pěti občanů. 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Musel je odnést do </a:t>
            </a:r>
            <a:r>
              <a:rPr lang="cs-CZ" dirty="0" err="1"/>
              <a:t>lesché</a:t>
            </a:r>
            <a:r>
              <a:rPr lang="cs-CZ" dirty="0"/>
              <a:t> (společenský dům), kde rada starších rozhodla o jeho osudu.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 V Římě se každoročně konal  tzv. </a:t>
            </a:r>
            <a:r>
              <a:rPr lang="cs-CZ" b="1" dirty="0"/>
              <a:t>Trh bláznů</a:t>
            </a:r>
            <a:r>
              <a:rPr lang="cs-CZ" dirty="0"/>
              <a:t>, na který se dováželi lidé s postižením i z dalekých zemí a prodávali se.</a:t>
            </a:r>
          </a:p>
          <a:p>
            <a:endParaRPr lang="cs-CZ" dirty="0"/>
          </a:p>
          <a:p>
            <a:r>
              <a:rPr lang="cs-CZ" dirty="0"/>
              <a:t>Některé vylodili na ostrově na řece Tiber a ponechali je osudu. 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Výjimku tvořili váleční invalidé, o ně se postaral stát.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2. Středověk  - období charitativní péče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Křesťanství </a:t>
            </a:r>
            <a:r>
              <a:rPr lang="cs-CZ" dirty="0"/>
              <a:t>se zrodilo začátkem 1. století po </a:t>
            </a:r>
            <a:r>
              <a:rPr lang="cs-CZ" dirty="0" err="1"/>
              <a:t>Kr</a:t>
            </a:r>
            <a:r>
              <a:rPr lang="cs-CZ" dirty="0"/>
              <a:t>. V Palestině. Jeho zakladatelem byl Ježíš a podstatou byla bezvýhradná láska k Bohu a k bližnímu.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 Cílem a smyslem výchovy v křesťanské tradici je výchova k Bohu a k víře v Krista. </a:t>
            </a:r>
            <a:r>
              <a:rPr lang="cs-CZ" b="1" dirty="0"/>
              <a:t>Křesťanství posunulo životní ideál do sféry života po smrti</a:t>
            </a:r>
            <a:r>
              <a:rPr lang="cs-CZ" dirty="0"/>
              <a:t>.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Křesťanství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Křesťanství lidem s postižením přiznalo právo na důstojný život.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Případy fyzické likvidace tělesně postižených se vyskytly i ve středověku, neboť církevní inkvizice, někteří náboženští reformátoři a filozofové  označili  nemocné za  </a:t>
            </a:r>
            <a:r>
              <a:rPr lang="cs-CZ" b="1" dirty="0"/>
              <a:t>zplozence ďábla</a:t>
            </a:r>
            <a:r>
              <a:rPr lang="cs-CZ" dirty="0"/>
              <a:t>, a ti nemají právo na život. 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Křesťanství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 nástupem křesťanství začaly vznikat rozličné církevní charitativní instituce.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Nejnutnější pomoc poskytovaly kláštery, špitály, chorobince a chudobince a plnily tak nezastupitelnou funkci v péči o děti s vrozenými vadami a jedince nemocné v důsledku nekvalitní výživy, válek, nedostatečné hygieny i celkového morálního úpadku.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Křesťanství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Dále  však přetrvával názor, že narození postiženého dítěte je Boží trest za hříchy rodičů.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Trvalo velmi dlouho, než se podařilo reálně překonat vžité negativní stanovisko k postižení jakožto společenskému jevu. (Turecko – dnes, epilepsie ???).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r>
              <a:rPr lang="cs-CZ" b="1" dirty="0"/>
              <a:t>Podle Viktora </a:t>
            </a:r>
            <a:r>
              <a:rPr lang="cs-CZ" b="1" dirty="0" err="1"/>
              <a:t>Lechty</a:t>
            </a:r>
            <a:r>
              <a:rPr lang="cs-CZ" b="1" dirty="0"/>
              <a:t> (1994, 2010) první náznaky speciální péče o jedince s postižením lze v Evropě zaznamenat až v období osvícenství, ve 2.  </a:t>
            </a:r>
            <a:r>
              <a:rPr lang="cs-CZ" b="1" dirty="0" err="1"/>
              <a:t>pol</a:t>
            </a:r>
            <a:r>
              <a:rPr lang="cs-CZ" b="1" dirty="0"/>
              <a:t>. 18. stol.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191</TotalTime>
  <Words>662</Words>
  <Application>Microsoft Office PowerPoint</Application>
  <PresentationFormat>Předvádění na obrazovce (4:3)</PresentationFormat>
  <Paragraphs>106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Century Schoolbook</vt:lpstr>
      <vt:lpstr>Wingdings</vt:lpstr>
      <vt:lpstr>Wingdings 2</vt:lpstr>
      <vt:lpstr>Arkýř</vt:lpstr>
      <vt:lpstr>Vývoj vztahu společnosti k jedincům s postižením</vt:lpstr>
      <vt:lpstr>,,Pohyb provází člověka celým životem a je nezbytnou součástí jeho existence“. </vt:lpstr>
      <vt:lpstr>1 REPRESIVNÍ STADIUM</vt:lpstr>
      <vt:lpstr>Antika</vt:lpstr>
      <vt:lpstr>Antický Řím</vt:lpstr>
      <vt:lpstr>2. Středověk  - období charitativní péče </vt:lpstr>
      <vt:lpstr>Křesťanství</vt:lpstr>
      <vt:lpstr>Křesťanství</vt:lpstr>
      <vt:lpstr>Křesťanství</vt:lpstr>
      <vt:lpstr>3. Stadium humanitní péče</vt:lpstr>
      <vt:lpstr>Humanismus</vt:lpstr>
      <vt:lpstr>Péče o postižené v Čechách</vt:lpstr>
      <vt:lpstr>Péče o postižené v Čechách</vt:lpstr>
      <vt:lpstr>Několik zajímavých informací:</vt:lpstr>
      <vt:lpstr>Info</vt:lpstr>
      <vt:lpstr>4.Období preventivně rehabilitační péče</vt:lpstr>
      <vt:lpstr>Prevence a Rehabilitace</vt:lpstr>
      <vt:lpstr>Prevence x Rehabilitace</vt:lpstr>
      <vt:lpstr>Současnost</vt:lpstr>
      <vt:lpstr>Názory studentů SP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vztahu společnosti k jedincům se zdravotním postižením</dc:title>
  <dc:creator>Doma</dc:creator>
  <cp:lastModifiedBy>Fialová</cp:lastModifiedBy>
  <cp:revision>30</cp:revision>
  <dcterms:created xsi:type="dcterms:W3CDTF">2011-09-21T17:47:29Z</dcterms:created>
  <dcterms:modified xsi:type="dcterms:W3CDTF">2020-02-18T19:54:25Z</dcterms:modified>
</cp:coreProperties>
</file>