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9" r:id="rId3"/>
    <p:sldId id="258" r:id="rId4"/>
    <p:sldId id="282" r:id="rId5"/>
    <p:sldId id="281" r:id="rId6"/>
    <p:sldId id="280" r:id="rId7"/>
    <p:sldId id="279" r:id="rId8"/>
    <p:sldId id="278" r:id="rId9"/>
    <p:sldId id="277" r:id="rId10"/>
    <p:sldId id="274" r:id="rId11"/>
    <p:sldId id="276" r:id="rId12"/>
    <p:sldId id="275" r:id="rId13"/>
    <p:sldId id="272" r:id="rId14"/>
    <p:sldId id="273" r:id="rId15"/>
    <p:sldId id="271" r:id="rId16"/>
    <p:sldId id="261" r:id="rId17"/>
    <p:sldId id="270" r:id="rId18"/>
    <p:sldId id="283" r:id="rId19"/>
    <p:sldId id="284" r:id="rId20"/>
    <p:sldId id="285" r:id="rId21"/>
    <p:sldId id="286" r:id="rId22"/>
    <p:sldId id="288" r:id="rId23"/>
    <p:sldId id="292" r:id="rId24"/>
    <p:sldId id="293" r:id="rId25"/>
    <p:sldId id="287" r:id="rId26"/>
    <p:sldId id="289" r:id="rId27"/>
    <p:sldId id="290" r:id="rId28"/>
    <p:sldId id="291" r:id="rId2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7A5"/>
    <a:srgbClr val="180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5" d="100"/>
          <a:sy n="75" d="100"/>
        </p:scale>
        <p:origin x="-12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16C4455-ADDE-4BE4-9CD0-7593CBA4A2FF}" type="datetimeFigureOut">
              <a:rPr lang="fr-FR"/>
              <a:pPr>
                <a:defRPr/>
              </a:pPr>
              <a:t>15/03/2019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FC09754-4D91-4293-883F-FA6FF84676B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1657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CF896-5DD8-45FB-9F3D-251B0CA51BD6}" type="datetimeFigureOut">
              <a:rPr lang="fr-FR"/>
              <a:pPr>
                <a:defRPr/>
              </a:pPr>
              <a:t>15/03/2019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F9347-3F3A-4E54-A2DE-73957AA3714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47A53-4155-4272-9A5A-EBD80994D1E8}" type="datetimeFigureOut">
              <a:rPr lang="fr-FR"/>
              <a:pPr>
                <a:defRPr/>
              </a:pPr>
              <a:t>15/03/2019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DF631-3FED-4855-8768-0C69CF9C9FE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4D49E-2075-48DD-84D2-32CA9139CFDE}" type="datetimeFigureOut">
              <a:rPr lang="fr-FR"/>
              <a:pPr>
                <a:defRPr/>
              </a:pPr>
              <a:t>15/03/2019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5CD6E-221F-4370-808B-5E7E60A1BC6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7C40F-289E-452B-AB81-9CA8790BCFF6}" type="datetimeFigureOut">
              <a:rPr lang="fr-FR"/>
              <a:pPr>
                <a:defRPr/>
              </a:pPr>
              <a:t>15/03/2019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7E0DD-8262-4EFD-860D-538C13FF096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2F98B-E050-4C82-9F3E-98CC52C07B23}" type="datetimeFigureOut">
              <a:rPr lang="fr-FR"/>
              <a:pPr>
                <a:defRPr/>
              </a:pPr>
              <a:t>15/03/2019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5545C-4F9A-4B79-9F74-7452C6AB991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61B9-9A98-45CC-BF3A-E3F852885D65}" type="datetimeFigureOut">
              <a:rPr lang="fr-FR"/>
              <a:pPr>
                <a:defRPr/>
              </a:pPr>
              <a:t>15/03/2019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CE3E5-9E3C-4F68-B194-C504DF3DBF2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1CE5F-8D6A-4102-AC2F-A6C761D8A90E}" type="datetimeFigureOut">
              <a:rPr lang="fr-FR"/>
              <a:pPr>
                <a:defRPr/>
              </a:pPr>
              <a:t>15/03/2019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5BC54-125A-4DBD-A669-075870C78D1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B2F2F-C150-400D-A3F7-112A17E2FE86}" type="datetimeFigureOut">
              <a:rPr lang="fr-FR"/>
              <a:pPr>
                <a:defRPr/>
              </a:pPr>
              <a:t>15/03/2019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247E0-84AE-40DC-8119-75D2364B1DC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BD3E3-0A2A-458C-ACE0-E80B469488BE}" type="datetimeFigureOut">
              <a:rPr lang="fr-FR"/>
              <a:pPr>
                <a:defRPr/>
              </a:pPr>
              <a:t>15/03/2019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3D2C6-0F49-4C8C-8391-93B3DE7D25E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955A-1296-4D01-9E95-C53CC7479948}" type="datetimeFigureOut">
              <a:rPr lang="fr-FR"/>
              <a:pPr>
                <a:defRPr/>
              </a:pPr>
              <a:t>15/03/2019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6706C-8358-4B58-ABCD-3B52E8CE21F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DB61A-871D-48EB-8539-1C89408963B1}" type="datetimeFigureOut">
              <a:rPr lang="fr-FR"/>
              <a:pPr>
                <a:defRPr/>
              </a:pPr>
              <a:t>15/03/2019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7BE89-4225-4C88-87D8-2352FE49C69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409545-8AD8-41E7-A10A-319B47ACE5DE}" type="datetimeFigureOut">
              <a:rPr lang="fr-FR"/>
              <a:pPr>
                <a:defRPr/>
              </a:pPr>
              <a:t>15/03/2019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C540F2-0635-4658-92BC-976ED380EAA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k.jiskrova@gmail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352839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sz="4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4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KOMUNIKACE DĚTÍ </a:t>
            </a:r>
            <a:r>
              <a:rPr lang="cs-CZ" sz="4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 DOSPĚLÝCH S </a:t>
            </a:r>
            <a:r>
              <a:rPr lang="cs-CZ" sz="4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DOWNOVÝM </a:t>
            </a:r>
            <a:r>
              <a:rPr lang="cs-CZ" sz="4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SYNDROMEM</a:t>
            </a:r>
            <a:r>
              <a:rPr lang="cs-CZ" sz="4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cs-CZ" sz="4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cs-CZ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CA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5576" y="3068960"/>
            <a:ext cx="7488832" cy="302433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dirty="0">
                <a:solidFill>
                  <a:schemeClr val="tx1"/>
                </a:solidFill>
                <a:latin typeface="Georgia" pitchFamily="18" charset="0"/>
              </a:rPr>
              <a:t>P</a:t>
            </a:r>
            <a:r>
              <a:rPr lang="cs-CZ" sz="2400" b="1" dirty="0" smtClean="0">
                <a:solidFill>
                  <a:schemeClr val="tx1"/>
                </a:solidFill>
                <a:latin typeface="Georgia" pitchFamily="18" charset="0"/>
              </a:rPr>
              <a:t>hDr. Mgr. Kateřina </a:t>
            </a:r>
            <a:r>
              <a:rPr lang="cs-CZ" sz="2400" b="1" dirty="0" err="1" smtClean="0">
                <a:solidFill>
                  <a:schemeClr val="tx1"/>
                </a:solidFill>
                <a:latin typeface="Georgia" pitchFamily="18" charset="0"/>
              </a:rPr>
              <a:t>Heislerová</a:t>
            </a:r>
            <a:r>
              <a:rPr lang="cs-CZ" sz="2400" b="1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cs-CZ" sz="2400" b="1" dirty="0" err="1" smtClean="0">
                <a:solidFill>
                  <a:schemeClr val="tx1"/>
                </a:solidFill>
                <a:latin typeface="Georgia" pitchFamily="18" charset="0"/>
              </a:rPr>
              <a:t>Ph.D</a:t>
            </a:r>
            <a:endParaRPr lang="fr-CA" sz="2400" b="1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17033"/>
            <a:ext cx="4499992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KOMUNIKACE</a:t>
            </a:r>
            <a:endParaRPr lang="fr-CA" sz="36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9792" y="1268760"/>
            <a:ext cx="6192688" cy="558924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Celoživotní proces nejvýznamnější v </a:t>
            </a:r>
            <a:r>
              <a:rPr lang="cs-CZ" b="1" dirty="0" smtClean="0">
                <a:latin typeface="Georgia" pitchFamily="18" charset="0"/>
              </a:rPr>
              <a:t>dětství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>
                <a:latin typeface="Georgia" pitchFamily="18" charset="0"/>
              </a:rPr>
              <a:t>Communicatio</a:t>
            </a:r>
            <a:r>
              <a:rPr lang="cs-CZ" dirty="0" smtClean="0">
                <a:latin typeface="Georgia" pitchFamily="18" charset="0"/>
              </a:rPr>
              <a:t>=spojování, sdílení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Umožňuje navazování a pěstování sociálních vztahů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Eliminuje deprivaci a izolaci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Ovlivňuje: </a:t>
            </a:r>
            <a:r>
              <a:rPr lang="cs-CZ" dirty="0" smtClean="0">
                <a:latin typeface="Georgia" pitchFamily="18" charset="0"/>
              </a:rPr>
              <a:t>vzdělávání, pracovní uplatnění, trávení volného času, inkluzi do společnosti, vztahy, samostatnost, sebevědomí, psychickou pohodu, rozumový rozvoj, orientaci ve světě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Verbální, nonverbální, grafická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ŘEČ</a:t>
            </a:r>
            <a:r>
              <a:rPr lang="cs-CZ" dirty="0" smtClean="0">
                <a:latin typeface="Georgia" pitchFamily="18" charset="0"/>
              </a:rPr>
              <a:t> </a:t>
            </a:r>
            <a:r>
              <a:rPr lang="cs-CZ" dirty="0">
                <a:latin typeface="Georgia" pitchFamily="18" charset="0"/>
              </a:rPr>
              <a:t>- základní prostředek komunikace, socializace a seberealizace</a:t>
            </a:r>
            <a:br>
              <a:rPr lang="cs-CZ" dirty="0">
                <a:latin typeface="Georgia" pitchFamily="18" charset="0"/>
              </a:rPr>
            </a:br>
            <a:endParaRPr lang="fr-CA" dirty="0" smtClean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2741710" cy="27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2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570186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SPECIFICKÉ PROJEVY V CHOVÁNÍ A KOMUNIAKCI OSOB S DS</a:t>
            </a:r>
            <a:br>
              <a:rPr lang="cs-CZ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cs-CZ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fr-CA" sz="2700" b="1" dirty="0" smtClean="0"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4176464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Vliv dědičnosti, vrozených specifik, získaných zkušeností , mentálního postižení, přidružených smyslových vad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Otevřenost, sociální vnímavost, touha po komunikaci a sdílení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Sklony k depresím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Tvrdohlavost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Hluboké vztahy i k méně blízkým lidem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Labilita, infantilnost, poruchy pozornosti, potíže s adaptací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Psychická deprivace (redukce komunikačních příležitostí)</a:t>
            </a:r>
            <a:endParaRPr lang="fr-CA" dirty="0" smtClean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662770"/>
            <a:ext cx="3923928" cy="21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7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KOMUNIKACE OSOB S DS</a:t>
            </a:r>
            <a:br>
              <a:rPr lang="cs-CZ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fr-CA" sz="36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27784" y="908720"/>
            <a:ext cx="6336704" cy="594928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Vždy nějaký druh a stupeň NKS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Různá závažnost </a:t>
            </a:r>
            <a:r>
              <a:rPr lang="cs-CZ" dirty="0" smtClean="0">
                <a:latin typeface="Georgia" pitchFamily="18" charset="0"/>
              </a:rPr>
              <a:t>(mírné narušení výslovnosti až totální neschopnost verbálně komunikovat)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Omezení si může i nemusí uvědomovat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Vývoj opožděný a omezený v různé míře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Širší receptivní slovník než expresivní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Absence užívání abstraktních pojmů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Zjednodušená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Motorická neobratnost mluvidel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Zpomalené reakce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Potíže ve složitějších a neznámých komunikačních situacích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Vysoká </a:t>
            </a:r>
            <a:r>
              <a:rPr lang="cs-CZ" b="1" dirty="0" smtClean="0">
                <a:latin typeface="Georgia" pitchFamily="18" charset="0"/>
              </a:rPr>
              <a:t>napodobovací schopnost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Stereotypy v 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Snaha navozovat kontakt již od raného dětství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Inklinace k potlačení verbální komunikace nonverbální složkou</a:t>
            </a:r>
            <a:endParaRPr lang="fr-CA" dirty="0" smtClean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" y="1988840"/>
            <a:ext cx="2509125" cy="287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9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DŮSLEDKY  NKS</a:t>
            </a:r>
            <a:br>
              <a:rPr lang="cs-CZ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fr-CA" sz="36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6827871" cy="4896544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Snížená srozumitelnost 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Nemožnost vyjadřovat své potřeby, pocity, přání</a:t>
            </a:r>
            <a:endParaRPr lang="cs-CZ" dirty="0" smtClean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Redukované možnosti komunikace s majoritou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Stresující bariéra, p</a:t>
            </a:r>
            <a:r>
              <a:rPr lang="cs-CZ" dirty="0" smtClean="0">
                <a:latin typeface="Georgia" pitchFamily="18" charset="0"/>
              </a:rPr>
              <a:t>ocity beznaděje, nesamostatnosti, selhání, osamělosti, nepochopení, nezájmu, nepřijetí, izolace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Snaha upozorňovat na sebe a prosadit se nevhodným způsobem chování, agresivitou vůči sobě, okolí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Uzavřenost, ztráta snahy komunikovat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50799"/>
            <a:ext cx="2915816" cy="222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NEJČASTĚJŠÍ DRUHY NKS U OSOB S DS</a:t>
            </a:r>
            <a:br>
              <a:rPr lang="cs-CZ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2700" b="1" dirty="0" smtClean="0">
                <a:latin typeface="Georgia" pitchFamily="18" charset="0"/>
              </a:rPr>
              <a:t>Individuální, ne vždy souvisí jen s DS!</a:t>
            </a:r>
            <a:endParaRPr lang="fr-CA" sz="2700" b="1" dirty="0" smtClean="0"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5472608" cy="44210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Dyslalie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Koktavost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Breptavost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Specifická porucha hlasu typická pro 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Echolálie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Vývojová nemluvnost (dysfázie)?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57352"/>
            <a:ext cx="4552032" cy="320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0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DYSLALIE</a:t>
            </a:r>
            <a:endParaRPr lang="fr-CA" sz="36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54461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Porucha artikulace jedné nebo více hlásek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Nejčastější druh NKS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Vynechávání, záměna nebo nesprávná výslovnost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Nutná odborná logopedická péče</a:t>
            </a:r>
            <a:endParaRPr lang="fr-CA" dirty="0" smtClean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40" y="4005278"/>
            <a:ext cx="4281760" cy="285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3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20080"/>
          </a:xfrm>
        </p:spPr>
        <p:txBody>
          <a:bodyPr rtlCol="0">
            <a:normAutofit/>
          </a:bodyPr>
          <a:lstStyle/>
          <a:p>
            <a:pPr algn="l"/>
            <a:r>
              <a:rPr lang="cs-CZ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KOKTAVOST</a:t>
            </a:r>
            <a:endParaRPr lang="cs-CZ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59832" y="188640"/>
            <a:ext cx="6084167" cy="6669360"/>
          </a:xfrm>
        </p:spPr>
        <p:txBody>
          <a:bodyPr rtlCol="0">
            <a:normAutofit/>
          </a:bodyPr>
          <a:lstStyle/>
          <a:p>
            <a:endParaRPr lang="cs-CZ" sz="4200" b="1" dirty="0" smtClean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Narušení plynulosti řečového projevu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Neúmyslné přerušování, opakování či zvýšený tlak (prodlužování) na skupinu hlásek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Nutná logopedická intervence, vhodnost využití rytmizace, zpěvu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Zklidnění, pohodový přístup </a:t>
            </a:r>
            <a:endParaRPr lang="fr-CA" dirty="0" smtClean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412776"/>
            <a:ext cx="2952328" cy="2711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368152"/>
          </a:xfrm>
        </p:spPr>
        <p:txBody>
          <a:bodyPr rtlCol="0">
            <a:normAutofit/>
          </a:bodyPr>
          <a:lstStyle/>
          <a:p>
            <a:pPr algn="l"/>
            <a:r>
              <a:rPr lang="cs-CZ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BREPTAVOST</a:t>
            </a:r>
            <a:endParaRPr lang="cs-CZ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80728"/>
            <a:ext cx="8820472" cy="5040560"/>
          </a:xfrm>
        </p:spPr>
        <p:txBody>
          <a:bodyPr rtlCol="0">
            <a:normAutofit/>
          </a:bodyPr>
          <a:lstStyle/>
          <a:p>
            <a:endParaRPr lang="cs-CZ" sz="4200" b="1" dirty="0" smtClean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Narušení plynulosti 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Extrémně zrychlené tempo 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Vynechávání částí slov, nedůslednost ve výslovnosti, nesrozumitelnost, opakování hlásek a slov, nádechy uprostřed slov, nedostatečná technika dýchání, narušené </a:t>
            </a:r>
            <a:r>
              <a:rPr lang="cs-CZ" dirty="0" err="1" smtClean="0">
                <a:latin typeface="Georgia" pitchFamily="18" charset="0"/>
              </a:rPr>
              <a:t>koverbální</a:t>
            </a:r>
            <a:r>
              <a:rPr lang="cs-CZ" dirty="0" smtClean="0">
                <a:latin typeface="Georgia" pitchFamily="18" charset="0"/>
              </a:rPr>
              <a:t> chování (mimika, gesta, hlasitost, nesoustředěnost)</a:t>
            </a:r>
            <a:endParaRPr lang="fr-CA" dirty="0" smtClean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686" y="13072"/>
            <a:ext cx="3564314" cy="237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720080"/>
          </a:xfrm>
        </p:spPr>
        <p:txBody>
          <a:bodyPr rtlCol="0">
            <a:noAutofit/>
          </a:bodyPr>
          <a:lstStyle/>
          <a:p>
            <a:pPr algn="l"/>
            <a:r>
              <a:rPr lang="cs-CZ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NEJČASTĚJŠÍ CHYBY PŘI KOMUNIKACI S LIDMI S DS</a:t>
            </a:r>
            <a:endParaRPr lang="cs-CZ" sz="2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9752" y="1052736"/>
            <a:ext cx="6804248" cy="5805264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Podceňování, nedůvěra a předsudky (nemá to smysl)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Ignorování při opakovaném selhání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Nedostatek trpělivosti, spěchání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Málo snahy porozumět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</a:t>
            </a:r>
            <a:r>
              <a:rPr lang="cs-CZ" dirty="0" smtClean="0">
                <a:latin typeface="Georgia" pitchFamily="18" charset="0"/>
              </a:rPr>
              <a:t>eodborné vedení (nesprávný přístup, komunikační metoda)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Nízká nabídka komunikačních prostředků, ignorování a podceňování problému (logopedie, AAK)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Komunikace za člověka s 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Přílišné zaměření na nedostatky, tlak a stálá snaha zlepšovat (nepřijetí)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Mluvení o člověku v jeho přítomnosti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Nízká informovanost majority, výsměch, vyčlenění (spolužáci, populace)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2411760" cy="310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7164288" cy="1656184"/>
          </a:xfrm>
        </p:spPr>
        <p:txBody>
          <a:bodyPr rtlCol="0">
            <a:normAutofit fontScale="90000"/>
          </a:bodyPr>
          <a:lstStyle/>
          <a:p>
            <a:pPr algn="l"/>
            <a:r>
              <a:rPr lang="cs-CZ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MOŽNOSTI ŘEŠENÍ A SPRÁVNÉHO PŘÍSTUPU PRO PODPORU KOMUNIKACE</a:t>
            </a:r>
            <a:r>
              <a:rPr lang="cs-CZ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cs-CZ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208" y="1412776"/>
            <a:ext cx="9144000" cy="4680520"/>
          </a:xfrm>
        </p:spPr>
        <p:txBody>
          <a:bodyPr rtlCol="0">
            <a:normAutofit fontScale="62500" lnSpcReduction="20000"/>
          </a:bodyPr>
          <a:lstStyle/>
          <a:p>
            <a:endParaRPr lang="cs-CZ" sz="4200" b="1" dirty="0" smtClean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Člověk na prvním místě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Respektovat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Důvěřovat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Nabídnout maximální odbornou podporu </a:t>
            </a:r>
            <a:r>
              <a:rPr lang="cs-CZ" dirty="0" smtClean="0">
                <a:latin typeface="Georgia" pitchFamily="18" charset="0"/>
              </a:rPr>
              <a:t>(logopedie, škola)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Včasná odborná </a:t>
            </a:r>
            <a:r>
              <a:rPr lang="cs-CZ" dirty="0" smtClean="0">
                <a:latin typeface="Georgia" pitchFamily="18" charset="0"/>
              </a:rPr>
              <a:t>diagnostika, orientace v příčinách a možnostech intervence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Významný vliv rodinného prostředí a propojení se školou</a:t>
            </a:r>
            <a:endParaRPr lang="cs-CZ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Být partnerem</a:t>
            </a:r>
            <a:r>
              <a:rPr lang="cs-CZ" dirty="0" smtClean="0">
                <a:latin typeface="Georgia" pitchFamily="18" charset="0"/>
              </a:rPr>
              <a:t>, pomocníkem a rovnocenným rádcem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Nabídnout dostatek podnětů ke stimulaci vývoje 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Komunikační učení formou hry, nácvik sociálních situací, vědomé zapojování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Osvěta</a:t>
            </a:r>
            <a:r>
              <a:rPr lang="cs-CZ" dirty="0" smtClean="0">
                <a:latin typeface="Georgia" pitchFamily="18" charset="0"/>
              </a:rPr>
              <a:t> (pochopení a informovanost majority, odbourávání bariér)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Zeptat se a požádat o pomoc není selháním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Tolerance k preferovanému způsobu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-1"/>
            <a:ext cx="2799432" cy="272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640960" cy="180019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CA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188640"/>
            <a:ext cx="7992888" cy="3635077"/>
          </a:xfrm>
        </p:spPr>
        <p:txBody>
          <a:bodyPr rtlCol="0">
            <a:noAutofit/>
          </a:bodyPr>
          <a:lstStyle/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b="1" dirty="0" smtClean="0">
                <a:solidFill>
                  <a:schemeClr val="tx1"/>
                </a:solidFill>
                <a:latin typeface="Georgia" pitchFamily="18" charset="0"/>
              </a:rPr>
              <a:t>Downův syndrom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b="1" dirty="0" smtClean="0">
                <a:solidFill>
                  <a:schemeClr val="tx1"/>
                </a:solidFill>
                <a:latin typeface="Georgia" pitchFamily="18" charset="0"/>
              </a:rPr>
              <a:t>specifika </a:t>
            </a:r>
            <a:r>
              <a:rPr lang="cs-CZ" sz="2800" b="1" dirty="0">
                <a:solidFill>
                  <a:schemeClr val="tx1"/>
                </a:solidFill>
                <a:latin typeface="Georgia" pitchFamily="18" charset="0"/>
              </a:rPr>
              <a:t>v </a:t>
            </a:r>
            <a:r>
              <a:rPr lang="cs-CZ" sz="2800" b="1" dirty="0" smtClean="0">
                <a:solidFill>
                  <a:schemeClr val="tx1"/>
                </a:solidFill>
                <a:latin typeface="Georgia" pitchFamily="18" charset="0"/>
              </a:rPr>
              <a:t>komunikaci a řeči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b="1" dirty="0" smtClean="0">
                <a:solidFill>
                  <a:schemeClr val="tx1"/>
                </a:solidFill>
                <a:latin typeface="Georgia" pitchFamily="18" charset="0"/>
              </a:rPr>
              <a:t>nejčastější </a:t>
            </a:r>
            <a:r>
              <a:rPr lang="cs-CZ" sz="2800" b="1" dirty="0">
                <a:solidFill>
                  <a:schemeClr val="tx1"/>
                </a:solidFill>
                <a:latin typeface="Georgia" pitchFamily="18" charset="0"/>
              </a:rPr>
              <a:t>obtíže a řečové </a:t>
            </a:r>
            <a:r>
              <a:rPr lang="cs-CZ" sz="2800" b="1" dirty="0" smtClean="0">
                <a:solidFill>
                  <a:schemeClr val="tx1"/>
                </a:solidFill>
                <a:latin typeface="Georgia" pitchFamily="18" charset="0"/>
              </a:rPr>
              <a:t>vady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b="1" dirty="0">
                <a:solidFill>
                  <a:schemeClr val="tx1"/>
                </a:solidFill>
                <a:latin typeface="Georgia" pitchFamily="18" charset="0"/>
              </a:rPr>
              <a:t>p</a:t>
            </a:r>
            <a:r>
              <a:rPr lang="cs-CZ" sz="2800" b="1" dirty="0" smtClean="0">
                <a:solidFill>
                  <a:schemeClr val="tx1"/>
                </a:solidFill>
                <a:latin typeface="Georgia" pitchFamily="18" charset="0"/>
              </a:rPr>
              <a:t>říčiny a dopady narušené komunikační schopnosti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b="1" dirty="0" smtClean="0">
                <a:solidFill>
                  <a:schemeClr val="tx1"/>
                </a:solidFill>
                <a:latin typeface="Georgia" pitchFamily="18" charset="0"/>
              </a:rPr>
              <a:t>možnosti </a:t>
            </a:r>
            <a:r>
              <a:rPr lang="cs-CZ" sz="2800" b="1" dirty="0">
                <a:solidFill>
                  <a:schemeClr val="tx1"/>
                </a:solidFill>
                <a:latin typeface="Georgia" pitchFamily="18" charset="0"/>
              </a:rPr>
              <a:t>podpory a řešení problémů v </a:t>
            </a:r>
            <a:r>
              <a:rPr lang="cs-CZ" sz="2800" b="1" dirty="0" smtClean="0">
                <a:solidFill>
                  <a:schemeClr val="tx1"/>
                </a:solidFill>
                <a:latin typeface="Georgia" pitchFamily="18" charset="0"/>
              </a:rPr>
              <a:t>komunikaci v rodině a škole</a:t>
            </a:r>
            <a:endParaRPr lang="fr-CA" sz="2800" b="1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300" y="3563935"/>
            <a:ext cx="3960440" cy="3286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45719"/>
          </a:xfrm>
        </p:spPr>
        <p:txBody>
          <a:bodyPr rtlCol="0">
            <a:normAutofit fontScale="90000"/>
          </a:bodyPr>
          <a:lstStyle/>
          <a:p>
            <a:pPr algn="l"/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9015782" cy="5544616"/>
          </a:xfrm>
        </p:spPr>
        <p:txBody>
          <a:bodyPr rtlCol="0">
            <a:normAutofit fontScale="85000" lnSpcReduction="10000"/>
          </a:bodyPr>
          <a:lstStyle/>
          <a:p>
            <a:endParaRPr lang="cs-CZ" sz="4200" b="1" dirty="0" smtClean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Zapojení co nejvíce osob do komunikačního rozvoje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Ve všech prostředích komunikovat jednotnou formou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Nabídnout dostatek času k </a:t>
            </a:r>
            <a:r>
              <a:rPr lang="cs-CZ" dirty="0" err="1" smtClean="0">
                <a:latin typeface="Georgia" pitchFamily="18" charset="0"/>
              </a:rPr>
              <a:t>sebeprojevení</a:t>
            </a:r>
            <a:endParaRPr lang="cs-CZ" dirty="0" smtClean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Motivovat ke komunikaci </a:t>
            </a:r>
            <a:r>
              <a:rPr lang="cs-CZ" dirty="0" smtClean="0">
                <a:latin typeface="Georgia" pitchFamily="18" charset="0"/>
              </a:rPr>
              <a:t>(neboj se, má to smysl)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Pozitivní přístup, klidné vedení, předcházení deprivaci a nechuti komunikovat – </a:t>
            </a:r>
            <a:r>
              <a:rPr lang="cs-CZ" b="1" dirty="0" smtClean="0">
                <a:latin typeface="Georgia" pitchFamily="18" charset="0"/>
              </a:rPr>
              <a:t>nezaměřovat se na negativa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Příliš neopravovat </a:t>
            </a:r>
            <a:r>
              <a:rPr lang="cs-CZ" dirty="0" smtClean="0">
                <a:latin typeface="Georgia" pitchFamily="18" charset="0"/>
              </a:rPr>
              <a:t>– řekni to správně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Vyhýbat se situacím, kde je pravděpodobné selhání – </a:t>
            </a:r>
            <a:r>
              <a:rPr lang="cs-CZ" b="1" dirty="0" smtClean="0">
                <a:latin typeface="Georgia" pitchFamily="18" charset="0"/>
              </a:rPr>
              <a:t>budovat sebevědomí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Vlastní odborné znalosti, správný přístup, respektování odborných doporučení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720" y="4973594"/>
            <a:ext cx="2520280" cy="18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1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45719"/>
          </a:xfrm>
        </p:spPr>
        <p:txBody>
          <a:bodyPr rtlCol="0">
            <a:normAutofit fontScale="90000"/>
          </a:bodyPr>
          <a:lstStyle/>
          <a:p>
            <a:pPr algn="l"/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"/>
            <a:ext cx="9021464" cy="5013175"/>
          </a:xfrm>
        </p:spPr>
        <p:txBody>
          <a:bodyPr rtlCol="0">
            <a:normAutofit fontScale="70000" lnSpcReduction="20000"/>
          </a:bodyPr>
          <a:lstStyle/>
          <a:p>
            <a:endParaRPr lang="cs-CZ" sz="4200" b="1" dirty="0" smtClean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Vlastní správný řečový vzor </a:t>
            </a:r>
            <a:r>
              <a:rPr lang="cs-CZ" dirty="0" smtClean="0">
                <a:latin typeface="Georgia" pitchFamily="18" charset="0"/>
              </a:rPr>
              <a:t>– využít napodobovací schopnosti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S dospělým komunikovat jako s dospělým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Nikdy neignorovat, neshazovat, nepodceňovat </a:t>
            </a:r>
            <a:r>
              <a:rPr lang="cs-CZ" b="1" dirty="0" smtClean="0">
                <a:latin typeface="Georgia" pitchFamily="18" charset="0"/>
              </a:rPr>
              <a:t>(již malé dítě to intenzivně vnímá a vznikají bariéry a nedůvěra</a:t>
            </a:r>
            <a:r>
              <a:rPr lang="cs-CZ" dirty="0" smtClean="0">
                <a:latin typeface="Georgia" pitchFamily="18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Mluvit o pocitech a obavách rovnocenně, neřešit potíže před dítětem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Zaměřit se na problematické oblasti bez nátlaku, </a:t>
            </a:r>
            <a:r>
              <a:rPr lang="cs-CZ" b="1" dirty="0" smtClean="0">
                <a:latin typeface="Georgia" pitchFamily="18" charset="0"/>
              </a:rPr>
              <a:t>vše formou hry, nácviku </a:t>
            </a:r>
            <a:r>
              <a:rPr lang="cs-CZ" dirty="0" smtClean="0">
                <a:latin typeface="Georgia" pitchFamily="18" charset="0"/>
              </a:rPr>
              <a:t>(artikulace, jazykový cit, gramatická stránka řeči, slovní zásoba, abstraktní pojmy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Stimulovat svalstvo </a:t>
            </a:r>
            <a:r>
              <a:rPr lang="cs-CZ" b="1" dirty="0" err="1" smtClean="0">
                <a:latin typeface="Georgia" pitchFamily="18" charset="0"/>
              </a:rPr>
              <a:t>orofaciální</a:t>
            </a:r>
            <a:r>
              <a:rPr lang="cs-CZ" b="1" dirty="0" smtClean="0">
                <a:latin typeface="Georgia" pitchFamily="18" charset="0"/>
              </a:rPr>
              <a:t> oblasti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Logopedická péče : </a:t>
            </a:r>
            <a:r>
              <a:rPr lang="cs-CZ" dirty="0" smtClean="0">
                <a:latin typeface="Georgia" pitchFamily="18" charset="0"/>
              </a:rPr>
              <a:t>nestresující, nenárazová, přirozená, společná běžná každodenní aktivita, nehodnocená, ne povinnost, nesouvisí se školou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Výběr vhodné formy komunikace </a:t>
            </a:r>
            <a:r>
              <a:rPr lang="cs-CZ" dirty="0" smtClean="0">
                <a:latin typeface="Georgia" pitchFamily="18" charset="0"/>
              </a:rPr>
              <a:t>- efektivní způsob dorozumívání (verbální, AAK, kombinace)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502308"/>
            <a:ext cx="2756768" cy="235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2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111752" cy="1080120"/>
          </a:xfrm>
        </p:spPr>
        <p:txBody>
          <a:bodyPr rtlCol="0">
            <a:normAutofit fontScale="90000"/>
          </a:bodyPr>
          <a:lstStyle/>
          <a:p>
            <a:pPr algn="l"/>
            <a:r>
              <a:rPr lang="cs-CZ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KOMUKACE S ŽÁKEM </a:t>
            </a:r>
            <a:br>
              <a:rPr lang="cs-CZ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 DS V RÁMCI ŠKOLY </a:t>
            </a:r>
            <a:r>
              <a:rPr lang="cs-CZ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cs-CZ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– úloha učitele</a:t>
            </a:r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28800"/>
            <a:ext cx="7452320" cy="4392488"/>
          </a:xfrm>
        </p:spPr>
        <p:txBody>
          <a:bodyPr rtlCol="0">
            <a:normAutofit fontScale="62500" lnSpcReduction="20000"/>
          </a:bodyPr>
          <a:lstStyle/>
          <a:p>
            <a:endParaRPr lang="cs-CZ" sz="4200" b="1" dirty="0" smtClean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Smysl inkluzivního vzdělávání na rozvoj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Významná role vztahu </a:t>
            </a:r>
            <a:r>
              <a:rPr lang="cs-CZ" b="1" dirty="0" smtClean="0">
                <a:latin typeface="Georgia" pitchFamily="18" charset="0"/>
              </a:rPr>
              <a:t>škola-rodina- asistent pedagoga </a:t>
            </a:r>
            <a:r>
              <a:rPr lang="cs-CZ" dirty="0" smtClean="0">
                <a:latin typeface="Georgia" pitchFamily="18" charset="0"/>
              </a:rPr>
              <a:t>(komunikace, upřímnost, rovnocennost, nenucenost)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Učitel </a:t>
            </a:r>
            <a:r>
              <a:rPr lang="cs-CZ" dirty="0" smtClean="0">
                <a:latin typeface="Georgia" pitchFamily="18" charset="0"/>
              </a:rPr>
              <a:t>= nejvýznamnější řídící prvek, rádce a determinant úspěšné komunikace a vztahů ve třídě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Důraz na </a:t>
            </a:r>
            <a:r>
              <a:rPr lang="cs-CZ" b="1" dirty="0" smtClean="0">
                <a:latin typeface="Georgia" pitchFamily="18" charset="0"/>
              </a:rPr>
              <a:t>informovanost spolužáků a jejich rodičů </a:t>
            </a:r>
            <a:r>
              <a:rPr lang="cs-CZ" dirty="0" smtClean="0">
                <a:latin typeface="Georgia" pitchFamily="18" charset="0"/>
              </a:rPr>
              <a:t>– předcházení nepochopení, předsudků, bariér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Vyzdvihnutí oboustranného </a:t>
            </a:r>
            <a:r>
              <a:rPr lang="cs-CZ" b="1" dirty="0" smtClean="0">
                <a:latin typeface="Georgia" pitchFamily="18" charset="0"/>
              </a:rPr>
              <a:t>přínosu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Zapojení do kolektivu pod pozitivním vedením, </a:t>
            </a:r>
            <a:r>
              <a:rPr lang="cs-CZ" b="1" dirty="0" smtClean="0">
                <a:latin typeface="Georgia" pitchFamily="18" charset="0"/>
              </a:rPr>
              <a:t>atmosféra přijetí </a:t>
            </a:r>
            <a:r>
              <a:rPr lang="cs-CZ" dirty="0" smtClean="0">
                <a:latin typeface="Georgia" pitchFamily="18" charset="0"/>
              </a:rPr>
              <a:t>(všichni jsme na jedné lodi, respektujeme se, nesoudíme se) –</a:t>
            </a:r>
            <a:r>
              <a:rPr lang="cs-CZ" b="1" dirty="0" smtClean="0">
                <a:latin typeface="Georgia" pitchFamily="18" charset="0"/>
              </a:rPr>
              <a:t> významný vliv správného přístupu na komunikaci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Podpora zapojení a sociálních vazeb i </a:t>
            </a:r>
            <a:r>
              <a:rPr lang="cs-CZ" b="1" dirty="0" smtClean="0">
                <a:latin typeface="Georgia" pitchFamily="18" charset="0"/>
              </a:rPr>
              <a:t>mimo vyučování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31" y="0"/>
            <a:ext cx="2796269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9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2008"/>
          </a:xfrm>
        </p:spPr>
        <p:txBody>
          <a:bodyPr rtlCol="0">
            <a:normAutofit fontScale="90000"/>
          </a:bodyPr>
          <a:lstStyle/>
          <a:p>
            <a:pPr algn="l"/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9752" y="0"/>
            <a:ext cx="6804248" cy="6858000"/>
          </a:xfrm>
        </p:spPr>
        <p:txBody>
          <a:bodyPr rtlCol="0">
            <a:normAutofit fontScale="77500" lnSpcReduction="20000"/>
          </a:bodyPr>
          <a:lstStyle/>
          <a:p>
            <a:endParaRPr lang="cs-CZ" sz="4200" b="1" dirty="0" smtClean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Nutnost </a:t>
            </a:r>
            <a:r>
              <a:rPr lang="cs-CZ" b="1" dirty="0" smtClean="0">
                <a:latin typeface="Georgia" pitchFamily="18" charset="0"/>
              </a:rPr>
              <a:t>průběžné práce </a:t>
            </a:r>
            <a:r>
              <a:rPr lang="cs-CZ" dirty="0" smtClean="0">
                <a:latin typeface="Georgia" pitchFamily="18" charset="0"/>
              </a:rPr>
              <a:t>s kolektivem (pravidelně od primárního sdělení)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Včasná detekce šikany, vyčleňování, </a:t>
            </a:r>
            <a:r>
              <a:rPr lang="cs-CZ" b="1" dirty="0" smtClean="0">
                <a:latin typeface="Georgia" pitchFamily="18" charset="0"/>
              </a:rPr>
              <a:t>citlivý přístup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Příliš netlačit na zapojování, přirozeně vytvářet příležitosti ke společným aktivitám, </a:t>
            </a:r>
            <a:r>
              <a:rPr lang="cs-CZ" b="1" dirty="0" smtClean="0">
                <a:latin typeface="Georgia" pitchFamily="18" charset="0"/>
              </a:rPr>
              <a:t>nenutit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Cílené vedení ke spolupráci nenásilnou formou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Potřeba </a:t>
            </a:r>
            <a:r>
              <a:rPr lang="cs-CZ" b="1" dirty="0" smtClean="0">
                <a:latin typeface="Georgia" pitchFamily="18" charset="0"/>
              </a:rPr>
              <a:t>zapojení rodičů do vzdělávání</a:t>
            </a:r>
            <a:r>
              <a:rPr lang="cs-CZ" dirty="0" smtClean="0">
                <a:latin typeface="Georgia" pitchFamily="18" charset="0"/>
              </a:rPr>
              <a:t>, podpora mimoškolních přirozených vztahů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Netrhat vazby </a:t>
            </a:r>
            <a:r>
              <a:rPr lang="cs-CZ" dirty="0" smtClean="0">
                <a:latin typeface="Georgia" pitchFamily="18" charset="0"/>
              </a:rPr>
              <a:t>(podporovat vztahy dětí již z MŠ)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Volit vhodný přístup k žákovi s odlišností – </a:t>
            </a:r>
            <a:r>
              <a:rPr lang="cs-CZ" b="1" dirty="0" smtClean="0">
                <a:latin typeface="Georgia" pitchFamily="18" charset="0"/>
              </a:rPr>
              <a:t>vyhnout se pocitům selhání </a:t>
            </a:r>
            <a:r>
              <a:rPr lang="cs-CZ" dirty="0" smtClean="0">
                <a:latin typeface="Georgia" pitchFamily="18" charset="0"/>
              </a:rPr>
              <a:t>(přizpůsobit hodnocení, aby se nikdo necítil ukřivděný či preferovaný, </a:t>
            </a:r>
            <a:r>
              <a:rPr lang="cs-CZ" b="1" dirty="0" smtClean="0">
                <a:latin typeface="Georgia" pitchFamily="18" charset="0"/>
              </a:rPr>
              <a:t>hodnocení má motivovat</a:t>
            </a:r>
            <a:r>
              <a:rPr lang="cs-CZ" dirty="0" smtClean="0">
                <a:latin typeface="Georgia" pitchFamily="18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latin typeface="Georgia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2438117" cy="234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3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20080"/>
          </a:xfrm>
        </p:spPr>
        <p:txBody>
          <a:bodyPr rtlCol="0">
            <a:noAutofit/>
          </a:bodyPr>
          <a:lstStyle/>
          <a:p>
            <a:pPr algn="l"/>
            <a:r>
              <a:rPr lang="cs-CZ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KOMUKACE S ŽÁKEM S DS V RÁMCI ŠKOLY</a:t>
            </a:r>
            <a:endParaRPr lang="cs-CZ" sz="2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9752" y="1052736"/>
            <a:ext cx="6804248" cy="5805264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000" b="1" dirty="0">
                <a:latin typeface="Georgia" pitchFamily="18" charset="0"/>
              </a:rPr>
              <a:t>Nezaměřovat se na negativa</a:t>
            </a:r>
            <a:r>
              <a:rPr lang="cs-CZ" sz="4000" dirty="0">
                <a:latin typeface="Georgia" pitchFamily="18" charset="0"/>
              </a:rPr>
              <a:t>, chválit a budovat pozitivní atmosféru a pospolitost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000" dirty="0">
                <a:latin typeface="Georgia" pitchFamily="18" charset="0"/>
              </a:rPr>
              <a:t>Nabízet sociální aktivity, ve kterých </a:t>
            </a:r>
            <a:r>
              <a:rPr lang="cs-CZ" sz="4000" b="1" dirty="0">
                <a:latin typeface="Georgia" pitchFamily="18" charset="0"/>
              </a:rPr>
              <a:t>mohou obstát </a:t>
            </a:r>
            <a:r>
              <a:rPr lang="cs-CZ" sz="4000" b="1" dirty="0" smtClean="0">
                <a:latin typeface="Georgia" pitchFamily="18" charset="0"/>
              </a:rPr>
              <a:t>všichni</a:t>
            </a:r>
            <a:endParaRPr lang="cs-CZ" sz="4000" b="1" dirty="0" smtClean="0">
              <a:latin typeface="Georgia" pitchFamily="18" charset="0"/>
            </a:endParaRPr>
          </a:p>
          <a:p>
            <a:r>
              <a:rPr lang="cs-CZ" sz="4000" dirty="0" smtClean="0">
                <a:latin typeface="Georgia" pitchFamily="18" charset="0"/>
              </a:rPr>
              <a:t>Zapojovat do výuky skupinové aktivity s důrazem na spolupráci a komunikaci</a:t>
            </a:r>
          </a:p>
          <a:p>
            <a:r>
              <a:rPr lang="cs-CZ" sz="4000" b="1" dirty="0" smtClean="0">
                <a:latin typeface="Georgia" pitchFamily="18" charset="0"/>
              </a:rPr>
              <a:t>Dát spolužákům najevo, že jsou důležitým prvkem </a:t>
            </a:r>
            <a:r>
              <a:rPr lang="cs-CZ" sz="4000" dirty="0" smtClean="0">
                <a:latin typeface="Georgia" pitchFamily="18" charset="0"/>
              </a:rPr>
              <a:t>a pomocníky, poskytnout pocit hrdosti za nabídnutí pomoci bez lítosti</a:t>
            </a:r>
          </a:p>
          <a:p>
            <a:r>
              <a:rPr lang="cs-CZ" sz="4000" dirty="0" smtClean="0">
                <a:latin typeface="Georgia" pitchFamily="18" charset="0"/>
              </a:rPr>
              <a:t>Zapojovat aktivity, kde není zásadním prvkem verbální komunikace (výtvarné, dramatické)</a:t>
            </a:r>
          </a:p>
          <a:p>
            <a:endParaRPr lang="cs-CZ" sz="4200" b="1" dirty="0" smtClean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latin typeface="Georgia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04" y="1124744"/>
            <a:ext cx="2376264" cy="305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6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872208"/>
          </a:xfrm>
        </p:spPr>
        <p:txBody>
          <a:bodyPr rtlCol="0">
            <a:normAutofit/>
          </a:bodyPr>
          <a:lstStyle/>
          <a:p>
            <a:pPr algn="l"/>
            <a:r>
              <a:rPr lang="cs-CZ" sz="2800" b="1" u="sng" dirty="0" smtClean="0">
                <a:solidFill>
                  <a:srgbClr val="C00000"/>
                </a:solidFill>
                <a:latin typeface="Georgia" pitchFamily="18" charset="0"/>
              </a:rPr>
              <a:t>MOŽNOSTI PODPORY </a:t>
            </a:r>
            <a:br>
              <a:rPr lang="cs-CZ" sz="2800" b="1" u="sng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cs-CZ" sz="2800" b="1" u="sng" dirty="0" smtClean="0">
                <a:solidFill>
                  <a:srgbClr val="C00000"/>
                </a:solidFill>
                <a:latin typeface="Georgia" pitchFamily="18" charset="0"/>
              </a:rPr>
              <a:t>KOMUKACE </a:t>
            </a:r>
            <a:endParaRPr lang="cs-CZ" sz="2800" b="1" u="sng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84784"/>
            <a:ext cx="6732240" cy="4392488"/>
          </a:xfrm>
        </p:spPr>
        <p:txBody>
          <a:bodyPr rtlCol="0">
            <a:normAutofit fontScale="85000" lnSpcReduction="20000"/>
          </a:bodyPr>
          <a:lstStyle/>
          <a:p>
            <a:endParaRPr lang="cs-CZ" sz="4200" b="1" dirty="0" smtClean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Dle závažnosti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Vždy pod odborným vedením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Dbát na preference dítěte </a:t>
            </a:r>
            <a:r>
              <a:rPr lang="cs-CZ" dirty="0" smtClean="0">
                <a:latin typeface="Georgia" pitchFamily="18" charset="0"/>
              </a:rPr>
              <a:t>– v čem se cítí dobře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ORT </a:t>
            </a:r>
            <a:r>
              <a:rPr lang="cs-CZ" dirty="0" smtClean="0">
                <a:latin typeface="Georgia" pitchFamily="18" charset="0"/>
              </a:rPr>
              <a:t>(</a:t>
            </a:r>
            <a:r>
              <a:rPr lang="cs-CZ" dirty="0" err="1" smtClean="0">
                <a:latin typeface="Georgia" pitchFamily="18" charset="0"/>
              </a:rPr>
              <a:t>orofaciální</a:t>
            </a:r>
            <a:r>
              <a:rPr lang="cs-CZ" dirty="0" smtClean="0">
                <a:latin typeface="Georgia" pitchFamily="18" charset="0"/>
              </a:rPr>
              <a:t> regulační terapie)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Logopedická intervence</a:t>
            </a:r>
            <a:r>
              <a:rPr lang="cs-CZ" b="1" dirty="0">
                <a:latin typeface="Georgia" pitchFamily="18" charset="0"/>
              </a:rPr>
              <a:t> </a:t>
            </a:r>
            <a:r>
              <a:rPr lang="cs-CZ" dirty="0" smtClean="0">
                <a:latin typeface="Georgia" pitchFamily="18" charset="0"/>
              </a:rPr>
              <a:t>(škola, klinická, neziskový sektor, rodina)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Systémy AAK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136"/>
            <a:ext cx="3632944" cy="250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4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20080"/>
          </a:xfrm>
        </p:spPr>
        <p:txBody>
          <a:bodyPr rtlCol="0">
            <a:normAutofit fontScale="90000"/>
          </a:bodyPr>
          <a:lstStyle/>
          <a:p>
            <a:pPr algn="l"/>
            <a:r>
              <a:rPr lang="cs-CZ" sz="36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Orofaciální</a:t>
            </a:r>
            <a:r>
              <a:rPr lang="cs-CZ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regulační terapie (ORT)</a:t>
            </a:r>
            <a:endParaRPr lang="cs-CZ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58172" y="548680"/>
            <a:ext cx="6685828" cy="6309320"/>
          </a:xfrm>
        </p:spPr>
        <p:txBody>
          <a:bodyPr rtlCol="0">
            <a:normAutofit fontScale="85000" lnSpcReduction="20000"/>
          </a:bodyPr>
          <a:lstStyle/>
          <a:p>
            <a:endParaRPr lang="cs-CZ" sz="4200" b="1" dirty="0" smtClean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Reflexní metodika zaměřená na podporu správného držení těla a motoriky se speciálním zaměřením na rozvoj a podporu činnosti </a:t>
            </a:r>
            <a:r>
              <a:rPr lang="cs-CZ" dirty="0" err="1" smtClean="0">
                <a:latin typeface="Georgia" pitchFamily="18" charset="0"/>
              </a:rPr>
              <a:t>orofaciální</a:t>
            </a:r>
            <a:r>
              <a:rPr lang="cs-CZ" dirty="0" smtClean="0">
                <a:latin typeface="Georgia" pitchFamily="18" charset="0"/>
              </a:rPr>
              <a:t> oblasti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Stimulace polykání, sání, žvýkání,  artikulace a funkce svalů obličeje a ústní oblasti formou vibrací, doteků a tlaku na určité body </a:t>
            </a:r>
            <a:r>
              <a:rPr lang="cs-CZ" b="1" dirty="0" err="1" smtClean="0">
                <a:latin typeface="Georgia" pitchFamily="18" charset="0"/>
              </a:rPr>
              <a:t>orofaciální</a:t>
            </a:r>
            <a:r>
              <a:rPr lang="cs-CZ" b="1" dirty="0" smtClean="0">
                <a:latin typeface="Georgia" pitchFamily="18" charset="0"/>
              </a:rPr>
              <a:t> oblasti </a:t>
            </a:r>
            <a:r>
              <a:rPr lang="cs-CZ" dirty="0" smtClean="0">
                <a:latin typeface="Georgia" pitchFamily="18" charset="0"/>
              </a:rPr>
              <a:t>– aktivizace, stimulace svalstva, redukce hypotonie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Využívá propojení motoriky a komunikace (</a:t>
            </a:r>
            <a:r>
              <a:rPr lang="cs-CZ" b="1" dirty="0" smtClean="0">
                <a:latin typeface="Georgia" pitchFamily="18" charset="0"/>
              </a:rPr>
              <a:t>řeč je motorickou dovedností)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Vhodná příprava pro následnou logopedickou péči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1" y="3140968"/>
            <a:ext cx="2470873" cy="237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2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63272" cy="1728192"/>
          </a:xfrm>
        </p:spPr>
        <p:txBody>
          <a:bodyPr rtlCol="0">
            <a:normAutofit fontScale="90000"/>
          </a:bodyPr>
          <a:lstStyle/>
          <a:p>
            <a:pPr algn="l"/>
            <a:r>
              <a:rPr lang="cs-CZ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SYSTÉMY AAK VYUŽITELNÉ U OSOB S DS</a:t>
            </a:r>
            <a:r>
              <a:rPr lang="cs-CZ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cs-CZ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2200" b="1" dirty="0" smtClean="0">
                <a:latin typeface="Georgia" pitchFamily="18" charset="0"/>
              </a:rPr>
              <a:t>Augmentativní = rozšiřující</a:t>
            </a:r>
            <a:r>
              <a:rPr lang="cs-CZ" sz="2200" b="1" dirty="0">
                <a:latin typeface="Georgia" pitchFamily="18" charset="0"/>
              </a:rPr>
              <a:t>, </a:t>
            </a:r>
            <a:r>
              <a:rPr lang="cs-CZ" sz="2200" b="1" dirty="0" smtClean="0">
                <a:latin typeface="Georgia" pitchFamily="18" charset="0"/>
              </a:rPr>
              <a:t/>
            </a:r>
            <a:br>
              <a:rPr lang="cs-CZ" sz="2200" b="1" dirty="0" smtClean="0">
                <a:latin typeface="Georgia" pitchFamily="18" charset="0"/>
              </a:rPr>
            </a:br>
            <a:r>
              <a:rPr lang="cs-CZ" sz="2200" b="1" dirty="0" smtClean="0">
                <a:latin typeface="Georgia" pitchFamily="18" charset="0"/>
              </a:rPr>
              <a:t>Alternativní = nahrazující</a:t>
            </a:r>
            <a:r>
              <a:rPr lang="cs-CZ" sz="3600" b="1" dirty="0">
                <a:latin typeface="Georgia" pitchFamily="18" charset="0"/>
              </a:rPr>
              <a:t/>
            </a:r>
            <a:br>
              <a:rPr lang="cs-CZ" sz="3600" b="1" dirty="0">
                <a:latin typeface="Georgia" pitchFamily="18" charset="0"/>
              </a:rPr>
            </a:br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9752" y="1988840"/>
            <a:ext cx="6804248" cy="486916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Najít vhodnou a efektivní formu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Zaškolit blízké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b="1" dirty="0" smtClean="0">
              <a:latin typeface="Georgia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 smtClean="0">
                <a:latin typeface="Georgia" pitchFamily="18" charset="0"/>
              </a:rPr>
              <a:t>+</a:t>
            </a:r>
            <a:r>
              <a:rPr lang="cs-CZ" dirty="0" smtClean="0">
                <a:latin typeface="Georgia" pitchFamily="18" charset="0"/>
              </a:rPr>
              <a:t> předcházení  psychické a sociální deprivaci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 smtClean="0">
                <a:latin typeface="Georgia" pitchFamily="18" charset="0"/>
              </a:rPr>
              <a:t>+</a:t>
            </a:r>
            <a:r>
              <a:rPr lang="cs-CZ" dirty="0" smtClean="0">
                <a:latin typeface="Georgia" pitchFamily="18" charset="0"/>
              </a:rPr>
              <a:t> možnost vyjádřit se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 smtClean="0">
                <a:latin typeface="Georgia" pitchFamily="18" charset="0"/>
              </a:rPr>
              <a:t>+</a:t>
            </a:r>
            <a:r>
              <a:rPr lang="cs-CZ" dirty="0" smtClean="0">
                <a:latin typeface="Georgia" pitchFamily="18" charset="0"/>
              </a:rPr>
              <a:t> motivace ke komunikaci, prožití úspěchu a nalezení smyslu komunikace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dirty="0" smtClean="0">
              <a:latin typeface="Georgia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 smtClean="0">
                <a:latin typeface="Georgia" pitchFamily="18" charset="0"/>
              </a:rPr>
              <a:t>-</a:t>
            </a:r>
            <a:r>
              <a:rPr lang="cs-CZ" dirty="0" smtClean="0">
                <a:latin typeface="Georgia" pitchFamily="18" charset="0"/>
              </a:rPr>
              <a:t> mohou potlačovat či zpomalovat verbální projevy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 smtClean="0">
                <a:latin typeface="Georgia" pitchFamily="18" charset="0"/>
              </a:rPr>
              <a:t>-</a:t>
            </a:r>
            <a:r>
              <a:rPr lang="cs-CZ" dirty="0" smtClean="0">
                <a:latin typeface="Georgia" pitchFamily="18" charset="0"/>
              </a:rPr>
              <a:t> vzbuzují pozornost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 smtClean="0">
                <a:latin typeface="Georgia" pitchFamily="18" charset="0"/>
              </a:rPr>
              <a:t>- </a:t>
            </a:r>
            <a:r>
              <a:rPr lang="cs-CZ" dirty="0" smtClean="0">
                <a:latin typeface="Georgia" pitchFamily="18" charset="0"/>
              </a:rPr>
              <a:t>eliminují možnosti komunikace s laickou veřejností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dirty="0" smtClean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Piktogramy, Znak do řeči, VOKS, </a:t>
            </a:r>
            <a:r>
              <a:rPr lang="cs-CZ" b="1" dirty="0" err="1" smtClean="0">
                <a:latin typeface="Georgia" pitchFamily="18" charset="0"/>
              </a:rPr>
              <a:t>Makaton</a:t>
            </a:r>
            <a:r>
              <a:rPr lang="cs-CZ" b="1" dirty="0" smtClean="0">
                <a:latin typeface="Georgia" pitchFamily="18" charset="0"/>
              </a:rPr>
              <a:t>, Bazální stimulace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23622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20080"/>
          </a:xfrm>
        </p:spPr>
        <p:txBody>
          <a:bodyPr rtlCol="0">
            <a:normAutofit/>
          </a:bodyPr>
          <a:lstStyle/>
          <a:p>
            <a:pPr algn="l"/>
            <a:r>
              <a:rPr lang="cs-CZ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DĚKUJI VÁM ZA POZORNOST…</a:t>
            </a:r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1760" y="3789040"/>
            <a:ext cx="6732240" cy="1944216"/>
          </a:xfrm>
        </p:spPr>
        <p:txBody>
          <a:bodyPr rtlCol="0">
            <a:normAutofit fontScale="70000" lnSpcReduction="20000"/>
          </a:bodyPr>
          <a:lstStyle/>
          <a:p>
            <a:endParaRPr lang="cs-CZ" sz="4200" b="1" dirty="0" smtClean="0">
              <a:latin typeface="Georgia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latin typeface="Georgia" pitchFamily="18" charset="0"/>
              </a:rPr>
              <a:t>PhDr. Mgr. Kateřina </a:t>
            </a:r>
            <a:r>
              <a:rPr lang="cs-CZ" b="1" dirty="0" err="1" smtClean="0">
                <a:latin typeface="Georgia" pitchFamily="18" charset="0"/>
              </a:rPr>
              <a:t>Heislerová</a:t>
            </a:r>
            <a:r>
              <a:rPr lang="cs-CZ" b="1" smtClean="0">
                <a:latin typeface="Georgia" pitchFamily="18" charset="0"/>
              </a:rPr>
              <a:t>, </a:t>
            </a:r>
            <a:r>
              <a:rPr lang="cs-CZ" b="1" dirty="0" err="1" smtClean="0">
                <a:latin typeface="Georgia" pitchFamily="18" charset="0"/>
              </a:rPr>
              <a:t>Ph.D</a:t>
            </a:r>
            <a:endParaRPr lang="cs-CZ" b="1" dirty="0" smtClean="0">
              <a:latin typeface="Georgia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CA" b="1" dirty="0">
              <a:latin typeface="Georgia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dirty="0">
                <a:latin typeface="Georgia" pitchFamily="18" charset="0"/>
                <a:hlinkClick r:id="rId3"/>
              </a:rPr>
              <a:t>k</a:t>
            </a:r>
            <a:r>
              <a:rPr lang="cs-CZ" dirty="0" smtClean="0">
                <a:latin typeface="Georgia" pitchFamily="18" charset="0"/>
                <a:hlinkClick r:id="rId3"/>
              </a:rPr>
              <a:t>.jiskrova@gmail.com</a:t>
            </a:r>
            <a:endParaRPr lang="cs-CZ" dirty="0" smtClean="0">
              <a:latin typeface="Georgia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dirty="0" smtClean="0">
                <a:latin typeface="Georgia" pitchFamily="18" charset="0"/>
              </a:rPr>
              <a:t>724 754 492</a:t>
            </a:r>
            <a:endParaRPr lang="fr-CA" dirty="0" smtClean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08438"/>
            <a:ext cx="4896544" cy="268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6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79208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b="1" dirty="0" smtClean="0">
                <a:solidFill>
                  <a:srgbClr val="C00000"/>
                </a:solidFill>
                <a:latin typeface="Georgia" pitchFamily="18" charset="0"/>
              </a:rPr>
              <a:t>Siegfried Max </a:t>
            </a:r>
            <a:r>
              <a:rPr lang="cs-CZ" sz="2400" b="1" dirty="0" err="1" smtClean="0">
                <a:solidFill>
                  <a:srgbClr val="C00000"/>
                </a:solidFill>
                <a:latin typeface="Georgia" pitchFamily="18" charset="0"/>
              </a:rPr>
              <a:t>Pueschel</a:t>
            </a:r>
            <a:r>
              <a:rPr lang="cs-CZ" sz="2400" b="1" dirty="0" smtClean="0">
                <a:solidFill>
                  <a:srgbClr val="C00000"/>
                </a:solidFill>
                <a:latin typeface="Georgia" pitchFamily="18" charset="0"/>
              </a:rPr>
              <a:t>:</a:t>
            </a:r>
            <a:endParaRPr lang="fr-CA" sz="24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4896544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i="1" dirty="0" smtClean="0">
                <a:latin typeface="Georgia" pitchFamily="18" charset="0"/>
              </a:rPr>
              <a:t>„Lidé s Downovým syndromem jsou všeobecně přátelské a sociálně hluboce založené osobnosti, pro které jsou mezilidské vztahy, kontakt a komunikace velmi zásadním prvkem života.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i="1" dirty="0" smtClean="0">
                <a:latin typeface="Georgia" pitchFamily="18" charset="0"/>
              </a:rPr>
              <a:t>Jsou krásní a upřímní, se srdcem plným lásky a touhy po přijetí a sdílení. Mají v sobě tolik něhy, že ji mohou rozdávat místo darů. Naučil jsem se od nich víc, než za celé své studium na lékařské fakultě. Ano, jsou jiní. V mých očích lepší, protože se dokáží radovat z maličkostí a touží tyto radostné maličkosti předávat dál. Mnohdy vidí o tolik víc, než ostatní lidé, protože vidí to, na čem opravdu záleží. Dokážou číst v lidských srdcích a bez </a:t>
            </a:r>
            <a:r>
              <a:rPr lang="cs-CZ" i="1" dirty="0">
                <a:latin typeface="Georgia" pitchFamily="18" charset="0"/>
              </a:rPr>
              <a:t>p</a:t>
            </a:r>
            <a:r>
              <a:rPr lang="cs-CZ" i="1" dirty="0" smtClean="0">
                <a:latin typeface="Georgia" pitchFamily="18" charset="0"/>
              </a:rPr>
              <a:t>ředsudků nabízejí své vlastní srdce ostatním.“</a:t>
            </a:r>
            <a:endParaRPr lang="fr-CA" i="1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DOWNŮV SYNDROM</a:t>
            </a:r>
            <a:endParaRPr lang="fr-CA" sz="36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3768" y="1556792"/>
            <a:ext cx="6653583" cy="511256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Je v</a:t>
            </a:r>
            <a:r>
              <a:rPr lang="cs-CZ" dirty="0" smtClean="0">
                <a:latin typeface="Georgia" pitchFamily="18" charset="0"/>
              </a:rPr>
              <a:t>rozený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Jedna z nejčastějších chromozomálních poruch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Vznik je </a:t>
            </a:r>
            <a:r>
              <a:rPr lang="cs-CZ" dirty="0" err="1" smtClean="0">
                <a:latin typeface="Georgia" pitchFamily="18" charset="0"/>
              </a:rPr>
              <a:t>nezavinitelný</a:t>
            </a:r>
            <a:r>
              <a:rPr lang="cs-CZ" dirty="0" smtClean="0">
                <a:latin typeface="Georgia" pitchFamily="18" charset="0"/>
              </a:rPr>
              <a:t> a neovlivnitelný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Celoživotní stav s širokou variabilitou projevů a rozpětím míry postižení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Možná kombinace s jiným druhem postižení – významně ovlivňuje možnosti rozvoje</a:t>
            </a:r>
            <a:endParaRPr lang="fr-CA" dirty="0" smtClean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-1240"/>
            <a:ext cx="3269208" cy="200569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088"/>
            <a:ext cx="2590791" cy="145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7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784976" cy="936104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PROJEVY DOWNOVA SYNDROMU</a:t>
            </a:r>
            <a:br>
              <a:rPr lang="cs-CZ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cs-CZ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2700" b="1" dirty="0" smtClean="0">
                <a:latin typeface="Georgia" pitchFamily="18" charset="0"/>
              </a:rPr>
              <a:t>ČLOVĚK </a:t>
            </a:r>
            <a:r>
              <a:rPr lang="cs-CZ" sz="2700" b="1" dirty="0">
                <a:latin typeface="Georgia" pitchFamily="18" charset="0"/>
              </a:rPr>
              <a:t>JAKO INDIVIDUALITA NA </a:t>
            </a:r>
            <a:r>
              <a:rPr lang="cs-CZ" sz="3600" b="1" dirty="0">
                <a:latin typeface="Georgia" pitchFamily="18" charset="0"/>
              </a:rPr>
              <a:t>1. </a:t>
            </a:r>
            <a:r>
              <a:rPr lang="cs-CZ" sz="2700" b="1" dirty="0">
                <a:latin typeface="Georgia" pitchFamily="18" charset="0"/>
              </a:rPr>
              <a:t>MÍSTĚ, SYDROM JE JEN JEDNÍM ZE SPECIFIK, KTERÁ JEJ OVLIVŇUJÍ!</a:t>
            </a:r>
            <a:r>
              <a:rPr lang="cs-CZ" sz="3200" dirty="0">
                <a:latin typeface="Georgia" pitchFamily="18" charset="0"/>
              </a:rPr>
              <a:t/>
            </a:r>
            <a:br>
              <a:rPr lang="cs-CZ" sz="3200" dirty="0">
                <a:latin typeface="Georgia" pitchFamily="18" charset="0"/>
              </a:rPr>
            </a:br>
            <a:endParaRPr lang="fr-CA" sz="36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1800" y="2348880"/>
            <a:ext cx="6264696" cy="450912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Kombinace vrozené originality, dědičnosti a získaných zkušeností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Mentální postižení </a:t>
            </a:r>
            <a:r>
              <a:rPr lang="cs-CZ" dirty="0" smtClean="0">
                <a:latin typeface="Georgia" pitchFamily="18" charset="0"/>
              </a:rPr>
              <a:t>(dědičné a vrozené dispozice k učení, míra poškození CNS, temperament, přidružené vady, motivace, vliv prostředí a rodiny)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Charakteristické fyzické zvláštnosti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Zdravotní komplikace </a:t>
            </a:r>
            <a:r>
              <a:rPr lang="cs-CZ" dirty="0" smtClean="0">
                <a:latin typeface="Georgia" pitchFamily="18" charset="0"/>
              </a:rPr>
              <a:t>typické pro 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Vývoj BRZDA-PLYN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Narušení komunikačních schopností </a:t>
            </a:r>
            <a:r>
              <a:rPr lang="cs-CZ" dirty="0" smtClean="0">
                <a:latin typeface="Georgia" pitchFamily="18" charset="0"/>
              </a:rPr>
              <a:t>v různé míře</a:t>
            </a:r>
            <a:endParaRPr lang="fr-CA" dirty="0" smtClean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2846767" cy="292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2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35416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CHARAKTERISTICKÉ FYZICKÉ ZVLÁŠTNOSTI OSOB S DS</a:t>
            </a:r>
            <a:r>
              <a:rPr lang="cs-CZ" sz="3600" b="1" dirty="0">
                <a:latin typeface="Georgia" pitchFamily="18" charset="0"/>
              </a:rPr>
              <a:t/>
            </a:r>
            <a:br>
              <a:rPr lang="cs-CZ" sz="3600" b="1" dirty="0">
                <a:latin typeface="Georgia" pitchFamily="18" charset="0"/>
              </a:rPr>
            </a:br>
            <a:endParaRPr lang="fr-CA" sz="36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35896" y="1988840"/>
            <a:ext cx="5050904" cy="468052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Typický vzhled tváře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Širší krk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Kratší končetiny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Menší vzrůst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Jediná rýha v dlani</a:t>
            </a:r>
            <a:endParaRPr lang="fr-CA" dirty="0" smtClean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5224"/>
            <a:ext cx="2915816" cy="388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108012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ZDRAVOTNÍ KOMPLIKACE TYPICKÉ PRO DS</a:t>
            </a:r>
            <a:r>
              <a:rPr lang="cs-CZ" sz="3600" dirty="0">
                <a:latin typeface="Georgia" pitchFamily="18" charset="0"/>
              </a:rPr>
              <a:t/>
            </a:r>
            <a:br>
              <a:rPr lang="cs-CZ" sz="3600" dirty="0">
                <a:latin typeface="Georgia" pitchFamily="18" charset="0"/>
              </a:rPr>
            </a:br>
            <a:endParaRPr lang="fr-CA" sz="36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412776"/>
            <a:ext cx="7632848" cy="4464496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Hypotonie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Ochablost vazů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Nedostatečná pevnost šlach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Zvýšená hybnost kloubů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Srdeční vady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Smyslové vady </a:t>
            </a:r>
            <a:r>
              <a:rPr lang="cs-CZ" dirty="0">
                <a:latin typeface="Georgia" pitchFamily="18" charset="0"/>
              </a:rPr>
              <a:t>(</a:t>
            </a:r>
            <a:r>
              <a:rPr lang="cs-CZ" dirty="0" smtClean="0">
                <a:latin typeface="Georgia" pitchFamily="18" charset="0"/>
              </a:rPr>
              <a:t>krátkozrakost)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Náchylnost k onemocněním dýchacích cest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Poruchy funkce štítné žlázy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192" y="980728"/>
            <a:ext cx="388843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0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282154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DŮVODY NARUŠENÍ KOMUNIKAČNÍCH SCHOPNOSTÍ </a:t>
            </a:r>
            <a:r>
              <a:rPr lang="fr-CA" sz="3600" dirty="0">
                <a:latin typeface="Georgia" pitchFamily="18" charset="0"/>
              </a:rPr>
              <a:t/>
            </a:r>
            <a:br>
              <a:rPr lang="fr-CA" sz="3600" dirty="0">
                <a:latin typeface="Georgia" pitchFamily="18" charset="0"/>
              </a:rPr>
            </a:br>
            <a:endParaRPr lang="fr-CA" sz="36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1760" y="1412776"/>
            <a:ext cx="6552728" cy="5445224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err="1" smtClean="0">
                <a:latin typeface="Georgia" pitchFamily="18" charset="0"/>
              </a:rPr>
              <a:t>Orofaciální</a:t>
            </a:r>
            <a:r>
              <a:rPr lang="cs-CZ" b="1" dirty="0" smtClean="0">
                <a:latin typeface="Georgia" pitchFamily="18" charset="0"/>
              </a:rPr>
              <a:t> patologie </a:t>
            </a:r>
            <a:r>
              <a:rPr lang="cs-CZ" dirty="0" smtClean="0">
                <a:latin typeface="Georgia" pitchFamily="18" charset="0"/>
              </a:rPr>
              <a:t>(abnormality a anatomické zvláštnosti úst a hrtanu)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Mentální postižení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Opoždění psychosomatického vývoje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Poruchy sluchového vnímání </a:t>
            </a:r>
            <a:r>
              <a:rPr lang="cs-CZ" dirty="0" smtClean="0">
                <a:latin typeface="Georgia" pitchFamily="18" charset="0"/>
              </a:rPr>
              <a:t>a sluchové diferenciace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Užší nosní průduchy </a:t>
            </a:r>
            <a:r>
              <a:rPr lang="cs-CZ" dirty="0" smtClean="0">
                <a:latin typeface="Georgia" pitchFamily="18" charset="0"/>
              </a:rPr>
              <a:t>(nesprávná technika dýchání)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Odlišný fyzický zjev </a:t>
            </a:r>
            <a:r>
              <a:rPr lang="cs-CZ" dirty="0" smtClean="0">
                <a:latin typeface="Georgia" pitchFamily="18" charset="0"/>
              </a:rPr>
              <a:t>(nedostatek podnětů, komunikačních příležitostí, nezkušenost a selhávání v komunikaci, obava z neznámého)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Neodborný přístup </a:t>
            </a:r>
            <a:r>
              <a:rPr lang="cs-CZ" dirty="0" smtClean="0">
                <a:latin typeface="Georgia" pitchFamily="18" charset="0"/>
              </a:rPr>
              <a:t>v rozvoji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2411760" cy="245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9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OROFACIÁLNÍ PATOLOGIE U DS</a:t>
            </a:r>
            <a:endParaRPr lang="fr-CA" sz="36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96500" y="1600200"/>
            <a:ext cx="5590299" cy="506916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Hypotonie úst, rtů, jazyka, měkkého patra, tváří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>
                <a:latin typeface="Georgia" pitchFamily="18" charset="0"/>
              </a:rPr>
              <a:t>Makroglosie</a:t>
            </a:r>
            <a:r>
              <a:rPr lang="cs-CZ" dirty="0" smtClean="0">
                <a:latin typeface="Georgia" pitchFamily="18" charset="0"/>
              </a:rPr>
              <a:t> (velikost úst v poměru velikosti jazyka)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Zvrásněný jazyk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Zúžené měkké patro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Opoždění v růstu a odlišné postavení chrupu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Georgia" pitchFamily="18" charset="0"/>
              </a:rPr>
              <a:t>Vyčnívání jazyka z úst (hypotonie, </a:t>
            </a:r>
            <a:r>
              <a:rPr lang="cs-CZ" dirty="0" err="1" smtClean="0">
                <a:latin typeface="Georgia" pitchFamily="18" charset="0"/>
              </a:rPr>
              <a:t>makroglosie</a:t>
            </a:r>
            <a:r>
              <a:rPr lang="cs-CZ" dirty="0" smtClean="0">
                <a:latin typeface="Georgia" pitchFamily="18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2775"/>
            <a:ext cx="3096500" cy="39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5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</Template>
  <TotalTime>339</TotalTime>
  <Words>1600</Words>
  <Application>Microsoft Office PowerPoint</Application>
  <PresentationFormat>Předvádění na obrazovce (4:3)</PresentationFormat>
  <Paragraphs>218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80</vt:lpstr>
      <vt:lpstr> KOMUNIKACE DĚTÍ A DOSPĚLÝCH S DOWNOVÝM SYNDROMEM   </vt:lpstr>
      <vt:lpstr>  </vt:lpstr>
      <vt:lpstr>Siegfried Max Pueschel:</vt:lpstr>
      <vt:lpstr>DOWNŮV SYNDROM</vt:lpstr>
      <vt:lpstr>PROJEVY DOWNOVA SYNDROMU  ČLOVĚK JAKO INDIVIDUALITA NA 1. MÍSTĚ, SYDROM JE JEN JEDNÍM ZE SPECIFIK, KTERÁ JEJ OVLIVŇUJÍ! </vt:lpstr>
      <vt:lpstr>CHARAKTERISTICKÉ FYZICKÉ ZVLÁŠTNOSTI OSOB S DS </vt:lpstr>
      <vt:lpstr>ZDRAVOTNÍ KOMPLIKACE TYPICKÉ PRO DS </vt:lpstr>
      <vt:lpstr>DŮVODY NARUŠENÍ KOMUNIKAČNÍCH SCHOPNOSTÍ  </vt:lpstr>
      <vt:lpstr>OROFACIÁLNÍ PATOLOGIE U DS</vt:lpstr>
      <vt:lpstr>KOMUNIKACE</vt:lpstr>
      <vt:lpstr>SPECIFICKÉ PROJEVY V CHOVÁNÍ A KOMUNIAKCI OSOB S DS  </vt:lpstr>
      <vt:lpstr>KOMUNIKACE OSOB S DS </vt:lpstr>
      <vt:lpstr>DŮSLEDKY  NKS </vt:lpstr>
      <vt:lpstr>NEJČASTĚJŠÍ DRUHY NKS U OSOB S DS Individuální, ne vždy souvisí jen s DS!</vt:lpstr>
      <vt:lpstr>DYSLALIE</vt:lpstr>
      <vt:lpstr>KOKTAVOST</vt:lpstr>
      <vt:lpstr>BREPTAVOST</vt:lpstr>
      <vt:lpstr>NEJČASTĚJŠÍ CHYBY PŘI KOMUNIKACI S LIDMI S DS</vt:lpstr>
      <vt:lpstr>MOŽNOSTI ŘEŠENÍ A SPRÁVNÉHO PŘÍSTUPU PRO PODPORU KOMUNIKACE </vt:lpstr>
      <vt:lpstr>Prezentace aplikace PowerPoint</vt:lpstr>
      <vt:lpstr>Prezentace aplikace PowerPoint</vt:lpstr>
      <vt:lpstr>KOMUKACE S ŽÁKEM  S DS V RÁMCI ŠKOLY  – úloha učitele</vt:lpstr>
      <vt:lpstr>Prezentace aplikace PowerPoint</vt:lpstr>
      <vt:lpstr>KOMUKACE S ŽÁKEM S DS V RÁMCI ŠKOLY</vt:lpstr>
      <vt:lpstr>MOŽNOSTI PODPORY  KOMUKACE </vt:lpstr>
      <vt:lpstr>Orofaciální regulační terapie (ORT)</vt:lpstr>
      <vt:lpstr>SYSTÉMY AAK VYUŽITELNÉ U OSOB S DS Augmentativní = rozšiřující,  Alternativní = nahrazující </vt:lpstr>
      <vt:lpstr>DĚKUJI VÁM ZA POZORNOST…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FEUERSTEINOVA METODA</dc:title>
  <dc:creator>Katka</dc:creator>
  <cp:lastModifiedBy>Katka</cp:lastModifiedBy>
  <cp:revision>44</cp:revision>
  <dcterms:created xsi:type="dcterms:W3CDTF">2011-10-10T07:12:26Z</dcterms:created>
  <dcterms:modified xsi:type="dcterms:W3CDTF">2019-03-15T23:29:54Z</dcterms:modified>
</cp:coreProperties>
</file>