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media/image1.png" ContentType="image/png"/>
  <Override PartName="/ppt/media/image2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24" Type="http://schemas.openxmlformats.org/officeDocument/2006/relationships/slide" Target="slides/slide15.xml"/><Relationship Id="rId25" Type="http://schemas.openxmlformats.org/officeDocument/2006/relationships/slide" Target="slides/slide16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B72C8-719F-4E41-A506-55F1A0CB1459}" type="doc">
      <dgm:prSet loTypeId="urn:microsoft.com/office/officeart/2005/8/layout/process1" loCatId="process" qsTypeId="urn:microsoft.com/office/officeart/2005/8/quickstyle/3d4" qsCatId="3D" csTypeId="urn:microsoft.com/office/officeart/2005/8/colors/colorful2" csCatId="colorful" phldr="1"/>
      <dgm:spPr/>
    </dgm:pt>
    <dgm:pt modelId="{A8DE087C-A149-46CD-B628-A97ED3A7AB6C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cs-CZ" sz="4000" b="1" dirty="0">
              <a:solidFill>
                <a:schemeClr val="bg1"/>
              </a:solidFill>
            </a:rPr>
            <a:t>Rizika</a:t>
          </a:r>
        </a:p>
      </dgm:t>
    </dgm:pt>
    <dgm:pt modelId="{8868FBB1-F5BE-4D12-B14D-79F90A862E7C}" type="parTrans" cxnId="{3FD12B8C-F82C-4669-99E7-0088A7CC7D38}">
      <dgm:prSet/>
      <dgm:spPr/>
      <dgm:t>
        <a:bodyPr/>
        <a:lstStyle/>
        <a:p>
          <a:endParaRPr lang="cs-CZ"/>
        </a:p>
      </dgm:t>
    </dgm:pt>
    <dgm:pt modelId="{6DAD2294-C8F6-4476-9232-0C90DEA79E67}" type="sibTrans" cxnId="{3FD12B8C-F82C-4669-99E7-0088A7CC7D38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BFA140AC-4DE7-45D5-843B-E32E60213C78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cs-CZ" sz="3200" b="1" dirty="0">
              <a:solidFill>
                <a:schemeClr val="bg1"/>
              </a:solidFill>
            </a:rPr>
            <a:t>Problémy</a:t>
          </a:r>
        </a:p>
      </dgm:t>
    </dgm:pt>
    <dgm:pt modelId="{77DB075F-667F-4BEA-9644-831C4DE34A40}" type="parTrans" cxnId="{4E05ACCD-528F-4DD1-B88E-13626075402D}">
      <dgm:prSet/>
      <dgm:spPr/>
      <dgm:t>
        <a:bodyPr/>
        <a:lstStyle/>
        <a:p>
          <a:endParaRPr lang="cs-CZ"/>
        </a:p>
      </dgm:t>
    </dgm:pt>
    <dgm:pt modelId="{5D8CD50C-8BB4-40DB-AA50-2CB5676B55DE}" type="sibTrans" cxnId="{4E05ACCD-528F-4DD1-B88E-13626075402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A8163321-9CCF-4969-801D-CF3A599FA92A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cs-CZ" sz="3200" b="1" dirty="0">
              <a:solidFill>
                <a:schemeClr val="bg1"/>
              </a:solidFill>
            </a:rPr>
            <a:t>Poruchy</a:t>
          </a:r>
        </a:p>
      </dgm:t>
    </dgm:pt>
    <dgm:pt modelId="{B1D91699-B21D-401D-BEAB-D5C0F4BAD66D}" type="parTrans" cxnId="{3EEE522F-D938-46CB-B3D6-DEB8B0599E8E}">
      <dgm:prSet/>
      <dgm:spPr/>
      <dgm:t>
        <a:bodyPr/>
        <a:lstStyle/>
        <a:p>
          <a:endParaRPr lang="cs-CZ"/>
        </a:p>
      </dgm:t>
    </dgm:pt>
    <dgm:pt modelId="{53EA076F-2BE5-4FC5-87D4-7D68ADA34927}" type="sibTrans" cxnId="{3EEE522F-D938-46CB-B3D6-DEB8B0599E8E}">
      <dgm:prSet/>
      <dgm:spPr/>
      <dgm:t>
        <a:bodyPr/>
        <a:lstStyle/>
        <a:p>
          <a:endParaRPr lang="cs-CZ"/>
        </a:p>
      </dgm:t>
    </dgm:pt>
    <dgm:pt modelId="{F60CDCCB-298B-4589-8083-37F9F85CE1D6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400" b="1" dirty="0">
              <a:solidFill>
                <a:schemeClr val="tx1"/>
              </a:solidFill>
            </a:rPr>
            <a:t>Individuální</a:t>
          </a:r>
        </a:p>
      </dgm:t>
    </dgm:pt>
    <dgm:pt modelId="{250AD0BC-3CC0-40F5-9950-712CD7620A43}" type="parTrans" cxnId="{64C21357-17BB-4B93-B92E-E6EC418EC4EB}">
      <dgm:prSet/>
      <dgm:spPr/>
      <dgm:t>
        <a:bodyPr/>
        <a:lstStyle/>
        <a:p>
          <a:endParaRPr lang="cs-CZ"/>
        </a:p>
      </dgm:t>
    </dgm:pt>
    <dgm:pt modelId="{62FD88A1-F6E0-4009-B6C8-B0097C0B666D}" type="sibTrans" cxnId="{64C21357-17BB-4B93-B92E-E6EC418EC4EB}">
      <dgm:prSet/>
      <dgm:spPr/>
      <dgm:t>
        <a:bodyPr/>
        <a:lstStyle/>
        <a:p>
          <a:endParaRPr lang="cs-CZ"/>
        </a:p>
      </dgm:t>
    </dgm:pt>
    <dgm:pt modelId="{4323E59E-9DC6-45BC-802E-F17FC46E0083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400" b="1" dirty="0">
              <a:solidFill>
                <a:schemeClr val="tx1"/>
              </a:solidFill>
            </a:rPr>
            <a:t>Rodinná</a:t>
          </a:r>
        </a:p>
      </dgm:t>
    </dgm:pt>
    <dgm:pt modelId="{F75B0D64-1F34-4D8C-AF16-A51A21E120F4}" type="parTrans" cxnId="{CE7B22A6-726B-40DA-800C-BAA0387844DB}">
      <dgm:prSet/>
      <dgm:spPr/>
      <dgm:t>
        <a:bodyPr/>
        <a:lstStyle/>
        <a:p>
          <a:endParaRPr lang="cs-CZ"/>
        </a:p>
      </dgm:t>
    </dgm:pt>
    <dgm:pt modelId="{0BABEE0B-BBEA-4D8A-B3AB-FD2DF65ED8D0}" type="sibTrans" cxnId="{CE7B22A6-726B-40DA-800C-BAA0387844DB}">
      <dgm:prSet/>
      <dgm:spPr/>
      <dgm:t>
        <a:bodyPr/>
        <a:lstStyle/>
        <a:p>
          <a:endParaRPr lang="cs-CZ"/>
        </a:p>
      </dgm:t>
    </dgm:pt>
    <dgm:pt modelId="{EFAF9713-AE81-4946-8F23-8A0B12236C7C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400" b="1" dirty="0">
              <a:solidFill>
                <a:schemeClr val="tx1"/>
              </a:solidFill>
            </a:rPr>
            <a:t>Sociální</a:t>
          </a:r>
        </a:p>
      </dgm:t>
    </dgm:pt>
    <dgm:pt modelId="{26D99CA0-D0B0-4E48-B8D5-9E510902EEF8}" type="parTrans" cxnId="{9BE12B01-CE67-4426-A623-BE181E657C41}">
      <dgm:prSet/>
      <dgm:spPr/>
      <dgm:t>
        <a:bodyPr/>
        <a:lstStyle/>
        <a:p>
          <a:endParaRPr lang="cs-CZ"/>
        </a:p>
      </dgm:t>
    </dgm:pt>
    <dgm:pt modelId="{29EBF865-4BE6-40B7-B00F-37A2F69847AA}" type="sibTrans" cxnId="{9BE12B01-CE67-4426-A623-BE181E657C41}">
      <dgm:prSet/>
      <dgm:spPr/>
      <dgm:t>
        <a:bodyPr/>
        <a:lstStyle/>
        <a:p>
          <a:endParaRPr lang="cs-CZ"/>
        </a:p>
      </dgm:t>
    </dgm:pt>
    <dgm:pt modelId="{9A4C4BD0-CF92-4C73-8861-126D5EE285C7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b="1" dirty="0">
              <a:solidFill>
                <a:schemeClr val="bg2">
                  <a:lumMod val="10000"/>
                </a:schemeClr>
              </a:solidFill>
            </a:rPr>
            <a:t>Vývoj nepřizpůsobivého chování</a:t>
          </a:r>
        </a:p>
      </dgm:t>
    </dgm:pt>
    <dgm:pt modelId="{75264554-9C45-4AB3-A3FC-355E780E57D7}" type="parTrans" cxnId="{1CAE3F68-7CA0-4F26-B589-6A595D463662}">
      <dgm:prSet/>
      <dgm:spPr/>
      <dgm:t>
        <a:bodyPr/>
        <a:lstStyle/>
        <a:p>
          <a:endParaRPr lang="cs-CZ"/>
        </a:p>
      </dgm:t>
    </dgm:pt>
    <dgm:pt modelId="{594968EC-B931-49B6-9F93-FAE43ADEDF62}" type="sibTrans" cxnId="{1CAE3F68-7CA0-4F26-B589-6A595D463662}">
      <dgm:prSet/>
      <dgm:spPr/>
      <dgm:t>
        <a:bodyPr/>
        <a:lstStyle/>
        <a:p>
          <a:endParaRPr lang="cs-CZ"/>
        </a:p>
      </dgm:t>
    </dgm:pt>
    <dgm:pt modelId="{D06F6C16-2D23-417F-A46D-CB8518C44C62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b="1" dirty="0">
              <a:solidFill>
                <a:schemeClr val="bg2">
                  <a:lumMod val="10000"/>
                </a:schemeClr>
              </a:solidFill>
            </a:rPr>
            <a:t>Přechodný stav</a:t>
          </a:r>
        </a:p>
      </dgm:t>
    </dgm:pt>
    <dgm:pt modelId="{F05066D4-7A02-44D4-926A-F091685A796A}" type="parTrans" cxnId="{7591E363-BF5D-4A42-BF81-E667322343AE}">
      <dgm:prSet/>
      <dgm:spPr/>
      <dgm:t>
        <a:bodyPr/>
        <a:lstStyle/>
        <a:p>
          <a:endParaRPr lang="cs-CZ"/>
        </a:p>
      </dgm:t>
    </dgm:pt>
    <dgm:pt modelId="{9C1824EC-FB13-409A-B65A-959E588B5B6E}" type="sibTrans" cxnId="{7591E363-BF5D-4A42-BF81-E667322343AE}">
      <dgm:prSet/>
      <dgm:spPr/>
      <dgm:t>
        <a:bodyPr/>
        <a:lstStyle/>
        <a:p>
          <a:endParaRPr lang="cs-CZ"/>
        </a:p>
      </dgm:t>
    </dgm:pt>
    <dgm:pt modelId="{046D7BE4-4F19-4ABF-8E7F-42ABCE641FD3}">
      <dgm:prSet phldrT="[Text]" custT="1"/>
      <dgm:spPr/>
      <dgm:t>
        <a:bodyPr/>
        <a:lstStyle/>
        <a:p>
          <a:pPr>
            <a:lnSpc>
              <a:spcPct val="150000"/>
            </a:lnSpc>
          </a:pPr>
          <a:r>
            <a:rPr lang="cs-CZ" sz="2000" b="1" dirty="0">
              <a:solidFill>
                <a:schemeClr val="bg2">
                  <a:lumMod val="10000"/>
                </a:schemeClr>
              </a:solidFill>
            </a:rPr>
            <a:t>Dlouhodobé negativní následky</a:t>
          </a:r>
        </a:p>
      </dgm:t>
    </dgm:pt>
    <dgm:pt modelId="{0D186C5C-BD05-4781-AF31-A907287AB582}" type="parTrans" cxnId="{2B330A1E-DDC2-42A5-BDDB-D1C7FD139301}">
      <dgm:prSet/>
      <dgm:spPr/>
      <dgm:t>
        <a:bodyPr/>
        <a:lstStyle/>
        <a:p>
          <a:endParaRPr lang="cs-CZ"/>
        </a:p>
      </dgm:t>
    </dgm:pt>
    <dgm:pt modelId="{234C2B1B-9F9C-486A-8255-77C2D8106096}" type="sibTrans" cxnId="{2B330A1E-DDC2-42A5-BDDB-D1C7FD139301}">
      <dgm:prSet/>
      <dgm:spPr/>
      <dgm:t>
        <a:bodyPr/>
        <a:lstStyle/>
        <a:p>
          <a:endParaRPr lang="cs-CZ"/>
        </a:p>
      </dgm:t>
    </dgm:pt>
    <dgm:pt modelId="{CCAA7792-B9AD-4407-AEAD-82993929BEDA}" type="pres">
      <dgm:prSet presAssocID="{70BB72C8-719F-4E41-A506-55F1A0CB1459}" presName="Name0" presStyleCnt="0">
        <dgm:presLayoutVars>
          <dgm:dir/>
          <dgm:resizeHandles val="exact"/>
        </dgm:presLayoutVars>
      </dgm:prSet>
      <dgm:spPr/>
    </dgm:pt>
    <dgm:pt modelId="{D180FB90-7B33-4C57-892C-E1E7DCED4A5B}" type="pres">
      <dgm:prSet presAssocID="{A8DE087C-A149-46CD-B628-A97ED3A7AB6C}" presName="node" presStyleLbl="node1" presStyleIdx="0" presStyleCnt="3" custScaleX="126061" custLinFactNeighborX="35711" custLinFactNeighborY="-500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8543E5-4654-45F2-B468-829CCF4BC4F2}" type="pres">
      <dgm:prSet presAssocID="{6DAD2294-C8F6-4476-9232-0C90DEA79E67}" presName="sibTrans" presStyleLbl="sibTrans2D1" presStyleIdx="0" presStyleCnt="2" custLinFactNeighborX="2413" custLinFactNeighborY="44799"/>
      <dgm:spPr/>
      <dgm:t>
        <a:bodyPr/>
        <a:lstStyle/>
        <a:p>
          <a:endParaRPr lang="cs-CZ"/>
        </a:p>
      </dgm:t>
    </dgm:pt>
    <dgm:pt modelId="{1D13728B-474E-4C65-83E1-EAEB09FD967B}" type="pres">
      <dgm:prSet presAssocID="{6DAD2294-C8F6-4476-9232-0C90DEA79E67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3742DF8C-3253-4247-A942-0D6B90D8F19B}" type="pres">
      <dgm:prSet presAssocID="{BFA140AC-4DE7-45D5-843B-E32E60213C78}" presName="node" presStyleLbl="node1" presStyleIdx="1" presStyleCnt="3" custScaleX="130904" custScaleY="104480" custLinFactNeighborX="-9341" custLinFactNeighborY="365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07A853-23B5-417F-8158-0BC0AD36A2E3}" type="pres">
      <dgm:prSet presAssocID="{5D8CD50C-8BB4-40DB-AA50-2CB5676B55DE}" presName="sibTrans" presStyleLbl="sibTrans2D1" presStyleIdx="1" presStyleCnt="2" custLinFactNeighborX="-2275" custLinFactNeighborY="3475"/>
      <dgm:spPr/>
      <dgm:t>
        <a:bodyPr/>
        <a:lstStyle/>
        <a:p>
          <a:endParaRPr lang="cs-CZ"/>
        </a:p>
      </dgm:t>
    </dgm:pt>
    <dgm:pt modelId="{20C282E1-039F-44C9-8E0A-05E8D74D4C3E}" type="pres">
      <dgm:prSet presAssocID="{5D8CD50C-8BB4-40DB-AA50-2CB5676B55DE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20629DA8-82C2-49F8-B370-FF327E22BF09}" type="pres">
      <dgm:prSet presAssocID="{A8163321-9CCF-4969-801D-CF3A599FA92A}" presName="node" presStyleLbl="node1" presStyleIdx="2" presStyleCnt="3" custLinFactY="12360" custLinFactNeighborX="-9450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BE12B01-CE67-4426-A623-BE181E657C41}" srcId="{A8DE087C-A149-46CD-B628-A97ED3A7AB6C}" destId="{EFAF9713-AE81-4946-8F23-8A0B12236C7C}" srcOrd="2" destOrd="0" parTransId="{26D99CA0-D0B0-4E48-B8D5-9E510902EEF8}" sibTransId="{29EBF865-4BE6-40B7-B00F-37A2F69847AA}"/>
    <dgm:cxn modelId="{5A3E5706-A33A-4865-9A12-D6B4ADF254D5}" type="presOf" srcId="{A8163321-9CCF-4969-801D-CF3A599FA92A}" destId="{20629DA8-82C2-49F8-B370-FF327E22BF09}" srcOrd="0" destOrd="0" presId="urn:microsoft.com/office/officeart/2005/8/layout/process1"/>
    <dgm:cxn modelId="{0E61BF4E-1B9D-4872-B22E-327D02BF1A93}" type="presOf" srcId="{9A4C4BD0-CF92-4C73-8861-126D5EE285C7}" destId="{3742DF8C-3253-4247-A942-0D6B90D8F19B}" srcOrd="0" destOrd="1" presId="urn:microsoft.com/office/officeart/2005/8/layout/process1"/>
    <dgm:cxn modelId="{C4608B67-DAD0-465E-9964-FF890E5F1705}" type="presOf" srcId="{046D7BE4-4F19-4ABF-8E7F-42ABCE641FD3}" destId="{20629DA8-82C2-49F8-B370-FF327E22BF09}" srcOrd="0" destOrd="1" presId="urn:microsoft.com/office/officeart/2005/8/layout/process1"/>
    <dgm:cxn modelId="{CE7B22A6-726B-40DA-800C-BAA0387844DB}" srcId="{A8DE087C-A149-46CD-B628-A97ED3A7AB6C}" destId="{4323E59E-9DC6-45BC-802E-F17FC46E0083}" srcOrd="1" destOrd="0" parTransId="{F75B0D64-1F34-4D8C-AF16-A51A21E120F4}" sibTransId="{0BABEE0B-BBEA-4D8A-B3AB-FD2DF65ED8D0}"/>
    <dgm:cxn modelId="{DB7B1DAF-D8E2-4849-807A-9D1F1C81A36E}" type="presOf" srcId="{BFA140AC-4DE7-45D5-843B-E32E60213C78}" destId="{3742DF8C-3253-4247-A942-0D6B90D8F19B}" srcOrd="0" destOrd="0" presId="urn:microsoft.com/office/officeart/2005/8/layout/process1"/>
    <dgm:cxn modelId="{E25FC523-6B5A-474D-8F43-532D306AF921}" type="presOf" srcId="{70BB72C8-719F-4E41-A506-55F1A0CB1459}" destId="{CCAA7792-B9AD-4407-AEAD-82993929BEDA}" srcOrd="0" destOrd="0" presId="urn:microsoft.com/office/officeart/2005/8/layout/process1"/>
    <dgm:cxn modelId="{1CAE3F68-7CA0-4F26-B589-6A595D463662}" srcId="{BFA140AC-4DE7-45D5-843B-E32E60213C78}" destId="{9A4C4BD0-CF92-4C73-8861-126D5EE285C7}" srcOrd="0" destOrd="0" parTransId="{75264554-9C45-4AB3-A3FC-355E780E57D7}" sibTransId="{594968EC-B931-49B6-9F93-FAE43ADEDF62}"/>
    <dgm:cxn modelId="{F81C9D8E-0C83-4957-B88D-354256BD8682}" type="presOf" srcId="{5D8CD50C-8BB4-40DB-AA50-2CB5676B55DE}" destId="{D507A853-23B5-417F-8158-0BC0AD36A2E3}" srcOrd="0" destOrd="0" presId="urn:microsoft.com/office/officeart/2005/8/layout/process1"/>
    <dgm:cxn modelId="{7591E363-BF5D-4A42-BF81-E667322343AE}" srcId="{BFA140AC-4DE7-45D5-843B-E32E60213C78}" destId="{D06F6C16-2D23-417F-A46D-CB8518C44C62}" srcOrd="1" destOrd="0" parTransId="{F05066D4-7A02-44D4-926A-F091685A796A}" sibTransId="{9C1824EC-FB13-409A-B65A-959E588B5B6E}"/>
    <dgm:cxn modelId="{CC077EF3-BA9D-4DF6-8679-18372F515556}" type="presOf" srcId="{D06F6C16-2D23-417F-A46D-CB8518C44C62}" destId="{3742DF8C-3253-4247-A942-0D6B90D8F19B}" srcOrd="0" destOrd="2" presId="urn:microsoft.com/office/officeart/2005/8/layout/process1"/>
    <dgm:cxn modelId="{5C8EDCCA-D35C-4B4F-99CE-A799DA9BF97B}" type="presOf" srcId="{A8DE087C-A149-46CD-B628-A97ED3A7AB6C}" destId="{D180FB90-7B33-4C57-892C-E1E7DCED4A5B}" srcOrd="0" destOrd="0" presId="urn:microsoft.com/office/officeart/2005/8/layout/process1"/>
    <dgm:cxn modelId="{212629DB-299B-4044-A875-21DDCF2C2B45}" type="presOf" srcId="{EFAF9713-AE81-4946-8F23-8A0B12236C7C}" destId="{D180FB90-7B33-4C57-892C-E1E7DCED4A5B}" srcOrd="0" destOrd="3" presId="urn:microsoft.com/office/officeart/2005/8/layout/process1"/>
    <dgm:cxn modelId="{E80BFE6D-05AE-429B-BF21-5584D818506F}" type="presOf" srcId="{6DAD2294-C8F6-4476-9232-0C90DEA79E67}" destId="{1D13728B-474E-4C65-83E1-EAEB09FD967B}" srcOrd="1" destOrd="0" presId="urn:microsoft.com/office/officeart/2005/8/layout/process1"/>
    <dgm:cxn modelId="{64C21357-17BB-4B93-B92E-E6EC418EC4EB}" srcId="{A8DE087C-A149-46CD-B628-A97ED3A7AB6C}" destId="{F60CDCCB-298B-4589-8083-37F9F85CE1D6}" srcOrd="0" destOrd="0" parTransId="{250AD0BC-3CC0-40F5-9950-712CD7620A43}" sibTransId="{62FD88A1-F6E0-4009-B6C8-B0097C0B666D}"/>
    <dgm:cxn modelId="{90D2AC29-C761-4831-B766-710425BFDF9D}" type="presOf" srcId="{6DAD2294-C8F6-4476-9232-0C90DEA79E67}" destId="{BD8543E5-4654-45F2-B468-829CCF4BC4F2}" srcOrd="0" destOrd="0" presId="urn:microsoft.com/office/officeart/2005/8/layout/process1"/>
    <dgm:cxn modelId="{4E05ACCD-528F-4DD1-B88E-13626075402D}" srcId="{70BB72C8-719F-4E41-A506-55F1A0CB1459}" destId="{BFA140AC-4DE7-45D5-843B-E32E60213C78}" srcOrd="1" destOrd="0" parTransId="{77DB075F-667F-4BEA-9644-831C4DE34A40}" sibTransId="{5D8CD50C-8BB4-40DB-AA50-2CB5676B55DE}"/>
    <dgm:cxn modelId="{6873E90B-EB6E-4C6B-876C-097682652B05}" type="presOf" srcId="{4323E59E-9DC6-45BC-802E-F17FC46E0083}" destId="{D180FB90-7B33-4C57-892C-E1E7DCED4A5B}" srcOrd="0" destOrd="2" presId="urn:microsoft.com/office/officeart/2005/8/layout/process1"/>
    <dgm:cxn modelId="{F6472069-9594-4EDE-B722-0F9D9D390D3E}" type="presOf" srcId="{F60CDCCB-298B-4589-8083-37F9F85CE1D6}" destId="{D180FB90-7B33-4C57-892C-E1E7DCED4A5B}" srcOrd="0" destOrd="1" presId="urn:microsoft.com/office/officeart/2005/8/layout/process1"/>
    <dgm:cxn modelId="{3EEE522F-D938-46CB-B3D6-DEB8B0599E8E}" srcId="{70BB72C8-719F-4E41-A506-55F1A0CB1459}" destId="{A8163321-9CCF-4969-801D-CF3A599FA92A}" srcOrd="2" destOrd="0" parTransId="{B1D91699-B21D-401D-BEAB-D5C0F4BAD66D}" sibTransId="{53EA076F-2BE5-4FC5-87D4-7D68ADA34927}"/>
    <dgm:cxn modelId="{BD16300B-9FEC-40C9-B06C-4FF15360B9E9}" type="presOf" srcId="{5D8CD50C-8BB4-40DB-AA50-2CB5676B55DE}" destId="{20C282E1-039F-44C9-8E0A-05E8D74D4C3E}" srcOrd="1" destOrd="0" presId="urn:microsoft.com/office/officeart/2005/8/layout/process1"/>
    <dgm:cxn modelId="{3FD12B8C-F82C-4669-99E7-0088A7CC7D38}" srcId="{70BB72C8-719F-4E41-A506-55F1A0CB1459}" destId="{A8DE087C-A149-46CD-B628-A97ED3A7AB6C}" srcOrd="0" destOrd="0" parTransId="{8868FBB1-F5BE-4D12-B14D-79F90A862E7C}" sibTransId="{6DAD2294-C8F6-4476-9232-0C90DEA79E67}"/>
    <dgm:cxn modelId="{2B330A1E-DDC2-42A5-BDDB-D1C7FD139301}" srcId="{A8163321-9CCF-4969-801D-CF3A599FA92A}" destId="{046D7BE4-4F19-4ABF-8E7F-42ABCE641FD3}" srcOrd="0" destOrd="0" parTransId="{0D186C5C-BD05-4781-AF31-A907287AB582}" sibTransId="{234C2B1B-9F9C-486A-8255-77C2D8106096}"/>
    <dgm:cxn modelId="{00EBDEFD-74F0-4288-AB4A-9E9F450E9B2E}" type="presParOf" srcId="{CCAA7792-B9AD-4407-AEAD-82993929BEDA}" destId="{D180FB90-7B33-4C57-892C-E1E7DCED4A5B}" srcOrd="0" destOrd="0" presId="urn:microsoft.com/office/officeart/2005/8/layout/process1"/>
    <dgm:cxn modelId="{E0C82A06-A4CE-4245-9905-BA3605850C10}" type="presParOf" srcId="{CCAA7792-B9AD-4407-AEAD-82993929BEDA}" destId="{BD8543E5-4654-45F2-B468-829CCF4BC4F2}" srcOrd="1" destOrd="0" presId="urn:microsoft.com/office/officeart/2005/8/layout/process1"/>
    <dgm:cxn modelId="{121DC3A4-6459-4DA2-A8CB-F1F1EBAAA9A9}" type="presParOf" srcId="{BD8543E5-4654-45F2-B468-829CCF4BC4F2}" destId="{1D13728B-474E-4C65-83E1-EAEB09FD967B}" srcOrd="0" destOrd="0" presId="urn:microsoft.com/office/officeart/2005/8/layout/process1"/>
    <dgm:cxn modelId="{B1CE5558-68A2-448F-B8EE-54D2BF3FF92D}" type="presParOf" srcId="{CCAA7792-B9AD-4407-AEAD-82993929BEDA}" destId="{3742DF8C-3253-4247-A942-0D6B90D8F19B}" srcOrd="2" destOrd="0" presId="urn:microsoft.com/office/officeart/2005/8/layout/process1"/>
    <dgm:cxn modelId="{F28D5B04-0DE0-4683-AE43-B770DE8F26E4}" type="presParOf" srcId="{CCAA7792-B9AD-4407-AEAD-82993929BEDA}" destId="{D507A853-23B5-417F-8158-0BC0AD36A2E3}" srcOrd="3" destOrd="0" presId="urn:microsoft.com/office/officeart/2005/8/layout/process1"/>
    <dgm:cxn modelId="{CD2AE3AC-AB9E-4776-BE98-39BDE620AD18}" type="presParOf" srcId="{D507A853-23B5-417F-8158-0BC0AD36A2E3}" destId="{20C282E1-039F-44C9-8E0A-05E8D74D4C3E}" srcOrd="0" destOrd="0" presId="urn:microsoft.com/office/officeart/2005/8/layout/process1"/>
    <dgm:cxn modelId="{7D44B59E-6A43-4116-AAD2-B1B4CEB0F8B1}" type="presParOf" srcId="{CCAA7792-B9AD-4407-AEAD-82993929BEDA}" destId="{20629DA8-82C2-49F8-B370-FF327E22BF0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0FB90-7B33-4C57-892C-E1E7DCED4A5B}">
      <dsp:nvSpPr>
        <dsp:cNvPr id="0" name=""/>
        <dsp:cNvSpPr/>
      </dsp:nvSpPr>
      <dsp:spPr>
        <a:xfrm>
          <a:off x="288029" y="4"/>
          <a:ext cx="2489419" cy="31320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b="1" kern="1200" dirty="0">
              <a:solidFill>
                <a:schemeClr val="bg1"/>
              </a:solidFill>
            </a:rPr>
            <a:t>Rizika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b="1" kern="1200" dirty="0">
              <a:solidFill>
                <a:schemeClr val="tx1"/>
              </a:solidFill>
            </a:rPr>
            <a:t>Individuální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b="1" kern="1200" dirty="0">
              <a:solidFill>
                <a:schemeClr val="tx1"/>
              </a:solidFill>
            </a:rPr>
            <a:t>Rodinná</a:t>
          </a:r>
        </a:p>
        <a:p>
          <a:pPr marL="228600" lvl="1" indent="-228600" algn="l" defTabSz="10668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b="1" kern="1200" dirty="0">
              <a:solidFill>
                <a:schemeClr val="tx1"/>
              </a:solidFill>
            </a:rPr>
            <a:t>Sociální</a:t>
          </a:r>
        </a:p>
      </dsp:txBody>
      <dsp:txXfrm>
        <a:off x="360942" y="72917"/>
        <a:ext cx="2343593" cy="2986204"/>
      </dsp:txXfrm>
    </dsp:sp>
    <dsp:sp modelId="{BD8543E5-4654-45F2-B468-829CCF4BC4F2}">
      <dsp:nvSpPr>
        <dsp:cNvPr id="0" name=""/>
        <dsp:cNvSpPr/>
      </dsp:nvSpPr>
      <dsp:spPr>
        <a:xfrm rot="2542599">
          <a:off x="2852793" y="2880138"/>
          <a:ext cx="311400" cy="4897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70000" extrusionH="17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100" kern="1200"/>
        </a:p>
      </dsp:txBody>
      <dsp:txXfrm>
        <a:off x="2864997" y="2946604"/>
        <a:ext cx="217980" cy="293845"/>
      </dsp:txXfrm>
    </dsp:sp>
    <dsp:sp modelId="{3742DF8C-3253-4247-A942-0D6B90D8F19B}">
      <dsp:nvSpPr>
        <dsp:cNvPr id="0" name=""/>
        <dsp:cNvSpPr/>
      </dsp:nvSpPr>
      <dsp:spPr>
        <a:xfrm>
          <a:off x="3211488" y="2640775"/>
          <a:ext cx="2585057" cy="3272345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>
              <a:solidFill>
                <a:schemeClr val="bg1"/>
              </a:solidFill>
            </a:rPr>
            <a:t>Problémy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b="1" kern="1200" dirty="0">
              <a:solidFill>
                <a:schemeClr val="bg2">
                  <a:lumMod val="10000"/>
                </a:schemeClr>
              </a:solidFill>
            </a:rPr>
            <a:t>Vývoj nepřizpůsobivého chování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b="1" kern="1200" dirty="0">
              <a:solidFill>
                <a:schemeClr val="bg2">
                  <a:lumMod val="10000"/>
                </a:schemeClr>
              </a:solidFill>
            </a:rPr>
            <a:t>Přechodný stav</a:t>
          </a:r>
        </a:p>
      </dsp:txBody>
      <dsp:txXfrm>
        <a:off x="3287202" y="2716489"/>
        <a:ext cx="2433629" cy="3120917"/>
      </dsp:txXfrm>
    </dsp:sp>
    <dsp:sp modelId="{D507A853-23B5-417F-8158-0BC0AD36A2E3}">
      <dsp:nvSpPr>
        <dsp:cNvPr id="0" name=""/>
        <dsp:cNvSpPr/>
      </dsp:nvSpPr>
      <dsp:spPr>
        <a:xfrm rot="469469">
          <a:off x="5982239" y="4282553"/>
          <a:ext cx="422125" cy="4897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70000" extrusionH="17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100" kern="1200"/>
        </a:p>
      </dsp:txBody>
      <dsp:txXfrm>
        <a:off x="5982829" y="4371882"/>
        <a:ext cx="295488" cy="293845"/>
      </dsp:txXfrm>
    </dsp:sp>
    <dsp:sp modelId="{20629DA8-82C2-49F8-B370-FF327E22BF09}">
      <dsp:nvSpPr>
        <dsp:cNvPr id="0" name=""/>
        <dsp:cNvSpPr/>
      </dsp:nvSpPr>
      <dsp:spPr>
        <a:xfrm>
          <a:off x="6585594" y="3132665"/>
          <a:ext cx="1974773" cy="313203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>
              <a:solidFill>
                <a:schemeClr val="bg1"/>
              </a:solidFill>
            </a:rPr>
            <a:t>Poruchy</a:t>
          </a: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b="1" kern="1200" dirty="0">
              <a:solidFill>
                <a:schemeClr val="bg2">
                  <a:lumMod val="10000"/>
                </a:schemeClr>
              </a:solidFill>
            </a:rPr>
            <a:t>Dlouhodobé negativní následky</a:t>
          </a:r>
        </a:p>
      </dsp:txBody>
      <dsp:txXfrm>
        <a:off x="6643433" y="3190504"/>
        <a:ext cx="1859095" cy="3016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přesun snímku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29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7B8072AD-9AE6-424D-BEBA-97151A4D5050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3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335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829BF6D-2607-4E25-8102-06F4721D1A7C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33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cs-CZ" sz="2000" spc="-1" strike="noStrike">
              <a:latin typeface="Arial"/>
            </a:endParaRPr>
          </a:p>
        </p:txBody>
      </p:sp>
      <p:sp>
        <p:nvSpPr>
          <p:cNvPr id="33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E197C75E-CFCA-4E23-AC8B-FC621A471A42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A3B3816-71D1-492E-B690-AE6C11C091DD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21. 3. 2020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4CAFC42-7F51-4EE9-89CF-8A564F2FA8C1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16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A3CB660-7B1D-4C71-B906-219B43D17E0D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21. 3. 2020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022560E-AAA0-4605-B94F-C5FA826D3AEF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6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047CD96-75F9-4C4A-857D-D9985F702E58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21. 3. 2020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8683D2B-8D9B-44B9-9A4F-80ABCA83FF1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9E7BFE3-4C46-45C5-B783-68FCEEA1FE8A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21. 3. 2020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31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75569776-5C9A-42FD-83A4-76926325DD69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281"/>
              </a:spcBef>
            </a:pPr>
            <a:r>
              <a:rPr b="0" lang="cs-CZ" sz="14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82B9AFE-B749-413F-85AF-AECD1CCBB3E9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21. 3. 2020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2A34EE7-ABCD-41E5-B334-6B5E3B19A440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413CC7A3-2F8F-4B74-9E8E-DB42BD6912A1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21. 3. 2020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DB29062-BA68-4FF9-A068-8072FEF637E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455EB90-F9CA-4C3F-8BD3-0C7EAD983227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21. 3. 2020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254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022EC3F-1E1B-45B3-B3B8-617A235206C3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slideLayout" Target="../slideLayouts/slideLayout6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0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0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0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642960" y="17146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6000" spc="-1" strike="noStrike">
                <a:solidFill>
                  <a:srgbClr val="c00000"/>
                </a:solidFill>
                <a:latin typeface="Calibri"/>
              </a:rPr>
              <a:t>Cílová skupina etopedie</a:t>
            </a:r>
            <a:endParaRPr b="0" lang="cs-CZ" sz="6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c00000"/>
                </a:solidFill>
                <a:latin typeface="Calibri"/>
              </a:rPr>
              <a:t>Poruchy chování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0" name="TextShape 2"/>
          <p:cNvSpPr txBox="1"/>
          <p:nvPr/>
        </p:nvSpPr>
        <p:spPr>
          <a:xfrm>
            <a:off x="457200" y="836640"/>
            <a:ext cx="822924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cs-CZ" sz="3200" spc="-1" strike="noStrike">
                <a:solidFill>
                  <a:srgbClr val="31859c"/>
                </a:solidFill>
                <a:latin typeface="Calibri"/>
              </a:rPr>
              <a:t>5 charakteristik poruch chování podle Bowera</a:t>
            </a:r>
            <a:r>
              <a:rPr b="1" i="1" lang="cs-CZ" sz="3200" spc="-1" strike="noStrike">
                <a:solidFill>
                  <a:srgbClr val="31859c"/>
                </a:solidFill>
                <a:latin typeface="Calibri"/>
              </a:rPr>
              <a:t> 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Calibri"/>
              <a:buAutoNum type="arabicParenR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Neschopnost učit se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Calibri"/>
              <a:buAutoNum type="arabicParenR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Neschopnost navazovat uspokojivé sociální vztahy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Calibri"/>
              <a:buAutoNum type="arabicParenR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Nepřiměřené chování a emotivní reakce v běžných podmínkách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Calibri"/>
              <a:buAutoNum type="arabicParenR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Celkový výrazný pocit neštěstí nebo deprese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Calibri"/>
              <a:buAutoNum type="arabicParenR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Tendence vyvolávat somatické symptomy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60000"/>
          </a:bodyPr>
          <a:p>
            <a:pPr algn="ctr">
              <a:lnSpc>
                <a:spcPct val="100000"/>
              </a:lnSpc>
            </a:pPr>
            <a:r>
              <a:rPr b="1" lang="cs-CZ" sz="4900" spc="-1" strike="noStrike">
                <a:solidFill>
                  <a:srgbClr val="31859c"/>
                </a:solidFill>
                <a:latin typeface="Calibri"/>
              </a:rPr>
              <a:t>Definice poruchy chování </a:t>
            </a:r>
            <a:br/>
            <a:r>
              <a:rPr b="1" lang="cs-CZ" sz="2200" spc="-1" strike="noStrike">
                <a:solidFill>
                  <a:srgbClr val="31859c"/>
                </a:solidFill>
                <a:latin typeface="Calibri"/>
              </a:rPr>
              <a:t>(Sdružení pro Národní duševní zdraví a speciální vzdělávání 1992)</a:t>
            </a:r>
            <a:br/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2" name="TextShape 2"/>
          <p:cNvSpPr txBox="1"/>
          <p:nvPr/>
        </p:nvSpPr>
        <p:spPr>
          <a:xfrm>
            <a:off x="214200" y="1052640"/>
            <a:ext cx="8643600" cy="5805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spcBef>
                <a:spcPts val="1519"/>
              </a:spcBef>
            </a:pPr>
            <a:r>
              <a:rPr b="1" lang="cs-CZ" sz="7600" spc="-1" strike="noStrike">
                <a:solidFill>
                  <a:srgbClr val="c00000"/>
                </a:solidFill>
                <a:latin typeface="Calibri"/>
              </a:rPr>
              <a:t>Pojem porucha emocí nebo chování (PE, PCH) je výrazem pro postižení, kdy se chování a emocionální reakce žáka</a:t>
            </a:r>
            <a:r>
              <a:rPr b="1" lang="cs-CZ" sz="7600" spc="-1" strike="noStrike">
                <a:solidFill>
                  <a:srgbClr val="10243e"/>
                </a:solidFill>
                <a:latin typeface="Calibri"/>
              </a:rPr>
              <a:t>: 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7600" spc="-1" strike="noStrike">
                <a:solidFill>
                  <a:srgbClr val="10243e"/>
                </a:solidFill>
                <a:latin typeface="Calibri"/>
              </a:rPr>
              <a:t>Liší od odpovídajících věkových, kulturních nebo etnických norem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7600" spc="-1" strike="noStrike">
                <a:solidFill>
                  <a:srgbClr val="10243e"/>
                </a:solidFill>
                <a:latin typeface="Calibri"/>
              </a:rPr>
              <a:t>Mají </a:t>
            </a:r>
            <a:r>
              <a:rPr b="1" lang="cs-CZ" sz="7600" spc="-1" strike="noStrike">
                <a:solidFill>
                  <a:srgbClr val="c00000"/>
                </a:solidFill>
                <a:latin typeface="Calibri"/>
              </a:rPr>
              <a:t>nepříznivý vliv na školní výkon včetně jeho akademických, sociálních, předprofesních a osobnostních dovedností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70000"/>
              </a:lnSpc>
              <a:spcBef>
                <a:spcPts val="1519"/>
              </a:spcBef>
            </a:pPr>
            <a:r>
              <a:rPr b="1" lang="cs-CZ" sz="7600" spc="-1" strike="noStrike">
                <a:solidFill>
                  <a:srgbClr val="c00000"/>
                </a:solidFill>
                <a:latin typeface="Calibri"/>
              </a:rPr>
              <a:t> </a:t>
            </a:r>
            <a:r>
              <a:rPr b="1" lang="cs-CZ" sz="7600" spc="-1" strike="noStrike">
                <a:solidFill>
                  <a:srgbClr val="c00000"/>
                </a:solidFill>
                <a:latin typeface="Calibri"/>
              </a:rPr>
              <a:t>Současně je toto postižení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7600" spc="-1" strike="noStrike">
                <a:solidFill>
                  <a:srgbClr val="10243e"/>
                </a:solidFill>
                <a:latin typeface="Calibri"/>
              </a:rPr>
              <a:t>Něco </a:t>
            </a:r>
            <a:r>
              <a:rPr b="1" lang="cs-CZ" sz="7600" spc="-1" strike="noStrike">
                <a:solidFill>
                  <a:srgbClr val="c00000"/>
                </a:solidFill>
                <a:latin typeface="Calibri"/>
              </a:rPr>
              <a:t>víc než přechodná, předvídatelná reakce na stresující události z jeho prostředí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70000"/>
              </a:lnSpc>
              <a:spcBef>
                <a:spcPts val="1519"/>
              </a:spcBef>
              <a:buClr>
                <a:srgbClr val="c00000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c00000"/>
                </a:solidFill>
                <a:latin typeface="Calibri"/>
              </a:rPr>
              <a:t>Vyskytuje se současně nejméně ve dvou různých prostředích, z nichž alespoň jedno souvisí se školou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70000"/>
              </a:lnSpc>
              <a:spcBef>
                <a:spcPts val="1519"/>
              </a:spcBef>
              <a:buClr>
                <a:srgbClr val="c00000"/>
              </a:buClr>
              <a:buFont typeface="Arial"/>
              <a:buChar char="•"/>
            </a:pPr>
            <a:r>
              <a:rPr b="1" lang="cs-CZ" sz="7600" spc="-1" strike="noStrike">
                <a:solidFill>
                  <a:srgbClr val="c00000"/>
                </a:solidFill>
                <a:latin typeface="Calibri"/>
              </a:rPr>
              <a:t>Přetrvává i přes individuální intervenci v rámci vzdělávacího programu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70000"/>
              </a:lnSpc>
              <a:spcBef>
                <a:spcPts val="151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7600" spc="-1" strike="noStrike">
                <a:solidFill>
                  <a:srgbClr val="10243e"/>
                </a:solidFill>
                <a:latin typeface="Calibri"/>
              </a:rPr>
              <a:t>Může koexistovat i s jiným postižením</a:t>
            </a:r>
            <a:endParaRPr b="0" lang="cs-CZ" sz="7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TextShape 1"/>
          <p:cNvSpPr txBox="1"/>
          <p:nvPr/>
        </p:nvSpPr>
        <p:spPr>
          <a:xfrm>
            <a:off x="457200" y="44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Vývojová stádia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4" name="TextShape 2"/>
          <p:cNvSpPr txBox="1"/>
          <p:nvPr/>
        </p:nvSpPr>
        <p:spPr>
          <a:xfrm>
            <a:off x="457200" y="980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Vývojová periodizace: první dětství, druhé dětství, jinošství, mužný věk …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Biopsychologická vývovojá periodizace: první dětství (novorozenec, kojenec, batole), druhé dětství, pubescence (11 – 15), období hebetické – mladí a krása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Psychologická vývojová periodizace: senzomotorická inteligence (do 2 let), symbolické a předpojmové myšlení (do 4 let), názorné myšlení (4 – 7) let, konkrétní operace (do 12 let), formální operace (od 12 let).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extShape 1"/>
          <p:cNvSpPr txBox="1"/>
          <p:nvPr/>
        </p:nvSpPr>
        <p:spPr>
          <a:xfrm>
            <a:off x="457200" y="44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Periodizace lidského vývoje - Erikson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6" name="TextShape 2"/>
          <p:cNvSpPr txBox="1"/>
          <p:nvPr/>
        </p:nvSpPr>
        <p:spPr>
          <a:xfrm>
            <a:off x="457200" y="1639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Důvěra x nedůvěra (kojenecký věk): naděje, 1. rok života koncipuje pohled dítěte na svět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Autonomie x stud (1,5 až 3): vůle, síla chtění, začíná některé věci dělat samo, ale iritace tím, co mu nejde – nehodnotit nepovedené, najít rovnováhu, přiměřená stimulace – o trochu více, než co umí, hygienické návyky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Periodizace lidského vývoje - Erikson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8" name="TextShape 2"/>
          <p:cNvSpPr txBox="1"/>
          <p:nvPr/>
        </p:nvSpPr>
        <p:spPr>
          <a:xfrm>
            <a:off x="457200" y="1567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4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Iniciativa x vina (3 až 6): cíl, začátek sebehodnocení - sebevědomí, být z přímé kontroly dospělého, zkoušejí, co nesmí, trápení svým svědomím, nebrat chuť poznávat a „riskovat“, spontánní hra – spíše dělat to, co dítě samo chce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Snaživost x méněcennost (6 až 12): kompenzace, ve škole poměřování se spolužáky, nová autorita, klíčový moment aby neztratilo dítě chuť se učit – potřeba zažít úspěch, rizikem je ambicióznost rodičů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Periodizace lidského vývoje - Erikson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0" name="TextShape 2"/>
          <p:cNvSpPr txBox="1"/>
          <p:nvPr/>
        </p:nvSpPr>
        <p:spPr>
          <a:xfrm>
            <a:off x="457200" y="1279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Identita x nejistota (12 až 16): poctivost, hledání vlastní identity, nejistota své pozice mezi lidmi, potřeba být netypický, jedinečný, vnímání ostatními, vrstevnická skupina poskytuje útočiště, ambivalence – být jedinečný nebo splynout, dospělý má roli vůči komu se vymezují, dospívající se potřebuje od rodičů emociálně i sociálně odpoutat, měřítka hodnot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31859c"/>
                </a:solidFill>
                <a:latin typeface="Calibri"/>
              </a:rPr>
              <a:t>Periodizace lidského vývoje - Erikson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2" name="TextShape 2"/>
          <p:cNvSpPr txBox="1"/>
          <p:nvPr/>
        </p:nvSpPr>
        <p:spPr>
          <a:xfrm>
            <a:off x="457200" y="1279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Intimita x izolace (mladá dospělost): síla, poté, co jsme našli identitu, splynutí s jiným člověkem – sexuálně, kamarádky …, už není jen „já“, ale chápání „my“, může být izolován, pokud je plně koncentrován na sebe, zůstává v izolaci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c00000"/>
                </a:solidFill>
                <a:latin typeface="Calibri"/>
              </a:rPr>
              <a:t>Cílová skupina 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578520" indent="-514080">
              <a:lnSpc>
                <a:spcPct val="150000"/>
              </a:lnSpc>
              <a:spcBef>
                <a:spcPts val="799"/>
              </a:spcBef>
              <a:buClr>
                <a:srgbClr val="000000"/>
              </a:buClr>
              <a:buFont typeface="Calibri"/>
              <a:buAutoNum type="arabicParenR"/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Děti bez výraznějších problémů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50000"/>
              </a:lnSpc>
              <a:spcBef>
                <a:spcPts val="799"/>
              </a:spcBef>
              <a:buClr>
                <a:srgbClr val="000000"/>
              </a:buClr>
              <a:buFont typeface="Calibri"/>
              <a:buAutoNum type="arabicParenR"/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Děti v riziku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50000"/>
              </a:lnSpc>
              <a:spcBef>
                <a:spcPts val="799"/>
              </a:spcBef>
              <a:buClr>
                <a:srgbClr val="000000"/>
              </a:buClr>
              <a:buFont typeface="Calibri"/>
              <a:buAutoNum type="arabicParenR"/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Děti s problémy v chování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  <a:p>
            <a:pPr marL="578520" indent="-514080">
              <a:lnSpc>
                <a:spcPct val="150000"/>
              </a:lnSpc>
              <a:spcBef>
                <a:spcPts val="799"/>
              </a:spcBef>
              <a:buClr>
                <a:srgbClr val="000000"/>
              </a:buClr>
              <a:buFont typeface="Calibri"/>
              <a:buAutoNum type="arabicParenR"/>
            </a:pP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Děti s poruchami emocí a chování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c00000"/>
                </a:solidFill>
                <a:latin typeface="Calibri"/>
              </a:rPr>
              <a:t>1) Děti bez výraznějších problémů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2" name="TextShape 2"/>
          <p:cNvSpPr txBox="1"/>
          <p:nvPr/>
        </p:nvSpPr>
        <p:spPr>
          <a:xfrm>
            <a:off x="457200" y="1600200"/>
            <a:ext cx="8229240" cy="5068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10243e"/>
                </a:solidFill>
                <a:latin typeface="Calibri"/>
              </a:rPr>
              <a:t>Preventivní aktivity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Specifická prevence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Nespecifická prevence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Např. preventivní programy sociálně patologických jevů (peer programy…), eliminace ohrožujících podmínek ve školním prostředí atd.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Picture 2" descr=""/>
          <p:cNvPicPr/>
          <p:nvPr/>
        </p:nvPicPr>
        <p:blipFill>
          <a:blip r:embed="rId1"/>
          <a:stretch/>
        </p:blipFill>
        <p:spPr>
          <a:xfrm flipH="1">
            <a:off x="179640" y="188640"/>
            <a:ext cx="8784720" cy="648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752777399"/>
              </p:ext>
            </p:extLst>
          </p:nvPr>
        </p:nvGraphicFramePr>
        <p:xfrm>
          <a:off x="179640" y="404640"/>
          <a:ext cx="8640720" cy="6264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4" name="CustomShape 1"/>
          <p:cNvSpPr/>
          <p:nvPr/>
        </p:nvSpPr>
        <p:spPr>
          <a:xfrm>
            <a:off x="2915640" y="548640"/>
            <a:ext cx="6048360" cy="23144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chilly"/>
          </a:scene3d>
          <a:sp3d prstMaterial="translucentPowder">
            <a:bevelT prst="softRound" w="127000" h="25400"/>
          </a:sp3d>
        </p:spPr>
        <p:style>
          <a:lnRef idx="0"/>
          <a:fillRef idx="1">
            <a:schemeClr val="accent3"/>
          </a:fillRef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Vývoj poruchy chování nejčastěji od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fáze</a:t>
            </a: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 </a:t>
            </a:r>
            <a:r>
              <a:rPr b="1" lang="cs-CZ" sz="3200" spc="-1" strike="noStrike">
                <a:solidFill>
                  <a:srgbClr val="ffc000"/>
                </a:solidFill>
                <a:latin typeface="Calibri"/>
              </a:rPr>
              <a:t>působení rizikových faktorů</a:t>
            </a:r>
            <a:r>
              <a:rPr b="0" lang="cs-CZ" sz="3200" spc="-1" strike="noStrike">
                <a:solidFill>
                  <a:srgbClr val="ffc000"/>
                </a:solidFill>
                <a:latin typeface="Calibri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fázi </a:t>
            </a:r>
            <a:r>
              <a:rPr b="1" lang="cs-CZ" sz="3200" spc="-1" strike="noStrike">
                <a:solidFill>
                  <a:srgbClr val="e46c0a"/>
                </a:solidFill>
                <a:latin typeface="Calibri"/>
              </a:rPr>
              <a:t>problémového chování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až k </a:t>
            </a: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poruchám chování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Obrázek 4" descr="A22.jpg"/>
          <p:cNvPicPr/>
          <p:nvPr/>
        </p:nvPicPr>
        <p:blipFill>
          <a:blip r:embed="rId1"/>
          <a:stretch/>
        </p:blipFill>
        <p:spPr>
          <a:xfrm>
            <a:off x="4716000" y="2835360"/>
            <a:ext cx="4189320" cy="3683160"/>
          </a:xfrm>
          <a:prstGeom prst="rect">
            <a:avLst/>
          </a:prstGeom>
          <a:ln>
            <a:noFill/>
          </a:ln>
        </p:spPr>
      </p:pic>
      <p:sp>
        <p:nvSpPr>
          <p:cNvPr id="3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c00000"/>
                </a:solidFill>
                <a:latin typeface="Calibri"/>
              </a:rPr>
              <a:t>2) Děti v riziku </a:t>
            </a: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(„At-risk Youth)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" name="TextShape 2"/>
          <p:cNvSpPr txBox="1"/>
          <p:nvPr/>
        </p:nvSpPr>
        <p:spPr>
          <a:xfrm>
            <a:off x="457200" y="1600200"/>
            <a:ext cx="843480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p>
            <a:pPr marL="343080" indent="-342720">
              <a:lnSpc>
                <a:spcPct val="150000"/>
              </a:lnSpc>
              <a:spcBef>
                <a:spcPts val="720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10243e"/>
                </a:solidFill>
                <a:latin typeface="Calibri"/>
              </a:rPr>
              <a:t>Ve svém vývoji čelí mnoha rizikům z roviny </a:t>
            </a:r>
            <a:r>
              <a:rPr b="1" lang="cs-CZ" sz="3600" spc="-1" strike="noStrike">
                <a:solidFill>
                  <a:srgbClr val="10243e"/>
                </a:solidFill>
                <a:latin typeface="Calibri"/>
              </a:rPr>
              <a:t>osobnostní i sociální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720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3600" spc="-1" strike="noStrike">
                <a:solidFill>
                  <a:srgbClr val="10243e"/>
                </a:solidFill>
                <a:latin typeface="Calibri"/>
              </a:rPr>
              <a:t>Resilience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720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10243e"/>
                </a:solidFill>
                <a:latin typeface="Calibri"/>
              </a:rPr>
              <a:t>Preventivní aktivity, 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720"/>
              </a:spcBef>
            </a:pPr>
            <a:r>
              <a:rPr b="0" lang="cs-CZ" sz="3600" spc="-1" strike="noStrike">
                <a:solidFill>
                  <a:srgbClr val="10243e"/>
                </a:solidFill>
                <a:latin typeface="Calibri"/>
              </a:rPr>
              <a:t>	</a:t>
            </a:r>
            <a:r>
              <a:rPr b="0" lang="cs-CZ" sz="3600" spc="-1" strike="noStrike">
                <a:solidFill>
                  <a:srgbClr val="10243e"/>
                </a:solidFill>
                <a:latin typeface="Calibri"/>
              </a:rPr>
              <a:t>diagnostika,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720"/>
              </a:spcBef>
            </a:pPr>
            <a:r>
              <a:rPr b="0" lang="cs-CZ" sz="3600" spc="-1" strike="noStrike">
                <a:solidFill>
                  <a:srgbClr val="10243e"/>
                </a:solidFill>
                <a:latin typeface="Calibri"/>
              </a:rPr>
              <a:t>	</a:t>
            </a:r>
            <a:r>
              <a:rPr b="0" lang="cs-CZ" sz="3600" spc="-1" strike="noStrike">
                <a:solidFill>
                  <a:srgbClr val="10243e"/>
                </a:solidFill>
                <a:latin typeface="Calibri"/>
              </a:rPr>
              <a:t>poradenství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extShape 1"/>
          <p:cNvSpPr txBox="1"/>
          <p:nvPr/>
        </p:nvSpPr>
        <p:spPr>
          <a:xfrm>
            <a:off x="467640" y="188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4400" spc="-1" strike="noStrike">
                <a:solidFill>
                  <a:srgbClr val="c00000"/>
                </a:solidFill>
                <a:latin typeface="Calibri"/>
              </a:rPr>
              <a:t>3) Děti s problémy v chování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9" name="TextShape 2"/>
          <p:cNvSpPr txBox="1"/>
          <p:nvPr/>
        </p:nvSpPr>
        <p:spPr>
          <a:xfrm>
            <a:off x="395640" y="548640"/>
            <a:ext cx="8496720" cy="6309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b="1" lang="cs-CZ" sz="3600" spc="-1" strike="noStrike">
                <a:solidFill>
                  <a:srgbClr val="4f81bd"/>
                </a:solidFill>
                <a:latin typeface="Calibri"/>
              </a:rPr>
              <a:t>Problémy</a:t>
            </a:r>
            <a:r>
              <a:rPr b="1" lang="cs-CZ" sz="3600" spc="-1" strike="noStrike">
                <a:solidFill>
                  <a:srgbClr val="000000"/>
                </a:solidFill>
                <a:latin typeface="Calibri"/>
              </a:rPr>
              <a:t>: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(Vojtová, V. 2010, s. 106)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cs-CZ" sz="2800" spc="-1" strike="noStrike">
                <a:solidFill>
                  <a:srgbClr val="000000"/>
                </a:solidFill>
                <a:latin typeface="Calibri"/>
              </a:rPr>
              <a:t>„</a:t>
            </a:r>
            <a:r>
              <a:rPr b="1" i="1" lang="cs-CZ" sz="2800" spc="-1" strike="noStrike">
                <a:solidFill>
                  <a:srgbClr val="10243e"/>
                </a:solidFill>
                <a:latin typeface="Calibri"/>
              </a:rPr>
              <a:t>Přechodný stav v modelech jednání, které dítě používá, ať už jsou způsobené vývojem, momentální životní situací dítěte nebo podmínkami, ve kterých se chování projevuje.“ 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Krátkodobější, méně intenzivní, méně společensky závažné, reverzibilní, „na hraně“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</a:pPr>
            <a:r>
              <a:rPr b="1" lang="cs-CZ" sz="3600" spc="-1" strike="noStrike">
                <a:solidFill>
                  <a:srgbClr val="4f81bd"/>
                </a:solidFill>
                <a:latin typeface="Calibri"/>
              </a:rPr>
              <a:t>PROČ je důležité zaměřit se na problémy?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Předcházení nálepkování a  vylučování ze škol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Včasná intervence a zamezení vývoje PCH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720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600" spc="-1" strike="noStrike">
                <a:solidFill>
                  <a:srgbClr val="10243e"/>
                </a:solidFill>
                <a:latin typeface="Calibri"/>
              </a:rPr>
              <a:t>Reedukace, diagnostika a poradenství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br/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Záměr v nežádoucím chování</a:t>
            </a:r>
            <a:br/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1" name="TextShape 2"/>
          <p:cNvSpPr txBox="1"/>
          <p:nvPr/>
        </p:nvSpPr>
        <p:spPr>
          <a:xfrm>
            <a:off x="179640" y="1340640"/>
            <a:ext cx="4464000" cy="525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1000"/>
          </a:bodyPr>
          <a:p>
            <a:pPr marL="343080" indent="-342720">
              <a:lnSpc>
                <a:spcPct val="100000"/>
              </a:lnSpc>
              <a:spcBef>
                <a:spcPts val="1480"/>
              </a:spcBef>
            </a:pPr>
            <a:r>
              <a:rPr b="1" lang="cs-CZ" sz="7400" spc="-1" strike="noStrike">
                <a:solidFill>
                  <a:srgbClr val="31859c"/>
                </a:solidFill>
                <a:latin typeface="Calibri"/>
              </a:rPr>
              <a:t>PROBLÉMY V CHOVÁNÍ</a:t>
            </a:r>
            <a:endParaRPr b="0" lang="cs-CZ" sz="7400" spc="-1" strike="noStrike">
              <a:solidFill>
                <a:srgbClr val="000000"/>
              </a:solidFill>
              <a:latin typeface="Calibri"/>
            </a:endParaRPr>
          </a:p>
          <a:p>
            <a:pPr lvl="1" marL="358920" indent="-285480">
              <a:lnSpc>
                <a:spcPct val="170000"/>
              </a:lnSpc>
              <a:spcBef>
                <a:spcPts val="159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8000" spc="-1" strike="noStrike">
                <a:solidFill>
                  <a:srgbClr val="10243e"/>
                </a:solidFill>
                <a:latin typeface="Calibri"/>
              </a:rPr>
              <a:t>o problémech ví, vadí mu a </a:t>
            </a:r>
            <a:r>
              <a:rPr b="1" lang="cs-CZ" sz="8000" spc="-1" strike="noStrike">
                <a:solidFill>
                  <a:srgbClr val="10243e"/>
                </a:solidFill>
                <a:latin typeface="Calibri"/>
              </a:rPr>
              <a:t>chtěl by je odstranit</a:t>
            </a:r>
            <a:endParaRPr b="0" lang="cs-CZ" sz="8000" spc="-1" strike="noStrike">
              <a:solidFill>
                <a:srgbClr val="000000"/>
              </a:solidFill>
              <a:latin typeface="Calibri"/>
            </a:endParaRPr>
          </a:p>
          <a:p>
            <a:pPr lvl="1" marL="358920" indent="-285480">
              <a:lnSpc>
                <a:spcPct val="170000"/>
              </a:lnSpc>
              <a:spcBef>
                <a:spcPts val="159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8000" spc="-1" strike="noStrike">
                <a:solidFill>
                  <a:srgbClr val="10243e"/>
                </a:solidFill>
                <a:latin typeface="Calibri"/>
              </a:rPr>
              <a:t>normy chování </a:t>
            </a:r>
            <a:r>
              <a:rPr b="1" lang="cs-CZ" sz="8000" spc="-1" strike="noStrike">
                <a:solidFill>
                  <a:srgbClr val="10243e"/>
                </a:solidFill>
                <a:latin typeface="Calibri"/>
              </a:rPr>
              <a:t>neporušuje úmyslně</a:t>
            </a:r>
            <a:endParaRPr b="0" lang="cs-CZ" sz="8000" spc="-1" strike="noStrike">
              <a:solidFill>
                <a:srgbClr val="000000"/>
              </a:solidFill>
              <a:latin typeface="Calibri"/>
            </a:endParaRPr>
          </a:p>
          <a:p>
            <a:pPr lvl="1" marL="358920" indent="-285480">
              <a:lnSpc>
                <a:spcPct val="170000"/>
              </a:lnSpc>
              <a:spcBef>
                <a:spcPts val="159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8000" spc="-1" strike="noStrike">
                <a:solidFill>
                  <a:srgbClr val="10243e"/>
                </a:solidFill>
                <a:latin typeface="Calibri"/>
              </a:rPr>
              <a:t>porušování je výsledkem </a:t>
            </a:r>
            <a:r>
              <a:rPr b="1" lang="cs-CZ" sz="8000" spc="-1" strike="noStrike">
                <a:solidFill>
                  <a:srgbClr val="10243e"/>
                </a:solidFill>
                <a:latin typeface="Calibri"/>
              </a:rPr>
              <a:t>konfliktu</a:t>
            </a:r>
            <a:r>
              <a:rPr b="0" lang="cs-CZ" sz="8000" spc="-1" strike="noStrike">
                <a:solidFill>
                  <a:srgbClr val="10243e"/>
                </a:solidFill>
                <a:latin typeface="Calibri"/>
              </a:rPr>
              <a:t> mezi vnějšími požadavky a vnitřními potřebami dítěte</a:t>
            </a:r>
            <a:endParaRPr b="0" lang="cs-CZ" sz="8000" spc="-1" strike="noStrike">
              <a:solidFill>
                <a:srgbClr val="000000"/>
              </a:solidFill>
              <a:latin typeface="Calibri"/>
            </a:endParaRPr>
          </a:p>
          <a:p>
            <a:pPr lvl="1" marL="358920" indent="-285480">
              <a:lnSpc>
                <a:spcPct val="170000"/>
              </a:lnSpc>
              <a:spcBef>
                <a:spcPts val="1599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8000" spc="-1" strike="noStrike">
                <a:solidFill>
                  <a:srgbClr val="10243e"/>
                </a:solidFill>
                <a:latin typeface="Calibri"/>
              </a:rPr>
              <a:t>nálepkou</a:t>
            </a:r>
            <a:r>
              <a:rPr b="0" lang="cs-CZ" sz="8000" spc="-1" strike="noStrike">
                <a:solidFill>
                  <a:srgbClr val="10243e"/>
                </a:solidFill>
                <a:latin typeface="Calibri"/>
              </a:rPr>
              <a:t> problémového dítěte </a:t>
            </a:r>
            <a:r>
              <a:rPr b="1" lang="cs-CZ" sz="8000" spc="-1" strike="noStrike">
                <a:solidFill>
                  <a:srgbClr val="10243e"/>
                </a:solidFill>
                <a:latin typeface="Calibri"/>
              </a:rPr>
              <a:t>trpí</a:t>
            </a:r>
            <a:r>
              <a:rPr b="0" lang="cs-CZ" sz="8000" spc="-1" strike="noStrike">
                <a:solidFill>
                  <a:srgbClr val="10243e"/>
                </a:solidFill>
                <a:latin typeface="Calibri"/>
              </a:rPr>
              <a:t> a vyvolává v něm negativní emocionální zážitek</a:t>
            </a:r>
            <a:endParaRPr b="0" lang="cs-CZ" sz="8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8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2" name="TextShape 3"/>
          <p:cNvSpPr txBox="1"/>
          <p:nvPr/>
        </p:nvSpPr>
        <p:spPr>
          <a:xfrm>
            <a:off x="4648320" y="1340640"/>
            <a:ext cx="4316040" cy="5517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000"/>
          </a:bodyPr>
          <a:p>
            <a:pPr marL="343080" indent="-342720">
              <a:lnSpc>
                <a:spcPct val="100000"/>
              </a:lnSpc>
              <a:spcBef>
                <a:spcPts val="1721"/>
              </a:spcBef>
            </a:pPr>
            <a:r>
              <a:rPr b="1" lang="cs-CZ" sz="8600" spc="-1" strike="noStrike">
                <a:solidFill>
                  <a:srgbClr val="31859c"/>
                </a:solidFill>
                <a:latin typeface="Calibri"/>
              </a:rPr>
              <a:t>PORUCHY CHOVÁNÍ</a:t>
            </a:r>
            <a:endParaRPr b="0" lang="cs-CZ" sz="8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cs-CZ" sz="8600" spc="-1" strike="noStrike">
              <a:solidFill>
                <a:srgbClr val="000000"/>
              </a:solidFill>
              <a:latin typeface="Calibri"/>
            </a:endParaRPr>
          </a:p>
          <a:p>
            <a:pPr lvl="1" marL="285840" indent="-285480">
              <a:lnSpc>
                <a:spcPct val="170000"/>
              </a:lnSpc>
              <a:spcBef>
                <a:spcPts val="1721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8600" spc="-1" strike="noStrike">
                <a:solidFill>
                  <a:srgbClr val="10243e"/>
                </a:solidFill>
                <a:latin typeface="Calibri"/>
              </a:rPr>
              <a:t>není </a:t>
            </a:r>
            <a:r>
              <a:rPr b="0" lang="cs-CZ" sz="8600" spc="-1" strike="noStrike">
                <a:solidFill>
                  <a:srgbClr val="10243e"/>
                </a:solidFill>
                <a:latin typeface="Calibri"/>
              </a:rPr>
              <a:t>s danými normami </a:t>
            </a:r>
            <a:r>
              <a:rPr b="1" lang="cs-CZ" sz="8600" spc="-1" strike="noStrike">
                <a:solidFill>
                  <a:srgbClr val="10243e"/>
                </a:solidFill>
                <a:latin typeface="Calibri"/>
              </a:rPr>
              <a:t>v konfliktu</a:t>
            </a:r>
            <a:endParaRPr b="0" lang="cs-CZ" sz="8600" spc="-1" strike="noStrike">
              <a:solidFill>
                <a:srgbClr val="000000"/>
              </a:solidFill>
              <a:latin typeface="Calibri"/>
            </a:endParaRPr>
          </a:p>
          <a:p>
            <a:pPr lvl="1" marL="285840" indent="-285480">
              <a:lnSpc>
                <a:spcPct val="170000"/>
              </a:lnSpc>
              <a:spcBef>
                <a:spcPts val="1721"/>
              </a:spcBef>
              <a:buClr>
                <a:srgbClr val="10243e"/>
              </a:buClr>
              <a:buFont typeface="Arial"/>
              <a:buChar char="•"/>
            </a:pPr>
            <a:r>
              <a:rPr b="1" lang="cs-CZ" sz="8600" spc="-1" strike="noStrike">
                <a:solidFill>
                  <a:srgbClr val="10243e"/>
                </a:solidFill>
                <a:latin typeface="Calibri"/>
              </a:rPr>
              <a:t>nepřijímá je</a:t>
            </a:r>
            <a:r>
              <a:rPr b="0" lang="cs-CZ" sz="8600" spc="-1" strike="noStrike">
                <a:solidFill>
                  <a:srgbClr val="10243e"/>
                </a:solidFill>
                <a:latin typeface="Calibri"/>
              </a:rPr>
              <a:t>, popř. je ignoruje</a:t>
            </a:r>
            <a:endParaRPr b="0" lang="cs-CZ" sz="8600" spc="-1" strike="noStrike">
              <a:solidFill>
                <a:srgbClr val="000000"/>
              </a:solidFill>
              <a:latin typeface="Calibri"/>
            </a:endParaRPr>
          </a:p>
          <a:p>
            <a:pPr lvl="1" marL="285840" indent="-285480">
              <a:lnSpc>
                <a:spcPct val="170000"/>
              </a:lnSpc>
              <a:spcBef>
                <a:spcPts val="172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8600" spc="-1" strike="noStrike">
                <a:solidFill>
                  <a:srgbClr val="10243e"/>
                </a:solidFill>
                <a:latin typeface="Calibri"/>
              </a:rPr>
              <a:t>zpravidla </a:t>
            </a:r>
            <a:r>
              <a:rPr b="1" lang="cs-CZ" sz="8600" spc="-1" strike="noStrike">
                <a:solidFill>
                  <a:srgbClr val="10243e"/>
                </a:solidFill>
                <a:latin typeface="Calibri"/>
              </a:rPr>
              <a:t>nepociťuje vinu </a:t>
            </a:r>
            <a:r>
              <a:rPr b="0" lang="cs-CZ" sz="8600" spc="-1" strike="noStrike">
                <a:solidFill>
                  <a:srgbClr val="10243e"/>
                </a:solidFill>
                <a:latin typeface="Calibri"/>
              </a:rPr>
              <a:t>ve vztahu k důsledkům vlastního jednání</a:t>
            </a:r>
            <a:endParaRPr b="0" lang="cs-CZ" sz="86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8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TextShape 1"/>
          <p:cNvSpPr txBox="1"/>
          <p:nvPr/>
        </p:nvSpPr>
        <p:spPr>
          <a:xfrm>
            <a:off x="457200" y="274680"/>
            <a:ext cx="8229240" cy="1065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Časová dimenze nežádoucího způsobu chování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4" name="TextShape 2"/>
          <p:cNvSpPr txBox="1"/>
          <p:nvPr/>
        </p:nvSpPr>
        <p:spPr>
          <a:xfrm>
            <a:off x="323640" y="1196640"/>
            <a:ext cx="4172040" cy="547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39"/>
              </a:spcBef>
            </a:pPr>
            <a:r>
              <a:rPr b="1" lang="cs-CZ" sz="2200" spc="-1" strike="noStrike">
                <a:solidFill>
                  <a:srgbClr val="31859c"/>
                </a:solidFill>
                <a:latin typeface="Calibri"/>
              </a:rPr>
              <a:t>PROBLÉMY V CHOVÁNÍ</a:t>
            </a:r>
            <a:endParaRPr b="0" lang="cs-CZ" sz="2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problémy bývají </a:t>
            </a:r>
            <a:r>
              <a:rPr b="1" lang="cs-CZ" sz="2800" spc="-1" strike="noStrike">
                <a:solidFill>
                  <a:srgbClr val="10243e"/>
                </a:solidFill>
                <a:latin typeface="Calibri"/>
              </a:rPr>
              <a:t>krátkodobé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popřípadě se objevují v určitých </a:t>
            </a:r>
            <a:r>
              <a:rPr b="1" lang="cs-CZ" sz="2800" spc="-1" strike="noStrike">
                <a:solidFill>
                  <a:srgbClr val="10243e"/>
                </a:solidFill>
                <a:latin typeface="Calibri"/>
              </a:rPr>
              <a:t>periodách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mívají </a:t>
            </a:r>
            <a:r>
              <a:rPr b="1" lang="cs-CZ" sz="2800" spc="-1" strike="noStrike">
                <a:solidFill>
                  <a:srgbClr val="10243e"/>
                </a:solidFill>
                <a:latin typeface="Calibri"/>
              </a:rPr>
              <a:t>vývojové souvislosti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10243e"/>
                </a:solidFill>
                <a:latin typeface="Calibri"/>
              </a:rPr>
              <a:t>bývají důsledkem nezvládnutých konfliktů se sociálním okolím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TextShape 3"/>
          <p:cNvSpPr txBox="1"/>
          <p:nvPr/>
        </p:nvSpPr>
        <p:spPr>
          <a:xfrm>
            <a:off x="4284000" y="1196640"/>
            <a:ext cx="4402440" cy="5661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31859c"/>
                </a:solidFill>
                <a:latin typeface="Calibri"/>
              </a:rPr>
              <a:t>PORUCHY CHOVÁNÍ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porušuje normy </a:t>
            </a:r>
            <a:r>
              <a:rPr b="1" lang="cs-CZ" sz="3200" spc="-1" strike="noStrike">
                <a:solidFill>
                  <a:srgbClr val="10243e"/>
                </a:solidFill>
                <a:latin typeface="Calibri"/>
              </a:rPr>
              <a:t>dlouhodobě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641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10243e"/>
                </a:solidFill>
                <a:latin typeface="Calibri"/>
              </a:rPr>
              <a:t>vývojová specifika morálního vývoje způsoby nežádoucího chování prohlubují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br/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c00000"/>
                </a:solidFill>
                <a:latin typeface="Calibri"/>
              </a:rPr>
              <a:t>Náprava, reedukace, kompenzace</a:t>
            </a:r>
            <a:endParaRPr b="0" lang="cs-CZ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7" name="TextShape 2"/>
          <p:cNvSpPr txBox="1"/>
          <p:nvPr/>
        </p:nvSpPr>
        <p:spPr>
          <a:xfrm>
            <a:off x="179640" y="1600200"/>
            <a:ext cx="4608000" cy="5257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5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31859c"/>
                </a:solidFill>
                <a:latin typeface="Calibri"/>
              </a:rPr>
              <a:t>PROBLÉMY V CHOVÁNÍ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cílená pedagogická opatření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speciálně pedagogické metody kompenzují nežádoucí chování, způsoby jinými, které by mu současně umožňovali </a:t>
            </a:r>
            <a:r>
              <a:rPr b="1" lang="cs-CZ" sz="2400" spc="-1" strike="noStrike">
                <a:solidFill>
                  <a:srgbClr val="10243e"/>
                </a:solidFill>
                <a:latin typeface="Calibri"/>
              </a:rPr>
              <a:t>přiměřené naplňování jeho potřeb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50000"/>
              </a:lnSpc>
              <a:spcBef>
                <a:spcPts val="479"/>
              </a:spcBef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8" name="TextShape 3"/>
          <p:cNvSpPr txBox="1"/>
          <p:nvPr/>
        </p:nvSpPr>
        <p:spPr>
          <a:xfrm>
            <a:off x="4356000" y="1600200"/>
            <a:ext cx="4330440" cy="5257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50000"/>
              </a:lnSpc>
              <a:spcBef>
                <a:spcPts val="479"/>
              </a:spcBef>
            </a:pPr>
            <a:r>
              <a:rPr b="1" lang="cs-CZ" sz="2400" spc="-1" strike="noStrike">
                <a:solidFill>
                  <a:srgbClr val="31859c"/>
                </a:solidFill>
                <a:latin typeface="Calibri"/>
              </a:rPr>
              <a:t>PORUCHY CHOVÁNÍ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náprava vyžaduje </a:t>
            </a:r>
            <a:r>
              <a:rPr b="1" lang="cs-CZ" sz="2400" spc="-1" strike="noStrike">
                <a:solidFill>
                  <a:srgbClr val="10243e"/>
                </a:solidFill>
                <a:latin typeface="Calibri"/>
              </a:rPr>
              <a:t>speciální péči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50000"/>
              </a:lnSpc>
              <a:spcBef>
                <a:spcPts val="479"/>
              </a:spcBef>
              <a:buClr>
                <a:srgbClr val="10243e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směřuje k </a:t>
            </a:r>
            <a:r>
              <a:rPr b="1" lang="cs-CZ" sz="2400" spc="-1" strike="noStrike">
                <a:solidFill>
                  <a:srgbClr val="10243e"/>
                </a:solidFill>
                <a:latin typeface="Calibri"/>
              </a:rPr>
              <a:t>převádění způsobů a cílů chování </a:t>
            </a:r>
            <a:r>
              <a:rPr b="0" lang="cs-CZ" sz="2400" spc="-1" strike="noStrike">
                <a:solidFill>
                  <a:srgbClr val="10243e"/>
                </a:solidFill>
                <a:latin typeface="Calibri"/>
              </a:rPr>
              <a:t>společensky nepřijatelného k chování, které je přijatelné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50000"/>
              </a:lnSpc>
              <a:spcBef>
                <a:spcPts val="479"/>
              </a:spcBef>
            </a:pPr>
            <a:br/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LibreOffice/6.4.1.2$Windows_X86_64 LibreOffice_project/4d224e95b98b138af42a64d84056446d09082932</Application>
  <Words>5447</Words>
  <Paragraphs>917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2013-03-26T21:50:23Z</dcterms:created>
  <dc:creator>Vjerka</dc:creator>
  <dc:description/>
  <dc:language>cs-CZ</dc:language>
  <cp:lastModifiedBy/>
  <dcterms:modified xsi:type="dcterms:W3CDTF">2020-03-21T21:18:37Z</dcterms:modified>
  <cp:revision>118</cp:revision>
  <dc:subject/>
  <dc:title>SP3MK_PCH Edukace jedinců s poruchami chování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6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131</vt:i4>
  </property>
</Properties>
</file>