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64" r:id="rId4"/>
    <p:sldId id="281" r:id="rId5"/>
    <p:sldId id="265" r:id="rId6"/>
    <p:sldId id="266" r:id="rId7"/>
    <p:sldId id="267" r:id="rId8"/>
    <p:sldId id="268" r:id="rId9"/>
    <p:sldId id="292" r:id="rId10"/>
    <p:sldId id="282" r:id="rId11"/>
    <p:sldId id="269" r:id="rId12"/>
    <p:sldId id="290" r:id="rId13"/>
    <p:sldId id="291" r:id="rId14"/>
    <p:sldId id="293" r:id="rId15"/>
    <p:sldId id="287" r:id="rId16"/>
    <p:sldId id="294" r:id="rId17"/>
    <p:sldId id="288" r:id="rId18"/>
    <p:sldId id="289" r:id="rId19"/>
    <p:sldId id="295" r:id="rId20"/>
    <p:sldId id="285" r:id="rId21"/>
    <p:sldId id="284" r:id="rId22"/>
    <p:sldId id="28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E5658-D9E6-4BE7-A723-AB1E1F0C7C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D283-6B98-47BA-91F8-BE1BFB5C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73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11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1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23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805F-15B5-4AA6-9773-D8F8AA72B94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1B48-C78B-453A-A301-414361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Metodologie </a:t>
            </a:r>
            <a:r>
              <a:rPr lang="cs-CZ" altLang="cs-CZ" smtClean="0"/>
              <a:t>1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/>
              <a:t>Lekce </a:t>
            </a:r>
            <a:r>
              <a:rPr lang="cs-CZ" altLang="cs-CZ" smtClean="0"/>
              <a:t>1 </a:t>
            </a:r>
            <a:br>
              <a:rPr lang="cs-CZ" altLang="cs-CZ" smtClean="0"/>
            </a:br>
            <a:r>
              <a:rPr lang="cs-CZ" altLang="cs-CZ" smtClean="0"/>
              <a:t>24. 2. 2020</a:t>
            </a:r>
            <a:endParaRPr lang="cs-CZ" alt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633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Hypotéza, závislá a nezávislá proměnná</a:t>
            </a:r>
            <a:br>
              <a:rPr lang="cs-CZ" smtClean="0"/>
            </a:br>
            <a:r>
              <a:rPr lang="cs-CZ" smtClean="0"/>
              <a:t>Hledání intervenující proměnné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Počet utonutí v létě se zvyšuje spolu s prodejem zmrzlinářských výrobků.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Čím více hasičských jednotek vyjede k požáru, tím je větší škoda.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Úroveň čtenářských dovedností žáka souvisí s velikostí bot.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/>
            <a:endParaRPr lang="cs-CZ" altLang="cs-CZ" b="1"/>
          </a:p>
          <a:p>
            <a:pPr marL="533400" indent="-533400"/>
            <a:r>
              <a:rPr lang="cs-CZ" altLang="cs-CZ" b="1"/>
              <a:t>Rozsáhlost </a:t>
            </a:r>
            <a:r>
              <a:rPr lang="cs-CZ" altLang="cs-CZ" b="1" dirty="0"/>
              <a:t>přirozených systémů</a:t>
            </a:r>
            <a:r>
              <a:rPr lang="cs-CZ" altLang="cs-CZ" dirty="0"/>
              <a:t> v soc. vědách (mnoho faktorů, různé typy </a:t>
            </a:r>
            <a:r>
              <a:rPr lang="cs-CZ" altLang="cs-CZ"/>
              <a:t>zkreslení), vždy pracujeme s redukovaným popisem reality. </a:t>
            </a:r>
            <a:r>
              <a:rPr lang="cs-CZ" altLang="cs-CZ">
                <a:sym typeface="Wingdings 3" pitchFamily="18" charset="2"/>
              </a:rPr>
              <a:t>Redukce se týká 4 prvků výzkumu (počtu pozorovaných proměnných, vztahů mezi nimi, časového kontinua na 1 bod, populace na vzorek)</a:t>
            </a:r>
            <a:endParaRPr lang="cs-CZ" altLang="cs-CZ" dirty="0"/>
          </a:p>
          <a:p>
            <a:pPr marL="533400" indent="-533400"/>
            <a:r>
              <a:rPr lang="cs-CZ" altLang="cs-CZ" b="1" dirty="0"/>
              <a:t>Aktér</a:t>
            </a:r>
            <a:r>
              <a:rPr lang="cs-CZ" altLang="cs-CZ" dirty="0"/>
              <a:t>, který má své motivy, záměry, cíle (subjektivita aktéra)</a:t>
            </a:r>
          </a:p>
          <a:p>
            <a:pPr marL="533400" indent="-533400"/>
            <a:r>
              <a:rPr lang="cs-CZ" altLang="cs-CZ" b="1" dirty="0"/>
              <a:t>Výzkumník</a:t>
            </a:r>
            <a:r>
              <a:rPr lang="cs-CZ" altLang="cs-CZ" dirty="0"/>
              <a:t> jako součást zkoumaného světa (subjektivita výzkumníka)</a:t>
            </a:r>
          </a:p>
          <a:p>
            <a:pPr marL="533400" indent="-533400"/>
            <a:r>
              <a:rPr lang="cs-CZ" altLang="cs-CZ" dirty="0"/>
              <a:t>Většinu jevů nelze zkoumat přímo, </a:t>
            </a:r>
            <a:r>
              <a:rPr lang="cs-CZ" altLang="cs-CZ"/>
              <a:t>ale </a:t>
            </a:r>
            <a:r>
              <a:rPr lang="cs-CZ" altLang="cs-CZ" b="1"/>
              <a:t>zprostředkovaně</a:t>
            </a:r>
          </a:p>
          <a:p>
            <a:pPr marL="533400" indent="-533400"/>
            <a:r>
              <a:rPr lang="cs-CZ" altLang="cs-CZ"/>
              <a:t>Nemůžeme </a:t>
            </a:r>
            <a:r>
              <a:rPr lang="cs-CZ" altLang="cs-CZ" b="1"/>
              <a:t>manipulovat s lidmi </a:t>
            </a:r>
            <a:r>
              <a:rPr lang="cs-CZ" altLang="cs-CZ"/>
              <a:t>nebo na nich činit pokusy</a:t>
            </a:r>
          </a:p>
          <a:p>
            <a:pPr marL="0" indent="0">
              <a:buNone/>
            </a:pPr>
            <a:endParaRPr lang="cs-CZ" altLang="cs-CZ" dirty="0"/>
          </a:p>
          <a:p>
            <a:pPr marL="533400" indent="-533400">
              <a:lnSpc>
                <a:spcPct val="80000"/>
              </a:lnSpc>
              <a:buNone/>
            </a:pPr>
            <a:r>
              <a:rPr lang="cs-CZ" altLang="cs-CZ" dirty="0">
                <a:sym typeface="Wingdings 3" pitchFamily="18" charset="2"/>
              </a:rPr>
              <a:t>	</a:t>
            </a:r>
            <a:endParaRPr lang="cs-CZ" alt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5925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Pomůže nám experiment?</a:t>
            </a:r>
            <a:endParaRPr lang="sk-SK" altLang="cs-CZ" b="1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Výzkumník manipuluje s nezávislou proměnnou </a:t>
            </a:r>
            <a:r>
              <a:rPr lang="sk-SK" altLang="cs-CZ" sz="2000"/>
              <a:t>(např. metoda výuky, tréninkový plán, léčba, vystavení sledování programu s násilným obsahem, intenzita osvětlení)  </a:t>
            </a:r>
            <a:r>
              <a:rPr lang="sk-SK" altLang="cs-CZ"/>
              <a:t>a zjišťuje, jaký to má důsledek na závisle proměnnou </a:t>
            </a:r>
            <a:r>
              <a:rPr lang="sk-SK" altLang="cs-CZ" sz="200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2952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cs-CZ" u="sng" dirty="0"/>
              <a:t>Náhodné</a:t>
            </a:r>
            <a:r>
              <a:rPr lang="cs-CZ" dirty="0"/>
              <a:t> rozdělení do experimentální a kontrolní skupiny </a:t>
            </a:r>
            <a:r>
              <a:rPr lang="cs-CZ" sz="2400" dirty="0"/>
              <a:t>(experiment porovnává účinky!)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/>
              <a:t>Měření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/>
              <a:t>Vystavení experimentální skupiny experimentální proměnné (</a:t>
            </a:r>
            <a:r>
              <a:rPr lang="cs-CZ" u="sng" dirty="0"/>
              <a:t>kontrolované výzkumníkem</a:t>
            </a:r>
            <a:r>
              <a:rPr lang="cs-CZ" dirty="0"/>
              <a:t>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cs-CZ" dirty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7028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Cílená fyzioterapie má na rovnováhu pacientů po mrtvici lepší efekt než standardní péče.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480" t="9826" r="11404" b="16609"/>
          <a:stretch/>
        </p:blipFill>
        <p:spPr>
          <a:xfrm>
            <a:off x="72189" y="216568"/>
            <a:ext cx="11534273" cy="661957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462211" y="6007767"/>
            <a:ext cx="29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Převzato z www.biostatisticka.cz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2764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Ženy, které v průběhu těhotenství a porodu obdrží kontinuální péči porodní asistentky, mají lepší porodní výsledky než ženy procházející standardní péčí.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790" t="26199" r="17179" b="10059"/>
          <a:stretch/>
        </p:blipFill>
        <p:spPr>
          <a:xfrm>
            <a:off x="368969" y="360947"/>
            <a:ext cx="10419347" cy="619252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34337" y="6211669"/>
            <a:ext cx="241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Převzato z www.biostatisticka.cz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6892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389" y="770021"/>
            <a:ext cx="10824411" cy="5406942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MŮŽEME PROVÉST EXPERIMENT?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Dosahuje lepších školních výsledků dítě vychovávané chůvou, nebo rodiči?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Způsobuje užívání hormonální antikoncepce nárůst duševních potíží?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230" r="50310" b="3664"/>
          <a:stretch/>
        </p:blipFill>
        <p:spPr>
          <a:xfrm>
            <a:off x="711001" y="376988"/>
            <a:ext cx="6002620" cy="60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C5A75F-6207-4E27-9168-D00C3C3E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Studijní materiály a p</a:t>
            </a:r>
            <a:r>
              <a:rPr lang="cs-CZ" smtClean="0"/>
              <a:t>ožadavky </a:t>
            </a:r>
            <a:r>
              <a:rPr lang="cs-CZ" dirty="0"/>
              <a:t>k ukončení předmětu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D988D4A-E04B-4925-821D-8043D97E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871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Opakování, shrnutí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Najděte intervenující proměnnou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345" t="19064" r="41082" b="21403"/>
          <a:stretch/>
        </p:blipFill>
        <p:spPr>
          <a:xfrm>
            <a:off x="2358188" y="395795"/>
            <a:ext cx="6055895" cy="5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Co na to vědci?</a:t>
            </a:r>
          </a:p>
          <a:p>
            <a:pPr marL="0" indent="0">
              <a:buNone/>
            </a:pPr>
            <a:r>
              <a:rPr lang="en-US" b="1"/>
              <a:t>Výzkumníci z Juan March institutu v Madridu varují:</a:t>
            </a:r>
            <a:endParaRPr lang="en-US"/>
          </a:p>
          <a:p>
            <a:pPr marL="0" indent="0">
              <a:buNone/>
            </a:pPr>
            <a:r>
              <a:rPr lang="en-US"/>
              <a:t>- Muži, kteří doma zastávají domácí práce, mají méně sexu s partnerkou.</a:t>
            </a:r>
          </a:p>
          <a:p>
            <a:pPr marL="0" indent="0">
              <a:buNone/>
            </a:pPr>
            <a:r>
              <a:rPr lang="en-US"/>
              <a:t>- Muži, kteří uklízejí, jsou pro ženy sexuálně méně přitažliví.</a:t>
            </a:r>
          </a:p>
          <a:p>
            <a:pPr marL="0" indent="0">
              <a:buNone/>
            </a:pPr>
            <a:r>
              <a:rPr lang="en-US"/>
              <a:t>- Muži, kteří se ženským pracím v domácnosti nevěnují, mají sexu téměř dvakrát tolik.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Rozhodněte o pravdivosti nebo nepravdivosti následujících výroků.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1. Experiment je jedna z nejčastěji využívaných metod výzkumu v sociálních vědách.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2. Skutečnost, že věda je kumulativní znamená, že nové vědecké poznatky rozvíjejí ty předchozí.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3. Cílem experimentu je ověřit kauzální vztah.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4. V experimentu výzkumník manipuluje se závislou proměnnou.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956313A-AECB-43D9-939A-976C80BD9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smtClean="0"/>
              <a:t>Proč </a:t>
            </a:r>
            <a:r>
              <a:rPr lang="cs-CZ" sz="5400"/>
              <a:t>metodologie</a:t>
            </a:r>
            <a:r>
              <a:rPr lang="cs-CZ" sz="5400" smtClean="0"/>
              <a:t>?</a:t>
            </a:r>
          </a:p>
          <a:p>
            <a:pPr marL="0" indent="0">
              <a:buNone/>
            </a:pPr>
            <a:endParaRPr lang="cs-CZ" sz="5400"/>
          </a:p>
          <a:p>
            <a:pPr marL="0" indent="0">
              <a:buNone/>
            </a:pPr>
            <a:r>
              <a:rPr lang="cs-CZ" sz="5400" smtClean="0"/>
              <a:t>sli.do</a:t>
            </a:r>
          </a:p>
          <a:p>
            <a:pPr marL="0" indent="0">
              <a:buNone/>
            </a:pPr>
            <a:r>
              <a:rPr lang="cs-CZ" sz="5400" smtClean="0"/>
              <a:t>2114</a:t>
            </a:r>
            <a:endParaRPr lang="cs-CZ" sz="5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D90C61F-5135-4EB3-9168-2EC09735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7421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Věda jako způsob poznávání světa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36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Práce v trojicích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/>
              <a:t>„Kritéria rozlišující to, co je a co není věda, se utvářejí uvnitř jednotlivých společenství vědců.“ (</a:t>
            </a:r>
            <a:r>
              <a:rPr lang="cs-CZ" dirty="0" err="1"/>
              <a:t>Hendl</a:t>
            </a:r>
            <a:r>
              <a:rPr lang="cs-CZ" dirty="0"/>
              <a:t>, 2005, s. 31).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pl-PL" dirty="0"/>
              <a:t>" ... věda je to, co za vědu považují vědci v daném </a:t>
            </a:r>
            <a:r>
              <a:rPr lang="cs-CZ" dirty="0"/>
              <a:t>oboru.“ (</a:t>
            </a:r>
            <a:r>
              <a:rPr lang="cs-CZ" dirty="0" err="1"/>
              <a:t>Disman</a:t>
            </a:r>
            <a:r>
              <a:rPr lang="cs-CZ" dirty="0"/>
              <a:t>, 1993, s. 13)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92357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altLang="cs-CZ" b="1" dirty="0"/>
              <a:t>Empirické</a:t>
            </a:r>
          </a:p>
          <a:p>
            <a:pPr>
              <a:defRPr/>
            </a:pPr>
            <a:r>
              <a:rPr lang="cs-CZ" altLang="cs-CZ" dirty="0"/>
              <a:t>Přinášející zobecňující vysvětlení – </a:t>
            </a:r>
            <a:r>
              <a:rPr lang="cs-CZ" altLang="cs-CZ" b="1" dirty="0"/>
              <a:t>teorie</a:t>
            </a:r>
          </a:p>
          <a:p>
            <a:pPr>
              <a:buNone/>
              <a:defRPr/>
            </a:pPr>
            <a:r>
              <a:rPr lang="cs-CZ" altLang="cs-CZ" b="1" dirty="0"/>
              <a:t>……………………………..</a:t>
            </a:r>
          </a:p>
          <a:p>
            <a:pPr>
              <a:defRPr/>
            </a:pPr>
            <a:r>
              <a:rPr lang="cs-CZ" altLang="cs-CZ" dirty="0"/>
              <a:t>Systematické, organizované, plánované</a:t>
            </a:r>
          </a:p>
          <a:p>
            <a:pPr>
              <a:defRPr/>
            </a:pPr>
            <a:r>
              <a:rPr lang="cs-CZ" altLang="cs-CZ" dirty="0"/>
              <a:t>Respektující pravidla </a:t>
            </a:r>
          </a:p>
          <a:p>
            <a:pPr>
              <a:defRPr/>
            </a:pPr>
            <a:r>
              <a:rPr lang="cs-CZ" altLang="cs-CZ" dirty="0"/>
              <a:t>Objektivní</a:t>
            </a:r>
          </a:p>
          <a:p>
            <a:pPr>
              <a:defRPr/>
            </a:pPr>
            <a:r>
              <a:rPr lang="cs-CZ" altLang="cs-CZ" dirty="0"/>
              <a:t>Verifikovatelné a opakovatelné (vědecká tvrzení je možné ověřit a dokázat)</a:t>
            </a:r>
          </a:p>
          <a:p>
            <a:pPr>
              <a:defRPr/>
            </a:pPr>
            <a:r>
              <a:rPr lang="cs-CZ" altLang="cs-CZ" dirty="0"/>
              <a:t>Otevřené kontrole</a:t>
            </a:r>
          </a:p>
          <a:p>
            <a:pPr>
              <a:defRPr/>
            </a:pPr>
            <a:r>
              <a:rPr lang="cs-CZ" altLang="cs-CZ" dirty="0"/>
              <a:t>Kumulativní</a:t>
            </a:r>
          </a:p>
          <a:p>
            <a:pPr>
              <a:buNone/>
              <a:defRPr/>
            </a:pPr>
            <a:r>
              <a:rPr lang="cs-CZ" altLang="cs-CZ" dirty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42206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pt-BR" altLang="cs-CZ" sz="2400"/>
              <a:t>4 FeS + 7 O</a:t>
            </a:r>
            <a:r>
              <a:rPr lang="pt-BR" altLang="cs-CZ" sz="2400" baseline="-25000"/>
              <a:t>2</a:t>
            </a:r>
            <a:r>
              <a:rPr lang="pt-BR" altLang="cs-CZ" sz="2400"/>
              <a:t>(g) → 4 SO</a:t>
            </a:r>
            <a:r>
              <a:rPr lang="pt-BR" altLang="cs-CZ" sz="2400" baseline="-25000"/>
              <a:t>2</a:t>
            </a:r>
            <a:r>
              <a:rPr lang="pt-BR" altLang="cs-CZ" sz="2400"/>
              <a:t>(g) + 2 Fe</a:t>
            </a:r>
            <a:r>
              <a:rPr lang="pt-BR" altLang="cs-CZ" sz="2400" baseline="-25000"/>
              <a:t>2</a:t>
            </a:r>
            <a:r>
              <a:rPr lang="pt-BR" altLang="cs-CZ" sz="2400"/>
              <a:t>O</a:t>
            </a:r>
            <a:r>
              <a:rPr lang="pt-BR" altLang="cs-CZ" sz="2400" baseline="-25000"/>
              <a:t>3</a:t>
            </a:r>
            <a:r>
              <a:rPr lang="pt-BR" altLang="cs-CZ" sz="2400"/>
              <a:t>(s)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pt-BR" altLang="cs-CZ" sz="2400"/>
              <a:t>an = a1 + (n </a:t>
            </a:r>
            <a:r>
              <a:rPr lang="cs-CZ" altLang="cs-CZ" sz="2400"/>
              <a:t>-</a:t>
            </a:r>
            <a:r>
              <a:rPr lang="pt-BR" altLang="cs-CZ" sz="2400"/>
              <a:t> 1)d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X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Obtížné nalezení důkazů o kauzalitě (obtížné naplnění podmínek kauzality)</a:t>
            </a:r>
            <a:br>
              <a:rPr lang="cs-CZ" altLang="cs-CZ" sz="2400"/>
            </a:br>
            <a:endParaRPr lang="cs-CZ" altLang="cs-CZ" sz="2400"/>
          </a:p>
          <a:p>
            <a:pPr eaLnBrk="1" hangingPunct="1">
              <a:buFontTx/>
              <a:buNone/>
            </a:pPr>
            <a:r>
              <a:rPr lang="cs-CZ" altLang="cs-CZ" sz="2400"/>
              <a:t>							(Disman, 1998:15)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7030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1991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7680177" y="1772817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17949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663" t="11579" r="10307" b="3743"/>
          <a:stretch/>
        </p:blipFill>
        <p:spPr>
          <a:xfrm>
            <a:off x="1772653" y="184484"/>
            <a:ext cx="8349916" cy="631037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15137" y="5831305"/>
            <a:ext cx="25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Převzato z www.biostatisticka.cz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888373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726</Words>
  <Application>Microsoft Office PowerPoint</Application>
  <PresentationFormat>Širokoúhlá obrazovka</PresentationFormat>
  <Paragraphs>104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3</vt:lpstr>
      <vt:lpstr>Motiv Office</vt:lpstr>
      <vt:lpstr>Metodologie 1 Lekce 1  24. 2. 2020</vt:lpstr>
      <vt:lpstr>Studijní materiály a požadavky k ukončení předmětu</vt:lpstr>
      <vt:lpstr>Prezentace aplikace PowerPoint</vt:lpstr>
      <vt:lpstr>Věda jako způsob poznávání světa</vt:lpstr>
      <vt:lpstr>Věda jako sociální aktivita</vt:lpstr>
      <vt:lpstr>Vědecké zkoumání je</vt:lpstr>
      <vt:lpstr>Přírodní vs. sociální věda</vt:lpstr>
      <vt:lpstr>Zvyšování prodeje biopotravin souvisí se zvyšujícím se počtem dětí s autismem</vt:lpstr>
      <vt:lpstr>Prezentace aplikace PowerPoint</vt:lpstr>
      <vt:lpstr>Hypotéza, závislá a nezávislá proměnná Hledání intervenující proměnné</vt:lpstr>
      <vt:lpstr>Proč to je ve vědách, zabývajících se člověkem, tak složité?</vt:lpstr>
      <vt:lpstr>Pomůže nám experiment?</vt:lpstr>
      <vt:lpstr>Klasický experiment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Opakování, shrnutí</vt:lpstr>
      <vt:lpstr>Prezentace aplikace PowerPoint</vt:lpstr>
      <vt:lpstr>Prezentace aplikace PowerPoint</vt:lpstr>
      <vt:lpstr>Rozhodněte o pravdivosti nebo nepravdivosti následujících výroků.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Slepickova</dc:creator>
  <cp:lastModifiedBy>Slepickova</cp:lastModifiedBy>
  <cp:revision>7</cp:revision>
  <dcterms:created xsi:type="dcterms:W3CDTF">2020-02-24T09:41:58Z</dcterms:created>
  <dcterms:modified xsi:type="dcterms:W3CDTF">2020-02-24T14:11:23Z</dcterms:modified>
</cp:coreProperties>
</file>