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4" r:id="rId4"/>
    <p:sldId id="273" r:id="rId5"/>
    <p:sldId id="261" r:id="rId6"/>
    <p:sldId id="262" r:id="rId7"/>
    <p:sldId id="260" r:id="rId8"/>
    <p:sldId id="266" r:id="rId9"/>
    <p:sldId id="265" r:id="rId10"/>
    <p:sldId id="264" r:id="rId11"/>
    <p:sldId id="263" r:id="rId12"/>
    <p:sldId id="270" r:id="rId13"/>
    <p:sldId id="267" r:id="rId14"/>
    <p:sldId id="268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96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53C6A-B096-4826-80D5-8FCBABD7BF43}" type="datetimeFigureOut">
              <a:rPr lang="fr-FR"/>
              <a:pPr>
                <a:defRPr/>
              </a:pPr>
              <a:t>26/03/2020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CC5BD-AB14-4987-BFEB-B53BE5E3729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ECD0F-9B84-4ADB-A927-A5AA0227FEA7}" type="datetimeFigureOut">
              <a:rPr lang="fr-FR"/>
              <a:pPr>
                <a:defRPr/>
              </a:pPr>
              <a:t>26/03/2020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8FFCD-03B3-424D-B66B-69277E8A4FE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77C87-B78D-4031-8AEB-2F3990119705}" type="datetimeFigureOut">
              <a:rPr lang="fr-FR"/>
              <a:pPr>
                <a:defRPr/>
              </a:pPr>
              <a:t>26/03/2020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51540-74EF-4E05-B075-B7ADAAA2D77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83A5E-9C10-4863-935D-FEB62C719491}" type="datetimeFigureOut">
              <a:rPr lang="fr-FR"/>
              <a:pPr>
                <a:defRPr/>
              </a:pPr>
              <a:t>26/03/2020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16B87-D830-491C-9F0D-E1B51E42CFD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D3E77-16F1-4C8B-83F3-B705F6FFCA7B}" type="datetimeFigureOut">
              <a:rPr lang="fr-FR"/>
              <a:pPr>
                <a:defRPr/>
              </a:pPr>
              <a:t>26/03/2020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F50A0-430A-4B9E-9050-EC3378D11EF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195D8-A54E-40FF-92E0-2E0652234FF4}" type="datetimeFigureOut">
              <a:rPr lang="fr-FR"/>
              <a:pPr>
                <a:defRPr/>
              </a:pPr>
              <a:t>26/03/2020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20BD8-76CB-44E9-9096-19BA0CECB5F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9063D-ED95-482D-9CE4-D233BD3483FF}" type="datetimeFigureOut">
              <a:rPr lang="fr-FR"/>
              <a:pPr>
                <a:defRPr/>
              </a:pPr>
              <a:t>26/03/2020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4BD9D-937A-4522-950F-332D252517C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902B9-F38C-421A-A7EF-19C101D978A4}" type="datetimeFigureOut">
              <a:rPr lang="fr-FR"/>
              <a:pPr>
                <a:defRPr/>
              </a:pPr>
              <a:t>26/03/2020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7974D-9EB1-4463-9DB0-0D9506C17B6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04594-8629-4291-8944-E13B6DF2829E}" type="datetimeFigureOut">
              <a:rPr lang="fr-FR"/>
              <a:pPr>
                <a:defRPr/>
              </a:pPr>
              <a:t>26/03/2020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DEC13-2FD5-4E62-BA39-BE96F6D3E97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CA8F8-B17E-4077-BDE6-0B27741F2B62}" type="datetimeFigureOut">
              <a:rPr lang="fr-FR"/>
              <a:pPr>
                <a:defRPr/>
              </a:pPr>
              <a:t>26/03/2020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803BB-773F-4BD5-BA98-5F4A01B164B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6ED24-E2E1-477C-90FF-2792837605D8}" type="datetimeFigureOut">
              <a:rPr lang="fr-FR"/>
              <a:pPr>
                <a:defRPr/>
              </a:pPr>
              <a:t>26/03/2020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8383E-8053-4021-BAAE-E38866C9096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42A298-5E8E-4089-AE7B-C30926FBEE4B}" type="datetimeFigureOut">
              <a:rPr lang="fr-FR"/>
              <a:pPr>
                <a:defRPr/>
              </a:pPr>
              <a:t>26/03/2020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268A68-4BEE-43B2-959C-C861B0B7ACC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323850" y="2924944"/>
            <a:ext cx="8351838" cy="374414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u="heavy" dirty="0" smtClean="0">
                <a:solidFill>
                  <a:schemeClr val="bg1"/>
                </a:solidFill>
                <a:latin typeface="DejaVu Serif" pitchFamily="18" charset="0"/>
                <a:ea typeface="DejaVu Serif" pitchFamily="18" charset="0"/>
              </a:rPr>
              <a:t/>
            </a:r>
            <a:br>
              <a:rPr lang="cs-CZ" sz="4000" b="1" u="heavy" dirty="0" smtClean="0">
                <a:solidFill>
                  <a:schemeClr val="bg1"/>
                </a:solidFill>
                <a:latin typeface="DejaVu Serif" pitchFamily="18" charset="0"/>
                <a:ea typeface="DejaVu Serif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Monotype Corsiva" pitchFamily="66" charset="0"/>
                <a:ea typeface="DejaVu Serif" pitchFamily="18" charset="0"/>
              </a:rPr>
              <a:t>Alternativní   a  Augmentativní </a:t>
            </a:r>
            <a:br>
              <a:rPr lang="cs-CZ" sz="4000" b="1" dirty="0" smtClean="0">
                <a:solidFill>
                  <a:schemeClr val="bg1"/>
                </a:solidFill>
                <a:latin typeface="Monotype Corsiva" pitchFamily="66" charset="0"/>
                <a:ea typeface="DejaVu Serif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Monotype Corsiva" pitchFamily="66" charset="0"/>
                <a:ea typeface="DejaVu Serif" pitchFamily="18" charset="0"/>
              </a:rPr>
              <a:t>Komunikace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fr-CA" sz="4000" dirty="0" smtClean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 flipH="1">
            <a:off x="-1" y="980728"/>
            <a:ext cx="8748464" cy="2376264"/>
          </a:xfrm>
        </p:spPr>
        <p:txBody>
          <a:bodyPr/>
          <a:lstStyle/>
          <a:p>
            <a:pPr eaLnBrk="1" hangingPunct="1">
              <a:defRPr/>
            </a:pPr>
            <a:endParaRPr lang="cs-CZ" sz="5400" b="1" dirty="0" smtClean="0">
              <a:solidFill>
                <a:schemeClr val="bg1"/>
              </a:solidFill>
              <a:latin typeface="Monotype Corsiva" pitchFamily="66" charset="0"/>
              <a:ea typeface="DejaVu Serif" pitchFamily="18" charset="0"/>
            </a:endParaRPr>
          </a:p>
          <a:p>
            <a:pPr eaLnBrk="1" hangingPunct="1">
              <a:defRPr/>
            </a:pPr>
            <a:r>
              <a:rPr lang="cs-CZ" sz="5400" b="1" dirty="0" smtClean="0">
                <a:solidFill>
                  <a:schemeClr val="bg1"/>
                </a:solidFill>
                <a:latin typeface="Monotype Corsiva" pitchFamily="66" charset="0"/>
                <a:ea typeface="DejaVu Serif" pitchFamily="18" charset="0"/>
              </a:rPr>
              <a:t>KOMUNIKACE OSOB S MP</a:t>
            </a:r>
            <a:endParaRPr lang="cs-CZ" sz="7200" b="1" dirty="0" smtClean="0">
              <a:solidFill>
                <a:schemeClr val="bg1"/>
              </a:solidFill>
              <a:latin typeface="Monotype Corsiva" pitchFamily="66" charset="0"/>
              <a:ea typeface="DejaVu Serif" pitchFamily="18" charset="0"/>
            </a:endParaRPr>
          </a:p>
          <a:p>
            <a:pPr eaLnBrk="1" hangingPunct="1">
              <a:defRPr/>
            </a:pPr>
            <a:r>
              <a:rPr lang="cs-CZ" sz="7200" b="1" dirty="0" smtClean="0">
                <a:solidFill>
                  <a:schemeClr val="bg1"/>
                </a:solidFill>
                <a:latin typeface="Monotype Corsiva" pitchFamily="66" charset="0"/>
                <a:ea typeface="DejaVu Serif" pitchFamily="18" charset="0"/>
              </a:rPr>
              <a:t>AAK</a:t>
            </a:r>
            <a:r>
              <a:rPr lang="cs-CZ" sz="2400" b="1" u="heavy" dirty="0" smtClean="0">
                <a:solidFill>
                  <a:schemeClr val="bg1"/>
                </a:solidFill>
                <a:latin typeface="DejaVu Serif" pitchFamily="18" charset="0"/>
                <a:ea typeface="DejaVu Serif" pitchFamily="18" charset="0"/>
              </a:rPr>
              <a:t/>
            </a:r>
            <a:br>
              <a:rPr lang="cs-CZ" sz="2400" b="1" u="heavy" dirty="0" smtClean="0">
                <a:solidFill>
                  <a:schemeClr val="bg1"/>
                </a:solidFill>
                <a:latin typeface="DejaVu Serif" pitchFamily="18" charset="0"/>
                <a:ea typeface="DejaVu Serif" pitchFamily="18" charset="0"/>
              </a:rPr>
            </a:br>
            <a:endParaRPr lang="fr-CA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b="1" smtClean="0">
                <a:solidFill>
                  <a:schemeClr val="bg1"/>
                </a:solidFill>
                <a:latin typeface="Monotype Corsiva" pitchFamily="66" charset="0"/>
              </a:rPr>
              <a:t>AAK</a:t>
            </a:r>
            <a:endParaRPr lang="fr-CA" b="1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288" y="1700213"/>
            <a:ext cx="8229600" cy="4897437"/>
          </a:xfrm>
        </p:spPr>
        <p:txBody>
          <a:bodyPr rtlCol="0">
            <a:normAutofit fontScale="70000" lnSpcReduction="20000"/>
          </a:bodyPr>
          <a:lstStyle/>
          <a:p>
            <a:pPr algn="ctr">
              <a:buFont typeface="Arial" charset="0"/>
              <a:buNone/>
              <a:defRPr/>
            </a:pPr>
            <a:r>
              <a:rPr lang="cs-CZ" sz="4600" b="1" u="sng" dirty="0" err="1" smtClean="0">
                <a:latin typeface="Georgia" pitchFamily="18" charset="0"/>
              </a:rPr>
              <a:t>Facilitovaná</a:t>
            </a:r>
            <a:r>
              <a:rPr lang="cs-CZ" sz="4600" b="1" u="sng" dirty="0" smtClean="0">
                <a:latin typeface="Georgia" pitchFamily="18" charset="0"/>
              </a:rPr>
              <a:t> komunikace</a:t>
            </a:r>
          </a:p>
          <a:p>
            <a:pPr algn="ctr">
              <a:buFont typeface="Arial" charset="0"/>
              <a:buNone/>
              <a:defRPr/>
            </a:pPr>
            <a:endParaRPr lang="cs-CZ" dirty="0" smtClean="0">
              <a:latin typeface="Georgia" pitchFamily="18" charset="0"/>
            </a:endParaRPr>
          </a:p>
          <a:p>
            <a:pPr>
              <a:defRPr/>
            </a:pPr>
            <a:r>
              <a:rPr lang="cs-CZ" dirty="0" err="1" smtClean="0">
                <a:latin typeface="Georgia" pitchFamily="18" charset="0"/>
              </a:rPr>
              <a:t>facilitovaná</a:t>
            </a:r>
            <a:r>
              <a:rPr lang="cs-CZ" dirty="0" smtClean="0">
                <a:latin typeface="Georgia" pitchFamily="18" charset="0"/>
              </a:rPr>
              <a:t> = </a:t>
            </a:r>
            <a:r>
              <a:rPr lang="cs-CZ" b="1" dirty="0" smtClean="0">
                <a:latin typeface="Georgia" pitchFamily="18" charset="0"/>
              </a:rPr>
              <a:t>usnadňující</a:t>
            </a:r>
            <a:endParaRPr lang="cs-CZ" dirty="0" smtClean="0">
              <a:latin typeface="Georgia" pitchFamily="18" charset="0"/>
            </a:endParaRP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napomáhá komunikaci hl. u autistů a hluboce MR</a:t>
            </a:r>
          </a:p>
          <a:p>
            <a:pPr>
              <a:defRPr/>
            </a:pPr>
            <a:r>
              <a:rPr lang="cs-CZ" dirty="0" err="1" smtClean="0">
                <a:latin typeface="Georgia" pitchFamily="18" charset="0"/>
              </a:rPr>
              <a:t>facilitátor</a:t>
            </a:r>
            <a:r>
              <a:rPr lang="cs-CZ" dirty="0" smtClean="0">
                <a:latin typeface="Georgia" pitchFamily="18" charset="0"/>
              </a:rPr>
              <a:t> poskytuje </a:t>
            </a:r>
            <a:r>
              <a:rPr lang="cs-CZ" b="1" dirty="0" smtClean="0">
                <a:latin typeface="Georgia" pitchFamily="18" charset="0"/>
              </a:rPr>
              <a:t>podporu prstu, ruce, zápěstí, paži, či ramenu</a:t>
            </a:r>
            <a:r>
              <a:rPr lang="cs-CZ" dirty="0" smtClean="0">
                <a:latin typeface="Georgia" pitchFamily="18" charset="0"/>
              </a:rPr>
              <a:t> člověka, který má potřebu něco sdělit – tím </a:t>
            </a:r>
            <a:r>
              <a:rPr lang="cs-CZ" b="1" dirty="0" smtClean="0">
                <a:latin typeface="Georgia" pitchFamily="18" charset="0"/>
              </a:rPr>
              <a:t>stimuluje pohyb klienta, který ukazuje písmenka na tabulce, nebo píše na klávesnici </a:t>
            </a:r>
            <a:r>
              <a:rPr lang="cs-CZ" dirty="0" smtClean="0">
                <a:latin typeface="Georgia" pitchFamily="18" charset="0"/>
              </a:rPr>
              <a:t>a poskytuje také </a:t>
            </a:r>
            <a:r>
              <a:rPr lang="cs-CZ" b="1" dirty="0" smtClean="0">
                <a:latin typeface="Georgia" pitchFamily="18" charset="0"/>
              </a:rPr>
              <a:t>zpětnou vazbu jeho projevu</a:t>
            </a:r>
            <a:endParaRPr lang="cs-CZ" dirty="0" smtClean="0">
              <a:latin typeface="Georgia" pitchFamily="18" charset="0"/>
            </a:endParaRP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začíná se podporou prstu, pak ruky, zápěstí, lokte až k rameni – </a:t>
            </a:r>
            <a:r>
              <a:rPr lang="cs-CZ" b="1" dirty="0" smtClean="0">
                <a:latin typeface="Georgia" pitchFamily="18" charset="0"/>
              </a:rPr>
              <a:t>nakonec se </a:t>
            </a:r>
            <a:r>
              <a:rPr lang="cs-CZ" b="1" dirty="0" err="1" smtClean="0">
                <a:latin typeface="Georgia" pitchFamily="18" charset="0"/>
              </a:rPr>
              <a:t>facilitátor</a:t>
            </a:r>
            <a:r>
              <a:rPr lang="cs-CZ" b="1" dirty="0" smtClean="0">
                <a:latin typeface="Georgia" pitchFamily="18" charset="0"/>
              </a:rPr>
              <a:t> klienta ani nedotýká</a:t>
            </a:r>
            <a:r>
              <a:rPr lang="cs-CZ" dirty="0" smtClean="0">
                <a:latin typeface="Georgia" pitchFamily="18" charset="0"/>
              </a:rPr>
              <a:t>, pouze stojí v jeho blízkosti při psaní zprávy</a:t>
            </a:r>
          </a:p>
          <a:p>
            <a:pPr>
              <a:defRPr/>
            </a:pPr>
            <a:r>
              <a:rPr lang="cs-CZ" b="1" dirty="0" smtClean="0">
                <a:latin typeface="Georgia" pitchFamily="18" charset="0"/>
              </a:rPr>
              <a:t>kontroverzní metoda</a:t>
            </a:r>
            <a:r>
              <a:rPr lang="cs-CZ" dirty="0" smtClean="0">
                <a:latin typeface="Georgia" pitchFamily="18" charset="0"/>
              </a:rPr>
              <a:t>, protože mnoho odborníků tvrdí, že není důvěryhodným sebevyjádřením klienta</a:t>
            </a:r>
          </a:p>
          <a:p>
            <a:pPr>
              <a:buFont typeface="Arial" charset="0"/>
              <a:buNone/>
              <a:defRPr/>
            </a:pPr>
            <a:endParaRPr lang="cs-CZ" b="1" dirty="0" smtClean="0"/>
          </a:p>
          <a:p>
            <a:pPr>
              <a:buFont typeface="Arial" charset="0"/>
              <a:buNone/>
              <a:defRPr/>
            </a:pPr>
            <a:endParaRPr lang="cs-CZ" b="1" u="sng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b="1" smtClean="0">
                <a:solidFill>
                  <a:schemeClr val="bg1"/>
                </a:solidFill>
                <a:latin typeface="Monotype Corsiva" pitchFamily="66" charset="0"/>
              </a:rPr>
              <a:t>AAK</a:t>
            </a:r>
            <a:endParaRPr lang="fr-CA" b="1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5040313"/>
          </a:xfrm>
        </p:spPr>
        <p:txBody>
          <a:bodyPr rtlCol="0">
            <a:normAutofit fontScale="55000" lnSpcReduction="20000"/>
          </a:bodyPr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 algn="ctr">
              <a:buFont typeface="Arial" charset="0"/>
              <a:buNone/>
              <a:defRPr/>
            </a:pPr>
            <a:r>
              <a:rPr lang="cs-CZ" sz="4400" b="1" u="sng" dirty="0" smtClean="0">
                <a:latin typeface="Georgia" pitchFamily="18" charset="0"/>
              </a:rPr>
              <a:t>Komunikační systém </a:t>
            </a:r>
            <a:r>
              <a:rPr lang="cs-CZ" sz="4400" b="1" u="sng" dirty="0" err="1" smtClean="0">
                <a:latin typeface="Georgia" pitchFamily="18" charset="0"/>
              </a:rPr>
              <a:t>Bliss</a:t>
            </a:r>
            <a:endParaRPr lang="cs-CZ" sz="4400" b="1" u="sng" dirty="0" smtClean="0">
              <a:latin typeface="Georgia" pitchFamily="18" charset="0"/>
            </a:endParaRPr>
          </a:p>
          <a:p>
            <a:pPr algn="ctr">
              <a:buFont typeface="Arial" charset="0"/>
              <a:buNone/>
              <a:defRPr/>
            </a:pPr>
            <a:r>
              <a:rPr lang="cs-CZ" sz="4400" b="1" dirty="0" err="1" smtClean="0">
                <a:latin typeface="Georgia" pitchFamily="18" charset="0"/>
              </a:rPr>
              <a:t>Bliss</a:t>
            </a:r>
            <a:r>
              <a:rPr lang="cs-CZ" sz="4400" b="1" dirty="0" smtClean="0">
                <a:latin typeface="Georgia" pitchFamily="18" charset="0"/>
              </a:rPr>
              <a:t> symboly</a:t>
            </a:r>
            <a:endParaRPr lang="cs-CZ" sz="4400" dirty="0" smtClean="0">
              <a:latin typeface="Georgia" pitchFamily="18" charset="0"/>
            </a:endParaRPr>
          </a:p>
          <a:p>
            <a:pPr>
              <a:buFont typeface="Arial" charset="0"/>
              <a:buNone/>
              <a:defRPr/>
            </a:pPr>
            <a:r>
              <a:rPr lang="cs-CZ" b="1" dirty="0" smtClean="0"/>
              <a:t> </a:t>
            </a:r>
            <a:endParaRPr lang="cs-CZ" sz="2400" dirty="0" smtClean="0"/>
          </a:p>
          <a:p>
            <a:pPr>
              <a:defRPr/>
            </a:pPr>
            <a:r>
              <a:rPr lang="cs-CZ" dirty="0" smtClean="0"/>
              <a:t> </a:t>
            </a:r>
            <a:r>
              <a:rPr lang="cs-CZ" sz="3800" dirty="0" smtClean="0">
                <a:latin typeface="Georgia" pitchFamily="18" charset="0"/>
              </a:rPr>
              <a:t>vymyslel </a:t>
            </a:r>
            <a:r>
              <a:rPr lang="cs-CZ" sz="3800" b="1" dirty="0" smtClean="0">
                <a:latin typeface="Georgia" pitchFamily="18" charset="0"/>
              </a:rPr>
              <a:t>Charles </a:t>
            </a:r>
            <a:r>
              <a:rPr lang="cs-CZ" sz="3800" b="1" dirty="0" err="1" smtClean="0">
                <a:latin typeface="Georgia" pitchFamily="18" charset="0"/>
              </a:rPr>
              <a:t>Bliss</a:t>
            </a:r>
            <a:r>
              <a:rPr lang="cs-CZ" sz="3800" dirty="0" smtClean="0">
                <a:latin typeface="Georgia" pitchFamily="18" charset="0"/>
              </a:rPr>
              <a:t> (utekl z </a:t>
            </a:r>
            <a:r>
              <a:rPr lang="cs-CZ" sz="3800" dirty="0" err="1" smtClean="0">
                <a:latin typeface="Georgia" pitchFamily="18" charset="0"/>
              </a:rPr>
              <a:t>koncentr.tábora</a:t>
            </a:r>
            <a:r>
              <a:rPr lang="cs-CZ" sz="3800" dirty="0" smtClean="0">
                <a:latin typeface="Georgia" pitchFamily="18" charset="0"/>
              </a:rPr>
              <a:t> až do Číny a tvrdil, že důvodem válečných katastrof je malá schopnost dorozumění mezi národy)</a:t>
            </a:r>
          </a:p>
          <a:p>
            <a:pPr>
              <a:defRPr/>
            </a:pPr>
            <a:r>
              <a:rPr lang="cs-CZ" sz="3800" dirty="0" smtClean="0">
                <a:latin typeface="Georgia" pitchFamily="18" charset="0"/>
              </a:rPr>
              <a:t>inspirován </a:t>
            </a:r>
            <a:r>
              <a:rPr lang="cs-CZ" sz="3800" b="1" dirty="0" smtClean="0">
                <a:latin typeface="Georgia" pitchFamily="18" charset="0"/>
              </a:rPr>
              <a:t>čínským obrázkovým písmem</a:t>
            </a:r>
            <a:endParaRPr lang="cs-CZ" sz="3800" dirty="0" smtClean="0">
              <a:latin typeface="Georgia" pitchFamily="18" charset="0"/>
            </a:endParaRPr>
          </a:p>
          <a:p>
            <a:pPr>
              <a:defRPr/>
            </a:pPr>
            <a:r>
              <a:rPr lang="cs-CZ" sz="3800" b="1" dirty="0" smtClean="0">
                <a:latin typeface="Georgia" pitchFamily="18" charset="0"/>
              </a:rPr>
              <a:t> srozumitelné všem národům, avšak velice složité</a:t>
            </a:r>
            <a:r>
              <a:rPr lang="cs-CZ" sz="3800" dirty="0" smtClean="0">
                <a:latin typeface="Georgia" pitchFamily="18" charset="0"/>
              </a:rPr>
              <a:t/>
            </a:r>
            <a:br>
              <a:rPr lang="cs-CZ" sz="3800" dirty="0" smtClean="0">
                <a:latin typeface="Georgia" pitchFamily="18" charset="0"/>
              </a:rPr>
            </a:br>
            <a:r>
              <a:rPr lang="cs-CZ" sz="3800" dirty="0" smtClean="0">
                <a:latin typeface="Georgia" pitchFamily="18" charset="0"/>
              </a:rPr>
              <a:t>místo slov se ke komunikaci používá symbolů </a:t>
            </a:r>
          </a:p>
          <a:p>
            <a:pPr>
              <a:defRPr/>
            </a:pPr>
            <a:r>
              <a:rPr lang="cs-CZ" sz="3800" dirty="0" smtClean="0">
                <a:latin typeface="Georgia" pitchFamily="18" charset="0"/>
              </a:rPr>
              <a:t>používán pro svou složitost spíše</a:t>
            </a:r>
            <a:r>
              <a:rPr lang="cs-CZ" sz="3800" b="1" dirty="0" smtClean="0">
                <a:latin typeface="Georgia" pitchFamily="18" charset="0"/>
              </a:rPr>
              <a:t> u tělesně </a:t>
            </a:r>
            <a:r>
              <a:rPr lang="cs-CZ" sz="3800" dirty="0" smtClean="0">
                <a:latin typeface="Georgia" pitchFamily="18" charset="0"/>
              </a:rPr>
              <a:t>nebo</a:t>
            </a:r>
            <a:r>
              <a:rPr lang="cs-CZ" sz="3800" b="1" dirty="0" smtClean="0">
                <a:latin typeface="Georgia" pitchFamily="18" charset="0"/>
              </a:rPr>
              <a:t> lehce ment.postiženými</a:t>
            </a:r>
          </a:p>
          <a:p>
            <a:pPr>
              <a:defRPr/>
            </a:pPr>
            <a:r>
              <a:rPr lang="cs-CZ" sz="3800" dirty="0" smtClean="0">
                <a:latin typeface="Georgia" pitchFamily="18" charset="0"/>
              </a:rPr>
              <a:t> </a:t>
            </a:r>
            <a:r>
              <a:rPr lang="cs-CZ" sz="3800" b="1" dirty="0" smtClean="0">
                <a:latin typeface="Georgia" pitchFamily="18" charset="0"/>
              </a:rPr>
              <a:t>používá se asi 26 základních</a:t>
            </a:r>
            <a:r>
              <a:rPr lang="cs-CZ" sz="3800" dirty="0" smtClean="0">
                <a:latin typeface="Georgia" pitchFamily="18" charset="0"/>
              </a:rPr>
              <a:t> </a:t>
            </a:r>
            <a:r>
              <a:rPr lang="cs-CZ" sz="3800" b="1" dirty="0" smtClean="0">
                <a:latin typeface="Georgia" pitchFamily="18" charset="0"/>
              </a:rPr>
              <a:t>prvků</a:t>
            </a:r>
            <a:r>
              <a:rPr lang="cs-CZ" sz="3800" dirty="0" smtClean="0">
                <a:latin typeface="Georgia" pitchFamily="18" charset="0"/>
              </a:rPr>
              <a:t> a z nich je složeno přibližně </a:t>
            </a:r>
            <a:r>
              <a:rPr lang="cs-CZ" sz="3800" b="1" dirty="0" smtClean="0">
                <a:latin typeface="Georgia" pitchFamily="18" charset="0"/>
              </a:rPr>
              <a:t>1400  standardizovaných znaků</a:t>
            </a:r>
            <a:r>
              <a:rPr lang="cs-CZ" sz="3800" dirty="0" smtClean="0">
                <a:latin typeface="Georgia" pitchFamily="18" charset="0"/>
              </a:rPr>
              <a:t>  </a:t>
            </a:r>
          </a:p>
          <a:p>
            <a:pPr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b="1" smtClean="0">
                <a:solidFill>
                  <a:schemeClr val="bg1"/>
                </a:solidFill>
                <a:latin typeface="Monotype Corsiva" pitchFamily="66" charset="0"/>
              </a:rPr>
              <a:t>AAK</a:t>
            </a:r>
            <a:endParaRPr lang="fr-CA" b="1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60538"/>
            <a:ext cx="8229600" cy="4764087"/>
          </a:xfrm>
        </p:spPr>
        <p:txBody>
          <a:bodyPr rtlCol="0">
            <a:normAutofit fontScale="77500" lnSpcReduction="20000"/>
          </a:bodyPr>
          <a:lstStyle/>
          <a:p>
            <a:pPr algn="ctr">
              <a:buFont typeface="Arial" charset="0"/>
              <a:buNone/>
              <a:defRPr/>
            </a:pPr>
            <a:r>
              <a:rPr lang="cs-CZ" b="1" u="sng" dirty="0" err="1" smtClean="0">
                <a:latin typeface="Georgia" pitchFamily="18" charset="0"/>
              </a:rPr>
              <a:t>Makaton</a:t>
            </a:r>
            <a:endParaRPr lang="cs-CZ" b="1" u="sng" dirty="0" smtClean="0">
              <a:latin typeface="Georgia" pitchFamily="18" charset="0"/>
            </a:endParaRPr>
          </a:p>
          <a:p>
            <a:pPr algn="ctr">
              <a:buFont typeface="Arial" charset="0"/>
              <a:buNone/>
              <a:defRPr/>
            </a:pPr>
            <a:endParaRPr lang="cs-CZ" dirty="0" smtClean="0">
              <a:latin typeface="Georgia" pitchFamily="18" charset="0"/>
            </a:endParaRP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obsahuje </a:t>
            </a:r>
            <a:r>
              <a:rPr lang="cs-CZ" b="1" dirty="0" smtClean="0">
                <a:latin typeface="Georgia" pitchFamily="18" charset="0"/>
              </a:rPr>
              <a:t>350 znaků</a:t>
            </a:r>
            <a:endParaRPr lang="cs-CZ" dirty="0" smtClean="0">
              <a:latin typeface="Georgia" pitchFamily="18" charset="0"/>
            </a:endParaRPr>
          </a:p>
          <a:p>
            <a:pPr>
              <a:defRPr/>
            </a:pPr>
            <a:r>
              <a:rPr lang="cs-CZ" b="1" dirty="0" smtClean="0">
                <a:latin typeface="Georgia" pitchFamily="18" charset="0"/>
              </a:rPr>
              <a:t>znaky doplněné řečí</a:t>
            </a:r>
            <a:r>
              <a:rPr lang="cs-CZ" dirty="0" smtClean="0">
                <a:latin typeface="Georgia" pitchFamily="18" charset="0"/>
              </a:rPr>
              <a:t>, nebo speciálními </a:t>
            </a:r>
            <a:r>
              <a:rPr lang="cs-CZ" b="1" dirty="0" smtClean="0">
                <a:latin typeface="Georgia" pitchFamily="18" charset="0"/>
              </a:rPr>
              <a:t>symboly </a:t>
            </a:r>
            <a:endParaRPr lang="cs-CZ" dirty="0" smtClean="0">
              <a:latin typeface="Georgia" pitchFamily="18" charset="0"/>
            </a:endParaRP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k doprovodu znaků se používá i odpovídající </a:t>
            </a:r>
            <a:r>
              <a:rPr lang="cs-CZ" b="1" dirty="0" smtClean="0">
                <a:latin typeface="Georgia" pitchFamily="18" charset="0"/>
              </a:rPr>
              <a:t>mimický výraz tváře</a:t>
            </a:r>
            <a:r>
              <a:rPr lang="cs-CZ" dirty="0" smtClean="0">
                <a:latin typeface="Georgia" pitchFamily="18" charset="0"/>
              </a:rPr>
              <a:t>, znaky jsou doprovázeny překladem od učitele (normální gramatickou řečí)</a:t>
            </a:r>
          </a:p>
          <a:p>
            <a:pPr>
              <a:defRPr/>
            </a:pPr>
            <a:r>
              <a:rPr lang="cs-CZ" b="1" dirty="0" smtClean="0">
                <a:latin typeface="Georgia" pitchFamily="18" charset="0"/>
              </a:rPr>
              <a:t>jednotlivá slova se vyjadřují pohybem ruky, hlavy </a:t>
            </a:r>
            <a:r>
              <a:rPr lang="cs-CZ" dirty="0" smtClean="0">
                <a:latin typeface="Georgia" pitchFamily="18" charset="0"/>
              </a:rPr>
              <a:t>a podobně (sestra = dvakrát ťuknout do nosu, bratr = tření kloubů ruky o sebe…)</a:t>
            </a:r>
          </a:p>
          <a:p>
            <a:pPr>
              <a:defRPr/>
            </a:pPr>
            <a:r>
              <a:rPr lang="cs-CZ" b="1" dirty="0" smtClean="0">
                <a:latin typeface="Georgia" pitchFamily="18" charset="0"/>
              </a:rPr>
              <a:t>původ je ve znakové řeči, </a:t>
            </a:r>
            <a:r>
              <a:rPr lang="cs-CZ" dirty="0" smtClean="0">
                <a:latin typeface="Georgia" pitchFamily="18" charset="0"/>
              </a:rPr>
              <a:t>je však</a:t>
            </a:r>
            <a:r>
              <a:rPr lang="cs-CZ" b="1" dirty="0" smtClean="0">
                <a:latin typeface="Georgia" pitchFamily="18" charset="0"/>
              </a:rPr>
              <a:t> jednodušší </a:t>
            </a:r>
            <a:r>
              <a:rPr lang="cs-CZ" dirty="0" smtClean="0">
                <a:latin typeface="Georgia" pitchFamily="18" charset="0"/>
              </a:rPr>
              <a:t>(znakují se pouze klíčová slova)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b="1" smtClean="0">
                <a:solidFill>
                  <a:schemeClr val="bg1"/>
                </a:solidFill>
                <a:latin typeface="Monotype Corsiva" pitchFamily="66" charset="0"/>
              </a:rPr>
              <a:t>AAK</a:t>
            </a:r>
            <a:endParaRPr lang="fr-CA" b="1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760538"/>
            <a:ext cx="9144000" cy="5097462"/>
          </a:xfrm>
        </p:spPr>
        <p:txBody>
          <a:bodyPr rtlCol="0">
            <a:normAutofit fontScale="47500" lnSpcReduction="20000"/>
          </a:bodyPr>
          <a:lstStyle/>
          <a:p>
            <a:pPr algn="ctr">
              <a:buFont typeface="Arial" charset="0"/>
              <a:buNone/>
              <a:defRPr/>
            </a:pPr>
            <a:r>
              <a:rPr lang="cs-CZ" sz="5100" b="1" u="sng" dirty="0" smtClean="0">
                <a:latin typeface="Georgia" pitchFamily="18" charset="0"/>
              </a:rPr>
              <a:t>Piktogramy</a:t>
            </a:r>
          </a:p>
          <a:p>
            <a:pPr algn="ctr">
              <a:buFont typeface="Arial" charset="0"/>
              <a:buNone/>
              <a:defRPr/>
            </a:pPr>
            <a:endParaRPr lang="cs-CZ" sz="5100" dirty="0" smtClean="0">
              <a:latin typeface="Georgia" pitchFamily="18" charset="0"/>
            </a:endParaRPr>
          </a:p>
          <a:p>
            <a:pPr>
              <a:defRPr/>
            </a:pPr>
            <a:r>
              <a:rPr lang="cs-CZ" sz="3800" b="1" dirty="0" smtClean="0">
                <a:latin typeface="Georgia" pitchFamily="18" charset="0"/>
              </a:rPr>
              <a:t>velmi jednoduchý konkrétní znak</a:t>
            </a:r>
            <a:r>
              <a:rPr lang="cs-CZ" sz="3800" dirty="0" smtClean="0">
                <a:latin typeface="Georgia" pitchFamily="18" charset="0"/>
              </a:rPr>
              <a:t>, </a:t>
            </a:r>
            <a:r>
              <a:rPr lang="cs-CZ" sz="3800" b="1" dirty="0" smtClean="0">
                <a:latin typeface="Georgia" pitchFamily="18" charset="0"/>
              </a:rPr>
              <a:t>vytvořený psaním, kreslením, tiskem nebo jinými postupy</a:t>
            </a:r>
            <a:endParaRPr lang="cs-CZ" sz="3800" dirty="0" smtClean="0">
              <a:latin typeface="Georgia" pitchFamily="18" charset="0"/>
            </a:endParaRPr>
          </a:p>
          <a:p>
            <a:pPr>
              <a:defRPr/>
            </a:pPr>
            <a:r>
              <a:rPr lang="cs-CZ" sz="3800" dirty="0" smtClean="0">
                <a:latin typeface="Georgia" pitchFamily="18" charset="0"/>
              </a:rPr>
              <a:t>každý piktogram </a:t>
            </a:r>
            <a:r>
              <a:rPr lang="cs-CZ" sz="3800" b="1" dirty="0" smtClean="0">
                <a:latin typeface="Georgia" pitchFamily="18" charset="0"/>
              </a:rPr>
              <a:t>zastupuje jeden věcný význam</a:t>
            </a:r>
            <a:r>
              <a:rPr lang="cs-CZ" sz="3800" dirty="0" smtClean="0">
                <a:latin typeface="Georgia" pitchFamily="18" charset="0"/>
              </a:rPr>
              <a:t> a zpodobňuje ho </a:t>
            </a:r>
            <a:r>
              <a:rPr lang="cs-CZ" sz="3800" b="1" dirty="0" smtClean="0">
                <a:latin typeface="Georgia" pitchFamily="18" charset="0"/>
              </a:rPr>
              <a:t>bez vazby na řeč</a:t>
            </a:r>
            <a:r>
              <a:rPr lang="cs-CZ" sz="3800" dirty="0" smtClean="0">
                <a:latin typeface="Georgia" pitchFamily="18" charset="0"/>
              </a:rPr>
              <a:t>.</a:t>
            </a:r>
            <a:br>
              <a:rPr lang="cs-CZ" sz="3800" dirty="0" smtClean="0">
                <a:latin typeface="Georgia" pitchFamily="18" charset="0"/>
              </a:rPr>
            </a:br>
            <a:r>
              <a:rPr lang="cs-CZ" sz="3800" dirty="0" smtClean="0">
                <a:latin typeface="Georgia" pitchFamily="18" charset="0"/>
              </a:rPr>
              <a:t>na rozdíl od systému </a:t>
            </a:r>
            <a:r>
              <a:rPr lang="cs-CZ" sz="3800" dirty="0" err="1" smtClean="0">
                <a:latin typeface="Georgia" pitchFamily="18" charset="0"/>
              </a:rPr>
              <a:t>Bliss</a:t>
            </a:r>
            <a:r>
              <a:rPr lang="cs-CZ" sz="3800" dirty="0" smtClean="0">
                <a:latin typeface="Georgia" pitchFamily="18" charset="0"/>
              </a:rPr>
              <a:t> jsou </a:t>
            </a:r>
            <a:r>
              <a:rPr lang="cs-CZ" sz="3800" b="1" dirty="0" smtClean="0">
                <a:latin typeface="Georgia" pitchFamily="18" charset="0"/>
              </a:rPr>
              <a:t>mnohem konkrétnější</a:t>
            </a:r>
            <a:r>
              <a:rPr lang="cs-CZ" sz="3800" dirty="0" smtClean="0">
                <a:latin typeface="Georgia" pitchFamily="18" charset="0"/>
              </a:rPr>
              <a:t>, pro děti snadněji zapamatovatelné</a:t>
            </a:r>
          </a:p>
          <a:p>
            <a:pPr>
              <a:defRPr/>
            </a:pPr>
            <a:r>
              <a:rPr lang="cs-CZ" sz="3800" b="1" dirty="0" smtClean="0">
                <a:latin typeface="Georgia" pitchFamily="18" charset="0"/>
              </a:rPr>
              <a:t>využití:</a:t>
            </a:r>
            <a:r>
              <a:rPr lang="cs-CZ" sz="3800" dirty="0" smtClean="0">
                <a:latin typeface="Georgia" pitchFamily="18" charset="0"/>
              </a:rPr>
              <a:t> u dětí těžce postižených, u dětí s autismem, u dětí s více vadami</a:t>
            </a:r>
          </a:p>
          <a:p>
            <a:pPr>
              <a:buFont typeface="Arial" charset="0"/>
              <a:buNone/>
              <a:defRPr/>
            </a:pPr>
            <a:r>
              <a:rPr lang="cs-CZ" sz="3800" dirty="0" smtClean="0">
                <a:latin typeface="Georgia" pitchFamily="18" charset="0"/>
              </a:rPr>
              <a:t> </a:t>
            </a:r>
          </a:p>
          <a:p>
            <a:pPr>
              <a:defRPr/>
            </a:pPr>
            <a:r>
              <a:rPr lang="cs-CZ" sz="3800" dirty="0" smtClean="0">
                <a:latin typeface="Georgia" pitchFamily="18" charset="0"/>
              </a:rPr>
              <a:t>používání piktogramů je </a:t>
            </a:r>
            <a:r>
              <a:rPr lang="cs-CZ" sz="3800" b="1" dirty="0" smtClean="0">
                <a:latin typeface="Georgia" pitchFamily="18" charset="0"/>
              </a:rPr>
              <a:t>vždy doplněno mluvenou řečí</a:t>
            </a:r>
          </a:p>
          <a:p>
            <a:pPr>
              <a:defRPr/>
            </a:pPr>
            <a:r>
              <a:rPr lang="cs-CZ" sz="3800" dirty="0" smtClean="0">
                <a:latin typeface="Georgia" pitchFamily="18" charset="0"/>
              </a:rPr>
              <a:t>základní soubor je vytištěn </a:t>
            </a:r>
            <a:r>
              <a:rPr lang="cs-CZ" sz="3800" b="1" dirty="0" smtClean="0">
                <a:latin typeface="Georgia" pitchFamily="18" charset="0"/>
              </a:rPr>
              <a:t>bíle na černém pozadí</a:t>
            </a:r>
          </a:p>
          <a:p>
            <a:pPr>
              <a:defRPr/>
            </a:pPr>
            <a:r>
              <a:rPr lang="cs-CZ" sz="3800" dirty="0" smtClean="0">
                <a:latin typeface="Georgia" pitchFamily="18" charset="0"/>
              </a:rPr>
              <a:t>dorozumívání pomocí piktogramů je perspektivní pro svou </a:t>
            </a:r>
            <a:r>
              <a:rPr lang="cs-CZ" sz="3800" b="1" dirty="0" smtClean="0">
                <a:latin typeface="Georgia" pitchFamily="18" charset="0"/>
              </a:rPr>
              <a:t>jednoduchost a názornost</a:t>
            </a:r>
            <a:r>
              <a:rPr lang="cs-CZ" sz="3800" dirty="0" smtClean="0">
                <a:latin typeface="Georgia" pitchFamily="18" charset="0"/>
              </a:rPr>
              <a:t> </a:t>
            </a:r>
          </a:p>
          <a:p>
            <a:pPr>
              <a:defRPr/>
            </a:pPr>
            <a:r>
              <a:rPr lang="cs-CZ" sz="3800" b="1" dirty="0" smtClean="0">
                <a:latin typeface="Georgia" pitchFamily="18" charset="0"/>
              </a:rPr>
              <a:t>slouží při strukturaci času u autistů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</a:p>
          <a:p>
            <a:pPr>
              <a:buFont typeface="Arial" charset="0"/>
              <a:buNone/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b="1" smtClean="0">
                <a:solidFill>
                  <a:schemeClr val="bg1"/>
                </a:solidFill>
                <a:latin typeface="Monotype Corsiva" pitchFamily="66" charset="0"/>
              </a:rPr>
              <a:t>AAK</a:t>
            </a:r>
            <a:endParaRPr lang="fr-CA" b="1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60538"/>
            <a:ext cx="8229600" cy="4525962"/>
          </a:xfrm>
        </p:spPr>
        <p:txBody>
          <a:bodyPr rtlCol="0">
            <a:normAutofit fontScale="85000" lnSpcReduction="10000"/>
          </a:bodyPr>
          <a:lstStyle/>
          <a:p>
            <a:pPr algn="ctr">
              <a:buFont typeface="Arial" charset="0"/>
              <a:buNone/>
              <a:defRPr/>
            </a:pPr>
            <a:r>
              <a:rPr lang="cs-CZ" b="1" u="sng" dirty="0" smtClean="0">
                <a:latin typeface="Georgia" pitchFamily="18" charset="0"/>
              </a:rPr>
              <a:t>VOKS</a:t>
            </a:r>
          </a:p>
          <a:p>
            <a:pPr algn="ctr">
              <a:buFont typeface="Arial" charset="0"/>
              <a:buNone/>
              <a:defRPr/>
            </a:pPr>
            <a:endParaRPr lang="cs-CZ" dirty="0" smtClean="0">
              <a:latin typeface="Georgia" pitchFamily="18" charset="0"/>
            </a:endParaRPr>
          </a:p>
          <a:p>
            <a:pPr>
              <a:defRPr/>
            </a:pPr>
            <a:r>
              <a:rPr lang="cs-CZ" b="1" dirty="0" smtClean="0">
                <a:latin typeface="Georgia" pitchFamily="18" charset="0"/>
              </a:rPr>
              <a:t>= výměnný obrázkový komunikační systém </a:t>
            </a:r>
            <a:endParaRPr lang="cs-CZ" dirty="0" smtClean="0">
              <a:latin typeface="Georgia" pitchFamily="18" charset="0"/>
            </a:endParaRP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smysluplná a účelná výměna obrázků za předmět</a:t>
            </a: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podpora iniciativy klienta za použití asistence</a:t>
            </a: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podpora nezávislosti v </a:t>
            </a:r>
            <a:r>
              <a:rPr lang="cs-CZ" dirty="0" err="1" smtClean="0">
                <a:latin typeface="Georgia" pitchFamily="18" charset="0"/>
              </a:rPr>
              <a:t>sebevyjadřování</a:t>
            </a:r>
            <a:r>
              <a:rPr lang="cs-CZ" dirty="0" smtClean="0">
                <a:latin typeface="Georgia" pitchFamily="18" charset="0"/>
              </a:rPr>
              <a:t> </a:t>
            </a: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soubor obrázků, nebo použití konkrétních předmětů</a:t>
            </a: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výměna kartičky za věc, kartička + splnění úkolu, skládání kartiček ke komunikaci</a:t>
            </a:r>
          </a:p>
          <a:p>
            <a:pPr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b="1" smtClean="0">
                <a:solidFill>
                  <a:schemeClr val="bg1"/>
                </a:solidFill>
                <a:latin typeface="Monotype Corsiva" pitchFamily="66" charset="0"/>
              </a:rPr>
              <a:t>AAK</a:t>
            </a:r>
            <a:endParaRPr lang="fr-CA" b="1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60538"/>
            <a:ext cx="8229600" cy="4764087"/>
          </a:xfrm>
        </p:spPr>
        <p:txBody>
          <a:bodyPr rtlCol="0">
            <a:normAutofit fontScale="70000" lnSpcReduction="20000"/>
          </a:bodyPr>
          <a:lstStyle/>
          <a:p>
            <a:pPr algn="ctr">
              <a:buFont typeface="Arial" charset="0"/>
              <a:buNone/>
              <a:defRPr/>
            </a:pPr>
            <a:r>
              <a:rPr lang="cs-CZ" sz="3400" b="1" u="sng" dirty="0" smtClean="0">
                <a:latin typeface="Georgia" pitchFamily="18" charset="0"/>
              </a:rPr>
              <a:t>Sociální čtení</a:t>
            </a:r>
          </a:p>
          <a:p>
            <a:pPr algn="ctr">
              <a:buFont typeface="Arial" charset="0"/>
              <a:buNone/>
              <a:defRPr/>
            </a:pPr>
            <a:endParaRPr lang="cs-CZ" sz="3400" dirty="0" smtClean="0">
              <a:latin typeface="Georgia" pitchFamily="18" charset="0"/>
            </a:endParaRP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pro těžce postižené, kteří nejsou schopni si osvojit běžné, ani globální čtení</a:t>
            </a: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používá se </a:t>
            </a:r>
            <a:r>
              <a:rPr lang="cs-CZ" b="1" dirty="0" smtClean="0">
                <a:latin typeface="Georgia" pitchFamily="18" charset="0"/>
              </a:rPr>
              <a:t>v různých sociálních situacích spíše jako forma sociálního učení </a:t>
            </a:r>
            <a:r>
              <a:rPr lang="cs-CZ" dirty="0" smtClean="0">
                <a:latin typeface="Georgia" pitchFamily="18" charset="0"/>
              </a:rPr>
              <a:t>(komunikace je až druhotnou funkcí)</a:t>
            </a: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používají se: </a:t>
            </a:r>
            <a:r>
              <a:rPr lang="cs-CZ" b="1" dirty="0" smtClean="0">
                <a:latin typeface="Georgia" pitchFamily="18" charset="0"/>
              </a:rPr>
              <a:t>soubor obrázků a textů, piktogramy a symboly</a:t>
            </a:r>
            <a:r>
              <a:rPr lang="cs-CZ" dirty="0" smtClean="0">
                <a:latin typeface="Georgia" pitchFamily="18" charset="0"/>
              </a:rPr>
              <a:t>, </a:t>
            </a:r>
            <a:r>
              <a:rPr lang="cs-CZ" b="1" dirty="0" smtClean="0">
                <a:latin typeface="Georgia" pitchFamily="18" charset="0"/>
              </a:rPr>
              <a:t>slova a předměty</a:t>
            </a:r>
            <a:endParaRPr lang="cs-CZ" dirty="0" smtClean="0">
              <a:latin typeface="Georgia" pitchFamily="18" charset="0"/>
            </a:endParaRP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jednotlivé obrázky, symboly či slova </a:t>
            </a:r>
            <a:r>
              <a:rPr lang="cs-CZ" b="1" dirty="0" smtClean="0">
                <a:latin typeface="Georgia" pitchFamily="18" charset="0"/>
              </a:rPr>
              <a:t>vždy používáme v konkrétní sociální situaci</a:t>
            </a:r>
            <a:r>
              <a:rPr lang="cs-CZ" dirty="0" smtClean="0">
                <a:latin typeface="Georgia" pitchFamily="18" charset="0"/>
              </a:rPr>
              <a:t> (chceme naučit dítě nakupovat, tak s ním jdeme do obchodu a u regálu s moukou ho učíme znak pro mouku. Když ho učíme hygieně, požijeme znak či obrázek zase v koupelně…)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b="1" smtClean="0">
                <a:solidFill>
                  <a:schemeClr val="bg1"/>
                </a:solidFill>
                <a:latin typeface="Monotype Corsiva" pitchFamily="66" charset="0"/>
              </a:rPr>
              <a:t>AAK</a:t>
            </a:r>
            <a:endParaRPr lang="fr-CA" b="1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57338"/>
            <a:ext cx="8893175" cy="5300662"/>
          </a:xfrm>
        </p:spPr>
        <p:txBody>
          <a:bodyPr rtlCol="0">
            <a:normAutofit fontScale="40000" lnSpcReduction="20000"/>
          </a:bodyPr>
          <a:lstStyle/>
          <a:p>
            <a:pPr algn="ctr">
              <a:buFont typeface="Arial" charset="0"/>
              <a:buNone/>
              <a:defRPr/>
            </a:pPr>
            <a:r>
              <a:rPr lang="cs-CZ" sz="6000" b="1" u="sng" dirty="0" smtClean="0">
                <a:latin typeface="Georgia" pitchFamily="18" charset="0"/>
              </a:rPr>
              <a:t>Bazální stimulace</a:t>
            </a:r>
          </a:p>
          <a:p>
            <a:pPr>
              <a:buFont typeface="Arial" charset="0"/>
              <a:buNone/>
              <a:defRPr/>
            </a:pPr>
            <a:endParaRPr lang="cs-CZ" sz="2400" dirty="0" smtClean="0"/>
          </a:p>
          <a:p>
            <a:pPr>
              <a:defRPr/>
            </a:pPr>
            <a:r>
              <a:rPr lang="cs-CZ" sz="4500" dirty="0" smtClean="0">
                <a:latin typeface="Georgia" pitchFamily="18" charset="0"/>
              </a:rPr>
              <a:t>bazální = základní,elementární</a:t>
            </a:r>
          </a:p>
          <a:p>
            <a:pPr>
              <a:defRPr/>
            </a:pPr>
            <a:r>
              <a:rPr lang="cs-CZ" sz="4500" dirty="0" smtClean="0">
                <a:latin typeface="Georgia" pitchFamily="18" charset="0"/>
              </a:rPr>
              <a:t>za základní princip bazální stimulace se považuje zjištění, že </a:t>
            </a:r>
            <a:r>
              <a:rPr lang="cs-CZ" sz="4500" b="1" dirty="0" smtClean="0">
                <a:latin typeface="Georgia" pitchFamily="18" charset="0"/>
              </a:rPr>
              <a:t>pomocí těla můžeme jedince uvést do reality, zprostředkováním zkušeností a vjemů</a:t>
            </a:r>
            <a:endParaRPr lang="cs-CZ" sz="4500" dirty="0" smtClean="0">
              <a:latin typeface="Georgia" pitchFamily="18" charset="0"/>
            </a:endParaRPr>
          </a:p>
          <a:p>
            <a:pPr>
              <a:defRPr/>
            </a:pPr>
            <a:r>
              <a:rPr lang="cs-CZ" sz="4500" dirty="0" smtClean="0">
                <a:latin typeface="Georgia" pitchFamily="18" charset="0"/>
              </a:rPr>
              <a:t>stimulací se snažíme </a:t>
            </a:r>
            <a:r>
              <a:rPr lang="cs-CZ" sz="4500" b="1" dirty="0" smtClean="0">
                <a:latin typeface="Georgia" pitchFamily="18" charset="0"/>
              </a:rPr>
              <a:t>těžce postiženým přiblížit nedostupné podněty a tak jim pomoci při vývoji.</a:t>
            </a:r>
            <a:endParaRPr lang="cs-CZ" sz="4500" dirty="0" smtClean="0">
              <a:latin typeface="Georgia" pitchFamily="18" charset="0"/>
            </a:endParaRPr>
          </a:p>
          <a:p>
            <a:pPr>
              <a:defRPr/>
            </a:pPr>
            <a:r>
              <a:rPr lang="cs-CZ" sz="4500" dirty="0" smtClean="0">
                <a:latin typeface="Georgia" pitchFamily="18" charset="0"/>
              </a:rPr>
              <a:t> jedinec s těžším mentálním postižením nebo s více vadami se nachází ve stavu extrémně redukovaných </a:t>
            </a:r>
            <a:r>
              <a:rPr lang="cs-CZ" sz="4500" b="1" dirty="0" smtClean="0">
                <a:latin typeface="Georgia" pitchFamily="18" charset="0"/>
              </a:rPr>
              <a:t>aktivit</a:t>
            </a:r>
            <a:r>
              <a:rPr lang="cs-CZ" sz="4500" dirty="0" smtClean="0">
                <a:latin typeface="Georgia" pitchFamily="18" charset="0"/>
              </a:rPr>
              <a:t> - pomocí bazální stimulace se někdy podaří prolomit individuální izolaci</a:t>
            </a:r>
          </a:p>
          <a:p>
            <a:pPr>
              <a:buFont typeface="Arial" charset="0"/>
              <a:buNone/>
              <a:defRPr/>
            </a:pPr>
            <a:endParaRPr lang="cs-CZ" sz="4500" dirty="0" smtClean="0">
              <a:latin typeface="Georgia" pitchFamily="18" charset="0"/>
            </a:endParaRPr>
          </a:p>
          <a:p>
            <a:pPr>
              <a:buFont typeface="Arial" charset="0"/>
              <a:buNone/>
              <a:defRPr/>
            </a:pPr>
            <a:endParaRPr lang="cs-CZ" sz="4500" b="1" dirty="0" smtClean="0">
              <a:latin typeface="Georgia" pitchFamily="18" charset="0"/>
            </a:endParaRPr>
          </a:p>
          <a:p>
            <a:pPr>
              <a:buFont typeface="Arial" charset="0"/>
              <a:buNone/>
              <a:defRPr/>
            </a:pPr>
            <a:r>
              <a:rPr lang="cs-CZ" sz="4500" b="1" dirty="0" smtClean="0">
                <a:latin typeface="Georgia" pitchFamily="18" charset="0"/>
              </a:rPr>
              <a:t>podněty kterými stimulujeme jedince:</a:t>
            </a:r>
            <a:endParaRPr lang="cs-CZ" sz="4500" dirty="0" smtClean="0">
              <a:latin typeface="Georgia" pitchFamily="18" charset="0"/>
            </a:endParaRPr>
          </a:p>
          <a:p>
            <a:pPr>
              <a:defRPr/>
            </a:pPr>
            <a:r>
              <a:rPr lang="cs-CZ" sz="4500" b="1" dirty="0" smtClean="0">
                <a:latin typeface="Georgia" pitchFamily="18" charset="0"/>
              </a:rPr>
              <a:t>Somatické podněty</a:t>
            </a:r>
            <a:r>
              <a:rPr lang="cs-CZ" sz="4500" dirty="0" smtClean="0">
                <a:latin typeface="Georgia" pitchFamily="18" charset="0"/>
              </a:rPr>
              <a:t> (obraz těla)</a:t>
            </a:r>
          </a:p>
          <a:p>
            <a:pPr>
              <a:defRPr/>
            </a:pPr>
            <a:r>
              <a:rPr lang="cs-CZ" sz="4500" b="1" dirty="0" smtClean="0">
                <a:latin typeface="Georgia" pitchFamily="18" charset="0"/>
              </a:rPr>
              <a:t>Vibrační podněty</a:t>
            </a:r>
            <a:r>
              <a:rPr lang="cs-CZ" sz="4500" dirty="0" smtClean="0">
                <a:latin typeface="Georgia" pitchFamily="18" charset="0"/>
              </a:rPr>
              <a:t> (rozechvívá klouby, nosné části)</a:t>
            </a:r>
          </a:p>
          <a:p>
            <a:pPr>
              <a:defRPr/>
            </a:pPr>
            <a:r>
              <a:rPr lang="cs-CZ" sz="4500" b="1" dirty="0" smtClean="0">
                <a:latin typeface="Georgia" pitchFamily="18" charset="0"/>
              </a:rPr>
              <a:t>Vestibulární podněty</a:t>
            </a:r>
            <a:r>
              <a:rPr lang="cs-CZ" sz="4500" dirty="0" smtClean="0">
                <a:latin typeface="Georgia" pitchFamily="18" charset="0"/>
              </a:rPr>
              <a:t> (poloha v prostoru)</a:t>
            </a:r>
          </a:p>
          <a:p>
            <a:pPr>
              <a:defRPr/>
            </a:pPr>
            <a:r>
              <a:rPr lang="cs-CZ" sz="4500" b="1" dirty="0" smtClean="0">
                <a:latin typeface="Georgia" pitchFamily="18" charset="0"/>
              </a:rPr>
              <a:t>Hmatové podněty</a:t>
            </a:r>
          </a:p>
          <a:p>
            <a:pPr>
              <a:defRPr/>
            </a:pPr>
            <a:r>
              <a:rPr lang="cs-CZ" sz="4500" b="1" dirty="0" smtClean="0">
                <a:latin typeface="Georgia" pitchFamily="18" charset="0"/>
              </a:rPr>
              <a:t>Čichové a chuťové podněty </a:t>
            </a:r>
          </a:p>
          <a:p>
            <a:pPr>
              <a:defRPr/>
            </a:pPr>
            <a:r>
              <a:rPr lang="cs-CZ" sz="4500" b="1" dirty="0" smtClean="0">
                <a:latin typeface="Georgia" pitchFamily="18" charset="0"/>
              </a:rPr>
              <a:t>Sluchové a zrakové podněty </a:t>
            </a:r>
          </a:p>
          <a:p>
            <a:pPr>
              <a:buFont typeface="Arial" charset="0"/>
              <a:buNone/>
              <a:defRPr/>
            </a:pPr>
            <a:endParaRPr lang="cs-CZ" dirty="0" smtClean="0"/>
          </a:p>
          <a:p>
            <a:pPr>
              <a:buFont typeface="Arial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b="1" smtClean="0">
                <a:solidFill>
                  <a:schemeClr val="bg1"/>
                </a:solidFill>
                <a:latin typeface="Monotype Corsiva" pitchFamily="66" charset="0"/>
              </a:rPr>
              <a:t>AAK</a:t>
            </a:r>
            <a:endParaRPr lang="fr-CA" b="1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60538"/>
            <a:ext cx="8229600" cy="4908550"/>
          </a:xfrm>
        </p:spPr>
        <p:txBody>
          <a:bodyPr rtlCol="0">
            <a:normAutofit fontScale="92500" lnSpcReduction="10000"/>
          </a:bodyPr>
          <a:lstStyle/>
          <a:p>
            <a:pPr algn="ctr">
              <a:buFont typeface="Arial" charset="0"/>
              <a:buNone/>
              <a:defRPr/>
            </a:pPr>
            <a:r>
              <a:rPr lang="cs-CZ" b="1" u="sng" dirty="0" smtClean="0">
                <a:latin typeface="Georgia" pitchFamily="18" charset="0"/>
              </a:rPr>
              <a:t>Znak do řeči</a:t>
            </a:r>
          </a:p>
          <a:p>
            <a:pPr algn="ctr">
              <a:buFont typeface="Arial" charset="0"/>
              <a:buNone/>
              <a:defRPr/>
            </a:pPr>
            <a:endParaRPr lang="cs-CZ" dirty="0" smtClean="0">
              <a:latin typeface="Georgia" pitchFamily="18" charset="0"/>
            </a:endParaRP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znakuje se slovo, nebo základní slova ve větě, která mají zásadní smysl pro význam věty a zbytek se doplňuje přirozenou mimikou, gesty a řečí, nebo alespoň zvuky</a:t>
            </a: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znaky jsou konkrétní a jasné</a:t>
            </a: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hlavní je podpora řeči</a:t>
            </a: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není znakovým jazykem, ale kompenzačním prostředkem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457200" y="-531440"/>
            <a:ext cx="8229600" cy="531440"/>
          </a:xfrm>
        </p:spPr>
        <p:txBody>
          <a:bodyPr/>
          <a:lstStyle/>
          <a:p>
            <a:pPr algn="l" eaLnBrk="1" hangingPunct="1"/>
            <a:endParaRPr lang="fr-CA" b="1" dirty="0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0825" y="1760538"/>
            <a:ext cx="8893175" cy="509746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3400" b="1" dirty="0" smtClean="0">
                <a:latin typeface="Georgia" pitchFamily="18" charset="0"/>
              </a:rPr>
              <a:t>Všechny osoby s MP mají nějaký stupeň a druh NKS (narušená kom. schopnost)</a:t>
            </a:r>
          </a:p>
          <a:p>
            <a:pPr>
              <a:defRPr/>
            </a:pPr>
            <a:r>
              <a:rPr lang="cs-CZ" sz="3400" b="1" dirty="0" smtClean="0">
                <a:latin typeface="Georgia" pitchFamily="18" charset="0"/>
              </a:rPr>
              <a:t>Míra narušení roste se stupněm mentálního postižení</a:t>
            </a:r>
          </a:p>
          <a:p>
            <a:pPr>
              <a:defRPr/>
            </a:pPr>
            <a:r>
              <a:rPr lang="cs-CZ" sz="3400" b="1" dirty="0" smtClean="0">
                <a:latin typeface="Georgia" pitchFamily="18" charset="0"/>
              </a:rPr>
              <a:t>Potřeba celoživotní logopedické péče</a:t>
            </a:r>
          </a:p>
          <a:p>
            <a:pPr>
              <a:defRPr/>
            </a:pPr>
            <a:r>
              <a:rPr lang="cs-CZ" sz="3400" b="1" dirty="0" smtClean="0">
                <a:latin typeface="Georgia" pitchFamily="18" charset="0"/>
              </a:rPr>
              <a:t>Rozsah od lehkých odchylek výslovnosti po neschopnost verbálně komunikovat</a:t>
            </a:r>
            <a:endParaRPr lang="cs-CZ" sz="3400" dirty="0" smtClean="0"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457200" y="-531440"/>
            <a:ext cx="8229600" cy="531440"/>
          </a:xfrm>
        </p:spPr>
        <p:txBody>
          <a:bodyPr/>
          <a:lstStyle/>
          <a:p>
            <a:pPr algn="l" eaLnBrk="1" hangingPunct="1"/>
            <a:endParaRPr lang="fr-CA" b="1" dirty="0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0825" y="1760538"/>
            <a:ext cx="8893175" cy="50974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latin typeface="Georgia" panose="02040502050405020303" pitchFamily="18" charset="0"/>
              </a:rPr>
              <a:t>Pokud je schopnost verbálně komunikovat omezující pro sociální život a není dostatečná pro dorozumívání, je možné využít některou z forem AAK – alternativní a augmentativní komunikace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latin typeface="Georgia" panose="02040502050405020303" pitchFamily="18" charset="0"/>
              </a:rPr>
              <a:t>PŘEDEVŠÍM U OSOB SE STŘEDNĚ TĚŽKÝM, TĚŽKÝM A HLUBOKÝM MP</a:t>
            </a:r>
            <a:endParaRPr lang="fr-CA" b="1" dirty="0" smtClean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13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b="1" smtClean="0">
                <a:solidFill>
                  <a:schemeClr val="bg1"/>
                </a:solidFill>
                <a:latin typeface="Monotype Corsiva" pitchFamily="66" charset="0"/>
              </a:rPr>
              <a:t>AAK</a:t>
            </a:r>
            <a:endParaRPr lang="fr-CA" b="1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0825" y="1760538"/>
            <a:ext cx="8893175" cy="5097462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cs-CZ" sz="3400" b="1" dirty="0" smtClean="0">
                <a:latin typeface="Georgia" pitchFamily="18" charset="0"/>
              </a:rPr>
              <a:t>Systém AAK =</a:t>
            </a:r>
            <a:r>
              <a:rPr lang="cs-CZ" sz="3400" dirty="0" smtClean="0">
                <a:latin typeface="Georgia" pitchFamily="18" charset="0"/>
              </a:rPr>
              <a:t> souhrn všech postupů a prostředků, které je možno využít pro rozvoj komunikace u konkrétní osoby</a:t>
            </a:r>
          </a:p>
          <a:p>
            <a:pPr>
              <a:defRPr/>
            </a:pPr>
            <a:r>
              <a:rPr lang="cs-CZ" sz="3400" dirty="0" smtClean="0">
                <a:latin typeface="Georgia" pitchFamily="18" charset="0"/>
              </a:rPr>
              <a:t>Cíl:  je umožnit jedincům se závažnými por. komunikace aktivní dorozumívání a zapojení do života společnosti</a:t>
            </a:r>
          </a:p>
          <a:p>
            <a:pPr>
              <a:defRPr/>
            </a:pPr>
            <a:r>
              <a:rPr lang="cs-CZ" sz="3400" dirty="0" smtClean="0">
                <a:latin typeface="Georgia" pitchFamily="18" charset="0"/>
              </a:rPr>
              <a:t>U nás v r. 1994 zřízeno </a:t>
            </a:r>
            <a:r>
              <a:rPr lang="cs-CZ" sz="3400" b="1" dirty="0" smtClean="0">
                <a:latin typeface="Georgia" pitchFamily="18" charset="0"/>
              </a:rPr>
              <a:t>Sdružení pro augmentativní  a alternativní komunikaci</a:t>
            </a:r>
            <a:endParaRPr lang="cs-CZ" sz="3400" dirty="0" smtClean="0">
              <a:latin typeface="Georgia" pitchFamily="18" charset="0"/>
            </a:endParaRPr>
          </a:p>
          <a:p>
            <a:pPr>
              <a:defRPr/>
            </a:pPr>
            <a:r>
              <a:rPr lang="cs-CZ" sz="3400" dirty="0" smtClean="0">
                <a:latin typeface="Georgia" pitchFamily="18" charset="0"/>
              </a:rPr>
              <a:t>V Praze funguje </a:t>
            </a:r>
            <a:r>
              <a:rPr lang="cs-CZ" sz="3400" b="1" dirty="0" smtClean="0">
                <a:latin typeface="Georgia" pitchFamily="18" charset="0"/>
              </a:rPr>
              <a:t>SPC AAK</a:t>
            </a:r>
            <a:endParaRPr lang="cs-CZ" sz="3400" dirty="0" smtClean="0"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69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b="1" i="1" smtClean="0">
                <a:solidFill>
                  <a:schemeClr val="bg1"/>
                </a:solidFill>
                <a:latin typeface="Monotype Corsiva" pitchFamily="66" charset="0"/>
              </a:rPr>
              <a:t>AAK</a:t>
            </a:r>
            <a:endParaRPr lang="fr-CA" b="1" i="1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60538"/>
            <a:ext cx="8229600" cy="5097462"/>
          </a:xfrm>
        </p:spPr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cs-CZ" b="1" dirty="0" smtClean="0">
                <a:latin typeface="Georgia" pitchFamily="18" charset="0"/>
              </a:rPr>
              <a:t>Využívány u: </a:t>
            </a:r>
            <a:r>
              <a:rPr lang="cs-CZ" dirty="0" smtClean="0">
                <a:latin typeface="Georgia" pitchFamily="18" charset="0"/>
              </a:rPr>
              <a:t>jedinců s MR, smyslovými vadami, narušením kom. procesu, poruch hybnosti, degenerativních onemocnění (Alzheimer, Parkinson…), po cévních mozkových příhodách…</a:t>
            </a: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Je vhodné využívat více komunikačních metod, pomůcek a symbolů současně pro dosažení max. rozvoje komunikace – </a:t>
            </a:r>
            <a:r>
              <a:rPr lang="cs-CZ" b="1" dirty="0" err="1" smtClean="0">
                <a:latin typeface="Georgia" pitchFamily="18" charset="0"/>
              </a:rPr>
              <a:t>multisenzoriáloní</a:t>
            </a:r>
            <a:r>
              <a:rPr lang="cs-CZ" b="1" dirty="0" smtClean="0">
                <a:latin typeface="Georgia" pitchFamily="18" charset="0"/>
              </a:rPr>
              <a:t> přístup</a:t>
            </a: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Nutná </a:t>
            </a:r>
            <a:r>
              <a:rPr lang="cs-CZ" b="1" dirty="0" smtClean="0">
                <a:latin typeface="Georgia" pitchFamily="18" charset="0"/>
              </a:rPr>
              <a:t>spolupráce celého okolí </a:t>
            </a:r>
            <a:r>
              <a:rPr lang="cs-CZ" dirty="0" smtClean="0">
                <a:latin typeface="Georgia" pitchFamily="18" charset="0"/>
              </a:rPr>
              <a:t>jedince</a:t>
            </a: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AAK nemají zcela nahrazovat nebo potlačovat verbální komunikaci (pokud to není nezbytné) </a:t>
            </a: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Snaží se ji rozvíjet, nebo určitým způsobem kompenzovat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b="1" smtClean="0">
                <a:solidFill>
                  <a:schemeClr val="bg1"/>
                </a:solidFill>
                <a:latin typeface="Monotype Corsiva" pitchFamily="66" charset="0"/>
              </a:rPr>
              <a:t>AAK</a:t>
            </a:r>
            <a:endParaRPr lang="fr-CA" b="1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60538"/>
            <a:ext cx="8229600" cy="4525962"/>
          </a:xfrm>
        </p:spPr>
        <p:txBody>
          <a:bodyPr rtlCol="0">
            <a:normAutofit fontScale="70000" lnSpcReduction="20000"/>
          </a:bodyPr>
          <a:lstStyle/>
          <a:p>
            <a:pPr algn="ctr">
              <a:buFont typeface="Arial" charset="0"/>
              <a:buNone/>
              <a:defRPr/>
            </a:pPr>
            <a:r>
              <a:rPr lang="cs-CZ" sz="3800" b="1" u="sng" dirty="0" smtClean="0">
                <a:latin typeface="Georgia" pitchFamily="18" charset="0"/>
              </a:rPr>
              <a:t>Augmentativní komunikační systémy </a:t>
            </a: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augmentace z lat. rozšiřování, zvětšení…</a:t>
            </a: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podporuje již existující komunikační schopnosti, které jsou nedostatečné pro dorozumívání</a:t>
            </a: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kom.systémy </a:t>
            </a:r>
            <a:r>
              <a:rPr lang="cs-CZ" b="1" dirty="0" smtClean="0">
                <a:latin typeface="Georgia" pitchFamily="18" charset="0"/>
              </a:rPr>
              <a:t>podporující a rozvíjející mluvenou řeč</a:t>
            </a:r>
            <a:r>
              <a:rPr lang="cs-CZ" dirty="0" smtClean="0">
                <a:latin typeface="Georgia" pitchFamily="18" charset="0"/>
              </a:rPr>
              <a:t>, která není dostatečně rozvinuta, nebo je málo srozumitelná</a:t>
            </a:r>
          </a:p>
          <a:p>
            <a:pPr algn="ctr">
              <a:buFont typeface="Arial" charset="0"/>
              <a:buNone/>
              <a:defRPr/>
            </a:pPr>
            <a:r>
              <a:rPr lang="cs-CZ" b="1" dirty="0" smtClean="0">
                <a:latin typeface="Georgia" pitchFamily="18" charset="0"/>
              </a:rPr>
              <a:t> </a:t>
            </a:r>
          </a:p>
          <a:p>
            <a:pPr algn="ctr">
              <a:buFont typeface="Arial" charset="0"/>
              <a:buNone/>
              <a:defRPr/>
            </a:pPr>
            <a:endParaRPr lang="cs-CZ" sz="3800" dirty="0" smtClean="0">
              <a:latin typeface="Georgia" pitchFamily="18" charset="0"/>
            </a:endParaRPr>
          </a:p>
          <a:p>
            <a:pPr algn="ctr">
              <a:buFont typeface="Arial" charset="0"/>
              <a:buNone/>
              <a:defRPr/>
            </a:pPr>
            <a:r>
              <a:rPr lang="cs-CZ" sz="3800" b="1" u="sng" dirty="0" smtClean="0">
                <a:latin typeface="Georgia" pitchFamily="18" charset="0"/>
              </a:rPr>
              <a:t>Alternativní komunikační systémy </a:t>
            </a:r>
            <a:endParaRPr lang="cs-CZ" sz="3800" dirty="0" smtClean="0">
              <a:latin typeface="Georgia" pitchFamily="18" charset="0"/>
            </a:endParaRP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jsou náhradou mluvené řeči, když komunikace u jedince vůbec není rozvinuta</a:t>
            </a: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systémy,  které mají plně nahradit mluvenou řeč, která vůbec nevznikla, nebo z nějakého důvodu úplně zanikla</a:t>
            </a:r>
          </a:p>
          <a:p>
            <a:pPr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b="1" smtClean="0">
                <a:solidFill>
                  <a:schemeClr val="bg1"/>
                </a:solidFill>
                <a:latin typeface="Monotype Corsiva" pitchFamily="66" charset="0"/>
              </a:rPr>
              <a:t>AAK</a:t>
            </a:r>
            <a:endParaRPr lang="fr-CA" b="1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60538"/>
            <a:ext cx="8229600" cy="4525962"/>
          </a:xfrm>
        </p:spPr>
        <p:txBody>
          <a:bodyPr rtlCol="0">
            <a:normAutofit fontScale="70000" lnSpcReduction="20000"/>
          </a:bodyPr>
          <a:lstStyle/>
          <a:p>
            <a:pPr algn="ctr">
              <a:buFont typeface="Arial" charset="0"/>
              <a:buNone/>
              <a:defRPr/>
            </a:pPr>
            <a:r>
              <a:rPr lang="cs-CZ" sz="4600" b="1" u="sng" dirty="0" smtClean="0">
                <a:latin typeface="Georgia" pitchFamily="18" charset="0"/>
              </a:rPr>
              <a:t>Metody AAK</a:t>
            </a:r>
          </a:p>
          <a:p>
            <a:pPr algn="ctr">
              <a:buFont typeface="Arial" charset="0"/>
              <a:buNone/>
              <a:defRPr/>
            </a:pPr>
            <a:endParaRPr lang="cs-CZ" sz="4600" dirty="0" smtClean="0">
              <a:latin typeface="Georgia" pitchFamily="18" charset="0"/>
            </a:endParaRPr>
          </a:p>
          <a:p>
            <a:pPr>
              <a:buFont typeface="Arial" charset="0"/>
              <a:buNone/>
              <a:defRPr/>
            </a:pPr>
            <a:r>
              <a:rPr lang="cs-CZ" b="1" dirty="0" smtClean="0">
                <a:latin typeface="Georgia" pitchFamily="18" charset="0"/>
              </a:rPr>
              <a:t>S pomůckami (</a:t>
            </a:r>
            <a:r>
              <a:rPr lang="cs-CZ" b="1" dirty="0" err="1" smtClean="0">
                <a:latin typeface="Georgia" pitchFamily="18" charset="0"/>
              </a:rPr>
              <a:t>aided</a:t>
            </a:r>
            <a:r>
              <a:rPr lang="cs-CZ" b="1" dirty="0" smtClean="0">
                <a:latin typeface="Georgia" pitchFamily="18" charset="0"/>
              </a:rPr>
              <a:t>) </a:t>
            </a:r>
            <a:endParaRPr lang="cs-CZ" dirty="0" smtClean="0">
              <a:latin typeface="Georgia" pitchFamily="18" charset="0"/>
            </a:endParaRPr>
          </a:p>
          <a:p>
            <a:pPr>
              <a:defRPr/>
            </a:pPr>
            <a:r>
              <a:rPr lang="cs-CZ" b="1" dirty="0" smtClean="0">
                <a:latin typeface="Georgia" pitchFamily="18" charset="0"/>
              </a:rPr>
              <a:t>- netechnické (</a:t>
            </a:r>
            <a:r>
              <a:rPr lang="cs-CZ" b="1" dirty="0" err="1" smtClean="0">
                <a:latin typeface="Georgia" pitchFamily="18" charset="0"/>
              </a:rPr>
              <a:t>low</a:t>
            </a:r>
            <a:r>
              <a:rPr lang="cs-CZ" b="1" dirty="0" smtClean="0">
                <a:latin typeface="Georgia" pitchFamily="18" charset="0"/>
              </a:rPr>
              <a:t> </a:t>
            </a:r>
            <a:r>
              <a:rPr lang="cs-CZ" b="1" dirty="0" err="1" smtClean="0">
                <a:latin typeface="Georgia" pitchFamily="18" charset="0"/>
              </a:rPr>
              <a:t>tech</a:t>
            </a:r>
            <a:r>
              <a:rPr lang="cs-CZ" b="1" dirty="0" smtClean="0">
                <a:latin typeface="Georgia" pitchFamily="18" charset="0"/>
              </a:rPr>
              <a:t>) –</a:t>
            </a:r>
            <a:r>
              <a:rPr lang="cs-CZ" dirty="0" smtClean="0">
                <a:latin typeface="Georgia" pitchFamily="18" charset="0"/>
              </a:rPr>
              <a:t> předměty, obrázky, fotografie, symboly, piktogramy</a:t>
            </a:r>
          </a:p>
          <a:p>
            <a:pPr>
              <a:defRPr/>
            </a:pPr>
            <a:r>
              <a:rPr lang="cs-CZ" dirty="0" smtClean="0">
                <a:latin typeface="Georgia" pitchFamily="18" charset="0"/>
              </a:rPr>
              <a:t>- </a:t>
            </a:r>
            <a:r>
              <a:rPr lang="cs-CZ" b="1" dirty="0" smtClean="0">
                <a:latin typeface="Georgia" pitchFamily="18" charset="0"/>
              </a:rPr>
              <a:t>technické (</a:t>
            </a:r>
            <a:r>
              <a:rPr lang="cs-CZ" b="1" dirty="0" err="1" smtClean="0">
                <a:latin typeface="Georgia" pitchFamily="18" charset="0"/>
              </a:rPr>
              <a:t>high</a:t>
            </a:r>
            <a:r>
              <a:rPr lang="cs-CZ" b="1" dirty="0" smtClean="0">
                <a:latin typeface="Georgia" pitchFamily="18" charset="0"/>
              </a:rPr>
              <a:t> </a:t>
            </a:r>
            <a:r>
              <a:rPr lang="cs-CZ" b="1" dirty="0" err="1" smtClean="0">
                <a:latin typeface="Georgia" pitchFamily="18" charset="0"/>
              </a:rPr>
              <a:t>tech</a:t>
            </a:r>
            <a:r>
              <a:rPr lang="cs-CZ" b="1" dirty="0" smtClean="0">
                <a:latin typeface="Georgia" pitchFamily="18" charset="0"/>
              </a:rPr>
              <a:t>) –</a:t>
            </a:r>
            <a:r>
              <a:rPr lang="cs-CZ" dirty="0" smtClean="0">
                <a:latin typeface="Georgia" pitchFamily="18" charset="0"/>
              </a:rPr>
              <a:t> elektrické komunikační pomůcky a počítače (</a:t>
            </a:r>
            <a:r>
              <a:rPr lang="cs-CZ" dirty="0" err="1" smtClean="0">
                <a:latin typeface="Georgia" pitchFamily="18" charset="0"/>
              </a:rPr>
              <a:t>dplňky</a:t>
            </a:r>
            <a:r>
              <a:rPr lang="cs-CZ" dirty="0" smtClean="0">
                <a:latin typeface="Georgia" pitchFamily="18" charset="0"/>
              </a:rPr>
              <a:t> ke snadnějšímu využívání počítače)</a:t>
            </a:r>
          </a:p>
          <a:p>
            <a:pPr>
              <a:buFont typeface="Arial" charset="0"/>
              <a:buNone/>
              <a:defRPr/>
            </a:pPr>
            <a:endParaRPr lang="cs-CZ" b="1" dirty="0" smtClean="0">
              <a:latin typeface="Georgia" pitchFamily="18" charset="0"/>
            </a:endParaRPr>
          </a:p>
          <a:p>
            <a:pPr>
              <a:buFont typeface="Arial" charset="0"/>
              <a:buNone/>
              <a:defRPr/>
            </a:pPr>
            <a:endParaRPr lang="cs-CZ" b="1" dirty="0" smtClean="0">
              <a:latin typeface="Georgia" pitchFamily="18" charset="0"/>
            </a:endParaRPr>
          </a:p>
          <a:p>
            <a:pPr>
              <a:buFont typeface="Arial" charset="0"/>
              <a:buNone/>
              <a:defRPr/>
            </a:pPr>
            <a:r>
              <a:rPr lang="cs-CZ" b="1" dirty="0" smtClean="0">
                <a:latin typeface="Georgia" pitchFamily="18" charset="0"/>
              </a:rPr>
              <a:t>Bez pomůcek (</a:t>
            </a:r>
            <a:r>
              <a:rPr lang="cs-CZ" b="1" dirty="0" err="1" smtClean="0">
                <a:latin typeface="Georgia" pitchFamily="18" charset="0"/>
              </a:rPr>
              <a:t>unaided</a:t>
            </a:r>
            <a:r>
              <a:rPr lang="cs-CZ" b="1" dirty="0" smtClean="0">
                <a:latin typeface="Georgia" pitchFamily="18" charset="0"/>
              </a:rPr>
              <a:t>) </a:t>
            </a:r>
            <a:r>
              <a:rPr lang="cs-CZ" dirty="0" smtClean="0">
                <a:latin typeface="Georgia" pitchFamily="18" charset="0"/>
              </a:rPr>
              <a:t>– využití nonverbální komunikace (pohled, mimika, gesta, motorické znaky…)</a:t>
            </a:r>
          </a:p>
          <a:p>
            <a:pPr>
              <a:defRPr/>
            </a:pPr>
            <a:r>
              <a:rPr lang="cs-CZ" b="1" dirty="0" smtClean="0">
                <a:latin typeface="Georgia" pitchFamily="18" charset="0"/>
              </a:rPr>
              <a:t>Jiné typy</a:t>
            </a:r>
            <a:r>
              <a:rPr lang="cs-CZ" dirty="0" smtClean="0">
                <a:latin typeface="Georgia" pitchFamily="18" charset="0"/>
              </a:rPr>
              <a:t> – např. </a:t>
            </a:r>
            <a:r>
              <a:rPr lang="cs-CZ" dirty="0" err="1" smtClean="0">
                <a:latin typeface="Georgia" pitchFamily="18" charset="0"/>
              </a:rPr>
              <a:t>doplňkyu</a:t>
            </a:r>
            <a:r>
              <a:rPr lang="cs-CZ" dirty="0" smtClean="0">
                <a:latin typeface="Georgia" pitchFamily="18" charset="0"/>
              </a:rPr>
              <a:t> se snadnějšímu ovládání počítače (alternativní klávesnice…)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b="1" smtClean="0">
                <a:solidFill>
                  <a:schemeClr val="bg1"/>
                </a:solidFill>
                <a:latin typeface="Monotype Corsiva" pitchFamily="66" charset="0"/>
              </a:rPr>
              <a:t>AAK</a:t>
            </a:r>
            <a:endParaRPr lang="fr-CA" b="1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28775"/>
            <a:ext cx="9144000" cy="5229225"/>
          </a:xfrm>
        </p:spPr>
        <p:txBody>
          <a:bodyPr rtlCol="0">
            <a:normAutofit fontScale="40000" lnSpcReduction="20000"/>
          </a:bodyPr>
          <a:lstStyle/>
          <a:p>
            <a:pPr algn="ctr">
              <a:buFont typeface="Arial" charset="0"/>
              <a:buNone/>
              <a:defRPr/>
            </a:pPr>
            <a:r>
              <a:rPr lang="cs-CZ" sz="5000" b="1" u="sng" dirty="0" smtClean="0">
                <a:latin typeface="Georgia" pitchFamily="18" charset="0"/>
              </a:rPr>
              <a:t>Komunikační systémy</a:t>
            </a:r>
          </a:p>
          <a:p>
            <a:pPr algn="ctr">
              <a:buFont typeface="Arial" charset="0"/>
              <a:buNone/>
              <a:defRPr/>
            </a:pPr>
            <a:endParaRPr lang="cs-CZ" sz="3800" dirty="0" smtClean="0">
              <a:latin typeface="Georgia" pitchFamily="18" charset="0"/>
            </a:endParaRPr>
          </a:p>
          <a:p>
            <a:pPr>
              <a:defRPr/>
            </a:pPr>
            <a:r>
              <a:rPr lang="cs-CZ" sz="3800" b="1" dirty="0" smtClean="0">
                <a:latin typeface="Georgia" pitchFamily="18" charset="0"/>
              </a:rPr>
              <a:t>Dynamické </a:t>
            </a:r>
            <a:r>
              <a:rPr lang="cs-CZ" sz="3800" dirty="0" smtClean="0">
                <a:latin typeface="Georgia" pitchFamily="18" charset="0"/>
              </a:rPr>
              <a:t>– znaky, gesta, prstová abeceda, znaková řeč, </a:t>
            </a:r>
            <a:r>
              <a:rPr lang="cs-CZ" sz="3800" dirty="0" err="1" smtClean="0">
                <a:latin typeface="Georgia" pitchFamily="18" charset="0"/>
              </a:rPr>
              <a:t>Makaton</a:t>
            </a:r>
            <a:endParaRPr lang="cs-CZ" sz="3800" dirty="0" smtClean="0">
              <a:latin typeface="Georgia" pitchFamily="18" charset="0"/>
            </a:endParaRPr>
          </a:p>
          <a:p>
            <a:pPr>
              <a:defRPr/>
            </a:pPr>
            <a:r>
              <a:rPr lang="cs-CZ" sz="3800" b="1" dirty="0" smtClean="0">
                <a:latin typeface="Georgia" pitchFamily="18" charset="0"/>
              </a:rPr>
              <a:t>Statické </a:t>
            </a:r>
            <a:r>
              <a:rPr lang="cs-CZ" sz="3800" dirty="0" smtClean="0">
                <a:latin typeface="Georgia" pitchFamily="18" charset="0"/>
              </a:rPr>
              <a:t>– </a:t>
            </a:r>
            <a:r>
              <a:rPr lang="cs-CZ" sz="3800" dirty="0" err="1" smtClean="0">
                <a:latin typeface="Georgia" pitchFamily="18" charset="0"/>
              </a:rPr>
              <a:t>Bliss</a:t>
            </a:r>
            <a:r>
              <a:rPr lang="cs-CZ" sz="3800" dirty="0" smtClean="0">
                <a:latin typeface="Georgia" pitchFamily="18" charset="0"/>
              </a:rPr>
              <a:t>, piktogramy, komunikační tabulky</a:t>
            </a:r>
          </a:p>
          <a:p>
            <a:pPr>
              <a:defRPr/>
            </a:pPr>
            <a:r>
              <a:rPr lang="cs-CZ" sz="3800" dirty="0" smtClean="0">
                <a:latin typeface="Georgia" pitchFamily="18" charset="0"/>
              </a:rPr>
              <a:t> </a:t>
            </a:r>
          </a:p>
          <a:p>
            <a:pPr>
              <a:defRPr/>
            </a:pPr>
            <a:r>
              <a:rPr lang="cs-CZ" sz="3800" dirty="0" smtClean="0">
                <a:latin typeface="Georgia" pitchFamily="18" charset="0"/>
              </a:rPr>
              <a:t> </a:t>
            </a:r>
          </a:p>
          <a:p>
            <a:pPr algn="ctr">
              <a:buFont typeface="Arial" charset="0"/>
              <a:buNone/>
              <a:defRPr/>
            </a:pPr>
            <a:r>
              <a:rPr lang="cs-CZ" sz="5000" b="1" u="sng" dirty="0" smtClean="0">
                <a:latin typeface="Georgia" pitchFamily="18" charset="0"/>
              </a:rPr>
              <a:t>Při výběru druhu AAK je nutno brát v úvahu:</a:t>
            </a:r>
          </a:p>
          <a:p>
            <a:pPr algn="ctr">
              <a:buFont typeface="Arial" charset="0"/>
              <a:buNone/>
              <a:defRPr/>
            </a:pPr>
            <a:endParaRPr lang="cs-CZ" sz="5000" dirty="0" smtClean="0">
              <a:latin typeface="Georgia" pitchFamily="18" charset="0"/>
            </a:endParaRPr>
          </a:p>
          <a:p>
            <a:pPr>
              <a:defRPr/>
            </a:pPr>
            <a:r>
              <a:rPr lang="cs-CZ" sz="4000" dirty="0" smtClean="0">
                <a:latin typeface="Georgia" pitchFamily="18" charset="0"/>
              </a:rPr>
              <a:t>Verbální dovednosti (schopnost alespoň nějaké artikulace, rozsah aktivní a pasivní slovní zásoby)</a:t>
            </a:r>
          </a:p>
          <a:p>
            <a:pPr>
              <a:defRPr/>
            </a:pPr>
            <a:r>
              <a:rPr lang="cs-CZ" sz="4000" dirty="0" smtClean="0">
                <a:latin typeface="Georgia" pitchFamily="18" charset="0"/>
              </a:rPr>
              <a:t>Fyzické dovednosti (rozsah a přesnost pohybů v prostoru)</a:t>
            </a:r>
          </a:p>
          <a:p>
            <a:pPr>
              <a:defRPr/>
            </a:pPr>
            <a:r>
              <a:rPr lang="cs-CZ" sz="4000" dirty="0" smtClean="0">
                <a:latin typeface="Georgia" pitchFamily="18" charset="0"/>
              </a:rPr>
              <a:t>Stav smyslových orgánů (hl. zraku a sluchu)</a:t>
            </a:r>
          </a:p>
          <a:p>
            <a:pPr>
              <a:defRPr/>
            </a:pPr>
            <a:r>
              <a:rPr lang="cs-CZ" sz="4000" dirty="0" smtClean="0">
                <a:latin typeface="Georgia" pitchFamily="18" charset="0"/>
              </a:rPr>
              <a:t>Dobu práceschopnosti (míra soustředění a unavitelnosti)</a:t>
            </a:r>
          </a:p>
          <a:p>
            <a:pPr>
              <a:defRPr/>
            </a:pPr>
            <a:r>
              <a:rPr lang="cs-CZ" sz="4000" dirty="0" smtClean="0">
                <a:latin typeface="Georgia" pitchFamily="18" charset="0"/>
              </a:rPr>
              <a:t>Věk</a:t>
            </a:r>
          </a:p>
          <a:p>
            <a:pPr>
              <a:defRPr/>
            </a:pPr>
            <a:r>
              <a:rPr lang="cs-CZ" sz="4000" dirty="0" smtClean="0">
                <a:latin typeface="Georgia" pitchFamily="18" charset="0"/>
              </a:rPr>
              <a:t>Předpoklad plšího rozvoje</a:t>
            </a:r>
          </a:p>
          <a:p>
            <a:pPr>
              <a:defRPr/>
            </a:pPr>
            <a:r>
              <a:rPr lang="cs-CZ" sz="4000" dirty="0" smtClean="0">
                <a:latin typeface="Georgia" pitchFamily="18" charset="0"/>
              </a:rPr>
              <a:t>Kognitivní schopnosti</a:t>
            </a:r>
          </a:p>
          <a:p>
            <a:pPr>
              <a:defRPr/>
            </a:pPr>
            <a:r>
              <a:rPr lang="cs-CZ" sz="4000" dirty="0" smtClean="0">
                <a:latin typeface="Georgia" pitchFamily="18" charset="0"/>
              </a:rPr>
              <a:t>Potřebu a motivaci ke komunikaci</a:t>
            </a:r>
          </a:p>
          <a:p>
            <a:pPr>
              <a:defRPr/>
            </a:pPr>
            <a:r>
              <a:rPr lang="cs-CZ" sz="4000" dirty="0" smtClean="0">
                <a:latin typeface="Georgia" pitchFamily="18" charset="0"/>
              </a:rPr>
              <a:t>Podporu rodiny a profesionálů</a:t>
            </a:r>
          </a:p>
          <a:p>
            <a:pPr>
              <a:defRPr/>
            </a:pPr>
            <a:r>
              <a:rPr lang="cs-CZ" sz="4000" dirty="0" smtClean="0">
                <a:latin typeface="Georgia" pitchFamily="18" charset="0"/>
              </a:rPr>
              <a:t>Schopnost interakce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b="1" smtClean="0">
                <a:solidFill>
                  <a:schemeClr val="bg1"/>
                </a:solidFill>
                <a:latin typeface="Monotype Corsiva" pitchFamily="66" charset="0"/>
              </a:rPr>
              <a:t>AAK</a:t>
            </a:r>
            <a:endParaRPr lang="fr-CA" b="1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60538"/>
            <a:ext cx="8686800" cy="4525962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cs-CZ" b="1" dirty="0" err="1" smtClean="0">
                <a:latin typeface="Georgia" pitchFamily="18" charset="0"/>
              </a:rPr>
              <a:t>facilitovaná</a:t>
            </a:r>
            <a:r>
              <a:rPr lang="cs-CZ" b="1" dirty="0" smtClean="0">
                <a:latin typeface="Georgia" pitchFamily="18" charset="0"/>
              </a:rPr>
              <a:t> komunikace</a:t>
            </a:r>
            <a:endParaRPr lang="cs-CZ" dirty="0" smtClean="0">
              <a:latin typeface="Georgia" pitchFamily="18" charset="0"/>
            </a:endParaRPr>
          </a:p>
          <a:p>
            <a:pPr>
              <a:defRPr/>
            </a:pPr>
            <a:r>
              <a:rPr lang="cs-CZ" b="1" dirty="0" smtClean="0">
                <a:latin typeface="Georgia" pitchFamily="18" charset="0"/>
              </a:rPr>
              <a:t>sociální čtení</a:t>
            </a:r>
            <a:endParaRPr lang="cs-CZ" dirty="0" smtClean="0">
              <a:latin typeface="Georgia" pitchFamily="18" charset="0"/>
            </a:endParaRPr>
          </a:p>
          <a:p>
            <a:pPr>
              <a:defRPr/>
            </a:pPr>
            <a:r>
              <a:rPr lang="cs-CZ" b="1" dirty="0" err="1" smtClean="0">
                <a:latin typeface="Georgia" pitchFamily="18" charset="0"/>
              </a:rPr>
              <a:t>makaton</a:t>
            </a:r>
            <a:endParaRPr lang="cs-CZ" dirty="0" smtClean="0">
              <a:latin typeface="Georgia" pitchFamily="18" charset="0"/>
            </a:endParaRPr>
          </a:p>
          <a:p>
            <a:pPr>
              <a:defRPr/>
            </a:pPr>
            <a:r>
              <a:rPr lang="cs-CZ" b="1" dirty="0" err="1" smtClean="0">
                <a:latin typeface="Georgia" pitchFamily="18" charset="0"/>
              </a:rPr>
              <a:t>bliss</a:t>
            </a:r>
            <a:r>
              <a:rPr lang="cs-CZ" b="1" dirty="0" smtClean="0">
                <a:latin typeface="Georgia" pitchFamily="18" charset="0"/>
              </a:rPr>
              <a:t> symboly</a:t>
            </a:r>
            <a:endParaRPr lang="cs-CZ" dirty="0" smtClean="0">
              <a:latin typeface="Georgia" pitchFamily="18" charset="0"/>
            </a:endParaRPr>
          </a:p>
          <a:p>
            <a:pPr>
              <a:defRPr/>
            </a:pPr>
            <a:r>
              <a:rPr lang="cs-CZ" b="1" dirty="0" smtClean="0">
                <a:latin typeface="Georgia" pitchFamily="18" charset="0"/>
              </a:rPr>
              <a:t>piktogramy</a:t>
            </a:r>
            <a:endParaRPr lang="cs-CZ" dirty="0" smtClean="0">
              <a:latin typeface="Georgia" pitchFamily="18" charset="0"/>
            </a:endParaRPr>
          </a:p>
          <a:p>
            <a:pPr>
              <a:defRPr/>
            </a:pPr>
            <a:r>
              <a:rPr lang="cs-CZ" b="1" dirty="0" smtClean="0">
                <a:latin typeface="Georgia" pitchFamily="18" charset="0"/>
              </a:rPr>
              <a:t>bazální stimulace</a:t>
            </a:r>
            <a:endParaRPr lang="cs-CZ" dirty="0" smtClean="0">
              <a:latin typeface="Georgia" pitchFamily="18" charset="0"/>
            </a:endParaRPr>
          </a:p>
          <a:p>
            <a:pPr>
              <a:defRPr/>
            </a:pPr>
            <a:r>
              <a:rPr lang="cs-CZ" b="1" dirty="0" smtClean="0">
                <a:latin typeface="Georgia" pitchFamily="18" charset="0"/>
              </a:rPr>
              <a:t>VOKS</a:t>
            </a:r>
          </a:p>
          <a:p>
            <a:pPr>
              <a:defRPr/>
            </a:pPr>
            <a:r>
              <a:rPr lang="cs-CZ" b="1" dirty="0" smtClean="0">
                <a:latin typeface="Georgia" pitchFamily="18" charset="0"/>
              </a:rPr>
              <a:t>znak do řeči</a:t>
            </a:r>
            <a:endParaRPr lang="cs-CZ" dirty="0" smtClean="0"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517</Words>
  <Application>Microsoft Office PowerPoint</Application>
  <PresentationFormat>Předvádění na obrazovce (4:3)</PresentationFormat>
  <Paragraphs>151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Thème Office</vt:lpstr>
      <vt:lpstr> Alternativní   a  Augmentativní  Komunikace </vt:lpstr>
      <vt:lpstr>Prezentace aplikace PowerPoint</vt:lpstr>
      <vt:lpstr>Prezentace aplikace PowerPoint</vt:lpstr>
      <vt:lpstr>AAK</vt:lpstr>
      <vt:lpstr>AAK</vt:lpstr>
      <vt:lpstr>AAK</vt:lpstr>
      <vt:lpstr>AAK</vt:lpstr>
      <vt:lpstr>AAK</vt:lpstr>
      <vt:lpstr>AAK</vt:lpstr>
      <vt:lpstr>AAK</vt:lpstr>
      <vt:lpstr>AAK</vt:lpstr>
      <vt:lpstr>AAK</vt:lpstr>
      <vt:lpstr>AAK</vt:lpstr>
      <vt:lpstr>AAK</vt:lpstr>
      <vt:lpstr>AAK</vt:lpstr>
      <vt:lpstr>AAK</vt:lpstr>
      <vt:lpstr>AAK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Éric Vadeboncoeur</dc:creator>
  <cp:lastModifiedBy>Katka</cp:lastModifiedBy>
  <cp:revision>17</cp:revision>
  <dcterms:created xsi:type="dcterms:W3CDTF">2008-04-20T22:20:53Z</dcterms:created>
  <dcterms:modified xsi:type="dcterms:W3CDTF">2020-03-26T17:45:59Z</dcterms:modified>
</cp:coreProperties>
</file>