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78" r:id="rId6"/>
    <p:sldId id="27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55" d="100"/>
          <a:sy n="55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AF0A-6A56-464C-BD88-AA3B1B62DFD5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40DB-462D-43AC-8157-42DE681F962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542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AE71-285D-4503-9B82-DCD50CD5EDA3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4F48-23F3-4EBE-82B6-846679939E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01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1DA4-7B73-4507-9007-393C60A553BF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5951-88A1-41F1-8A56-9F7329B99D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929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A0E2-2654-4D03-91FF-E829D8E23DDC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C55C-43E1-43A4-8E93-84E73B91F3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36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2C4C-0BBC-4E04-A842-A56AEC272B5C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DDD6-1ACB-4F27-9220-B568BB73AF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526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56FA-5F74-4A1C-B19F-B91E4CE8FB4B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6CDD-F380-4562-B142-99186062C9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46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A7C0-B50A-450F-801E-B727EDE7EB00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42DB-0B4C-44CF-9ED3-5843DFD9CE2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518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577-B324-4D5A-9D1F-3AC5D86B638F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817A-E568-493E-860F-68342FC7A44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836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B776-95BE-4C92-B28E-532E2B1E9A4A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2E0D-ADE4-4355-B720-24F7B4FA271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15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DFD6-4864-410B-AF9B-254ECDF8E1E6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F20F-2947-4696-8931-2BB78C01FA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99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C734-A2C9-4AFC-8EEC-CAD6492DD0DF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1CC8-6F6D-4855-A09B-265B2018A8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74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179FD6-7FAC-4DAC-BDCB-303BF1A26112}" type="datetimeFigureOut">
              <a:rPr lang="fr-FR"/>
              <a:pPr>
                <a:defRPr/>
              </a:pPr>
              <a:t>26/09/2014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F15389-6E8E-4138-B0A3-FCC10962972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283968" y="0"/>
            <a:ext cx="4752528" cy="422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Pseudooligofrenie</a:t>
            </a:r>
            <a:br>
              <a:rPr lang="cs-C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Etiologie mentální retardace</a:t>
            </a:r>
            <a:br>
              <a:rPr lang="cs-C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fr-CA" sz="3600" b="1" dirty="0" smtClean="0">
              <a:solidFill>
                <a:srgbClr val="265F00"/>
              </a:solidFill>
              <a:latin typeface="Baskerville Old Face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6156176" y="4437112"/>
            <a:ext cx="2592287" cy="1584176"/>
          </a:xfrm>
        </p:spPr>
        <p:txBody>
          <a:bodyPr/>
          <a:lstStyle/>
          <a:p>
            <a:pPr algn="r"/>
            <a:endParaRPr lang="fr-CA" sz="2400" b="1" dirty="0" smtClean="0">
              <a:solidFill>
                <a:srgbClr val="265F00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3139455" cy="2886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71755" cy="1584176"/>
          </a:xfrm>
        </p:spPr>
        <p:txBody>
          <a:bodyPr/>
          <a:lstStyle/>
          <a:p>
            <a:pPr algn="l"/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Další vlivy na vznik MR: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CA" sz="3200" dirty="0" smtClean="0">
              <a:solidFill>
                <a:srgbClr val="265F0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928812" y="2060848"/>
            <a:ext cx="7035675" cy="4680520"/>
          </a:xfrm>
        </p:spPr>
        <p:txBody>
          <a:bodyPr/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Dědičnost (hl. lehká MR)</a:t>
            </a:r>
          </a:p>
          <a:p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Chromozomální aberace</a:t>
            </a:r>
            <a:endParaRPr lang="fr-CA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7" cy="936104"/>
          </a:xfrm>
        </p:spPr>
        <p:txBody>
          <a:bodyPr/>
          <a:lstStyle/>
          <a:p>
            <a:pPr algn="l"/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Pseudooligofrenie</a:t>
            </a:r>
            <a:endParaRPr lang="fr-CA" u="sng" dirty="0" smtClean="0">
              <a:solidFill>
                <a:srgbClr val="265F00"/>
              </a:solidFill>
              <a:latin typeface="Baskerville Old Face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907704" y="1268760"/>
            <a:ext cx="7056784" cy="5472608"/>
          </a:xfrm>
        </p:spPr>
        <p:txBody>
          <a:bodyPr/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Neboli tzv.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Zdánlivá mentální retardace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Ve skutečnosti se nejedná o MR, přestože projevy jsou stejné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Dříve pojem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Sociální debilita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Způsobena vlivem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vnějšího prostředí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(sociální etiologie), nikoli poškozením CNS jako u pravé MR</a:t>
            </a:r>
          </a:p>
          <a:p>
            <a:endParaRPr lang="cs-CZ" dirty="0" smtClean="0">
              <a:solidFill>
                <a:srgbClr val="265F00"/>
              </a:solidFill>
            </a:endParaRPr>
          </a:p>
          <a:p>
            <a:endParaRPr lang="fr-CA" dirty="0" smtClean="0">
              <a:solidFill>
                <a:srgbClr val="265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124744"/>
          </a:xfrm>
        </p:spPr>
        <p:txBody>
          <a:bodyPr/>
          <a:lstStyle/>
          <a:p>
            <a:pPr algn="l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Etiologie </a:t>
            </a:r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pseudooligofrenie</a:t>
            </a:r>
            <a:endParaRPr lang="fr-CA" sz="4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475656" y="1628800"/>
            <a:ext cx="7560841" cy="4968552"/>
          </a:xfrm>
        </p:spPr>
        <p:txBody>
          <a:bodyPr/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Nedostatek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podnětové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stimulace dítěte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Výchovné zanedbání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Psychická deprivace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Vliv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sociokulturně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znevýhodněného prostředí</a:t>
            </a:r>
            <a:endParaRPr lang="fr-CA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224136"/>
          </a:xfrm>
        </p:spPr>
        <p:txBody>
          <a:bodyPr/>
          <a:lstStyle/>
          <a:p>
            <a:pPr algn="l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Projevy </a:t>
            </a:r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pseudooligofrenie</a:t>
            </a:r>
            <a:endParaRPr lang="fr-CA" sz="4000" u="sng" dirty="0" smtClean="0">
              <a:solidFill>
                <a:srgbClr val="265F0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928812" y="1484784"/>
            <a:ext cx="7107683" cy="5256584"/>
          </a:xfrm>
        </p:spPr>
        <p:txBody>
          <a:bodyPr/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Inteligence snížena asi o 1O – 20 bodů</a:t>
            </a:r>
          </a:p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Hraniční pásmo mentální retardace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, mentální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subnorma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(IQ 70-90)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Opožděný vývoj řeči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Potíže v sociální adaptaci, myšlení, paměti, negativismus, infantilní projevy</a:t>
            </a:r>
          </a:p>
        </p:txBody>
      </p:sp>
    </p:spTree>
    <p:extLst>
      <p:ext uri="{BB962C8B-B14F-4D97-AF65-F5344CB8AC3E}">
        <p14:creationId xmlns:p14="http://schemas.microsoft.com/office/powerpoint/2010/main" val="5399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35851" cy="792088"/>
          </a:xfrm>
        </p:spPr>
        <p:txBody>
          <a:bodyPr/>
          <a:lstStyle/>
          <a:p>
            <a:pPr algn="l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Projevy </a:t>
            </a:r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pseudooligofrenie</a:t>
            </a:r>
            <a:endParaRPr lang="fr-CA" sz="4000" dirty="0" smtClean="0">
              <a:solidFill>
                <a:srgbClr val="265F0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475656" y="1412776"/>
            <a:ext cx="7488832" cy="5256584"/>
          </a:xfrm>
        </p:spPr>
        <p:txBody>
          <a:bodyPr/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Potřeba větší názornosti, problém ve zobecňování a abstraktních pojmech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Osvojení učiva trvá déle a je méně efektivní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Preference mechanické práce, motorika není porušena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Při podnětné intervenci a měně prostředí se nemusí jednat o trvalý stav</a:t>
            </a:r>
            <a:endParaRPr lang="fr-CA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23928" y="1196752"/>
            <a:ext cx="5112568" cy="3096344"/>
          </a:xfrm>
        </p:spPr>
        <p:txBody>
          <a:bodyPr/>
          <a:lstStyle/>
          <a:p>
            <a:pPr algn="l"/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ETIOLOGIE MENTÁLNÍ RETARDACE </a:t>
            </a:r>
            <a:r>
              <a:rPr lang="cs-CZ" sz="3600" b="1" dirty="0" smtClean="0">
                <a:solidFill>
                  <a:srgbClr val="265F00"/>
                </a:solidFill>
                <a:latin typeface="Baskerville Old Face" pitchFamily="18" charset="0"/>
              </a:rPr>
              <a:t/>
            </a:r>
            <a:br>
              <a:rPr lang="cs-CZ" sz="3600" b="1" dirty="0" smtClean="0">
                <a:solidFill>
                  <a:srgbClr val="265F00"/>
                </a:solidFill>
                <a:latin typeface="Baskerville Old Face" pitchFamily="18" charset="0"/>
              </a:rPr>
            </a:br>
            <a:r>
              <a:rPr lang="cs-CZ" sz="3600" b="1" dirty="0" smtClean="0">
                <a:solidFill>
                  <a:srgbClr val="265F00"/>
                </a:solidFill>
                <a:latin typeface="Baskerville Old Face" pitchFamily="18" charset="0"/>
              </a:rPr>
              <a:t/>
            </a:r>
            <a:br>
              <a:rPr lang="cs-CZ" sz="3600" b="1" dirty="0" smtClean="0">
                <a:solidFill>
                  <a:srgbClr val="265F00"/>
                </a:solidFill>
                <a:latin typeface="Baskerville Old Face" pitchFamily="18" charset="0"/>
              </a:rPr>
            </a:br>
            <a:endParaRPr lang="fr-CA" sz="3600" b="1" dirty="0" smtClean="0">
              <a:solidFill>
                <a:srgbClr val="265F00"/>
              </a:solidFill>
              <a:latin typeface="Baskerville Old Face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572000" y="4581128"/>
            <a:ext cx="4176463" cy="187220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sz="4000" b="1" dirty="0" smtClean="0">
                <a:solidFill>
                  <a:schemeClr val="tx1"/>
                </a:solidFill>
                <a:latin typeface="Baskerville Old Face" pitchFamily="18" charset="0"/>
              </a:rPr>
              <a:t>  </a:t>
            </a:r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prenatální</a:t>
            </a:r>
          </a:p>
          <a:p>
            <a:pPr algn="l">
              <a:buFont typeface="Arial" pitchFamily="34" charset="0"/>
              <a:buChar char="•"/>
            </a:pPr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perinatální</a:t>
            </a:r>
          </a:p>
          <a:p>
            <a:pPr algn="l">
              <a:buFont typeface="Arial" pitchFamily="34" charset="0"/>
              <a:buChar char="•"/>
            </a:pPr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postnatální</a:t>
            </a:r>
          </a:p>
          <a:p>
            <a:pPr algn="r"/>
            <a:endParaRPr lang="fr-CA" sz="2400" b="1" dirty="0" smtClean="0">
              <a:solidFill>
                <a:srgbClr val="265F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PRENATÁLNÍ PŘÍČINY</a:t>
            </a:r>
            <a:endParaRPr lang="fr-CA" sz="4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4296519"/>
          </a:xfrm>
        </p:spPr>
        <p:txBody>
          <a:bodyPr/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MR vznikla 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před narozením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dítěte, v prenatálním období</a:t>
            </a:r>
          </a:p>
          <a:p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Infekce matky, špatná výživa v těhotenství, působení toxických látek nebo záření, úrazy matky</a:t>
            </a:r>
            <a:endParaRPr lang="fr-CA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PERINATÁLNÍ PŘÍČINY</a:t>
            </a:r>
            <a:r>
              <a:rPr lang="cs-CZ" dirty="0"/>
              <a:t/>
            </a:r>
            <a:br>
              <a:rPr lang="cs-CZ" dirty="0"/>
            </a:br>
            <a:endParaRPr lang="fr-CA" dirty="0" smtClean="0">
              <a:solidFill>
                <a:srgbClr val="265F00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440535"/>
          </a:xfrm>
        </p:spPr>
        <p:txBody>
          <a:bodyPr/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MR vznikla 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v průběhu porodu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dítěte a bezprostředně po něm</a:t>
            </a:r>
          </a:p>
          <a:p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hypoxie (nedostatek kyslíku),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protrahovaný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porod, klešťový porod, komplikované porody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A" sz="3000" b="1" dirty="0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1098455"/>
          </a:xfrm>
        </p:spPr>
        <p:txBody>
          <a:bodyPr/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POSTNATÁLNÍ PŘÍČINY</a:t>
            </a:r>
            <a:endParaRPr lang="fr-CA" sz="4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12543"/>
          </a:xfrm>
        </p:spPr>
        <p:txBody>
          <a:bodyPr/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Vznik 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do 2 let věku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života dítěte</a:t>
            </a:r>
          </a:p>
          <a:p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Infekce novorozence, záněty mozku, úrazy, špatná výživa dítěte</a:t>
            </a:r>
            <a:endParaRPr lang="fr-CA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131</Template>
  <TotalTime>971</TotalTime>
  <Words>223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131</vt:lpstr>
      <vt:lpstr> Pseudooligofrenie Etiologie mentální retardace  </vt:lpstr>
      <vt:lpstr>Pseudooligofrenie</vt:lpstr>
      <vt:lpstr>Etiologie pseudooligofrenie</vt:lpstr>
      <vt:lpstr>Projevy pseudooligofrenie</vt:lpstr>
      <vt:lpstr>Projevy pseudooligofrenie</vt:lpstr>
      <vt:lpstr>ETIOLOGIE MENTÁLNÍ RETARDACE   </vt:lpstr>
      <vt:lpstr>PRENATÁLNÍ PŘÍČINY</vt:lpstr>
      <vt:lpstr>PERINATÁLNÍ PŘÍČINY </vt:lpstr>
      <vt:lpstr>POSTNATÁLNÍ PŘÍČINY</vt:lpstr>
      <vt:lpstr>Další vlivy na vznik MR: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 ROZVOJE KOMUNIKACE   U OSOB  S  DOWNOVÝM SYNDROMEM</dc:title>
  <dc:creator>Katka</dc:creator>
  <cp:lastModifiedBy>Katka</cp:lastModifiedBy>
  <cp:revision>48</cp:revision>
  <dcterms:created xsi:type="dcterms:W3CDTF">2012-10-05T13:17:23Z</dcterms:created>
  <dcterms:modified xsi:type="dcterms:W3CDTF">2014-09-26T19:12:29Z</dcterms:modified>
</cp:coreProperties>
</file>