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75" r:id="rId4"/>
    <p:sldId id="259" r:id="rId5"/>
    <p:sldId id="265" r:id="rId6"/>
    <p:sldId id="266" r:id="rId7"/>
    <p:sldId id="264" r:id="rId8"/>
    <p:sldId id="263" r:id="rId9"/>
    <p:sldId id="256" r:id="rId10"/>
    <p:sldId id="268" r:id="rId11"/>
    <p:sldId id="269" r:id="rId12"/>
    <p:sldId id="271" r:id="rId13"/>
    <p:sldId id="270" r:id="rId14"/>
    <p:sldId id="276" r:id="rId15"/>
    <p:sldId id="273" r:id="rId16"/>
    <p:sldId id="272" r:id="rId17"/>
    <p:sldId id="274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48" d="100"/>
          <a:sy n="48" d="100"/>
        </p:scale>
        <p:origin x="-9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642350" cy="3168650"/>
          </a:xfrm>
        </p:spPr>
        <p:txBody>
          <a:bodyPr/>
          <a:lstStyle/>
          <a:p>
            <a:pPr eaLnBrk="1" hangingPunct="1"/>
            <a:r>
              <a:rPr lang="cs-CZ" sz="5400" b="1" smtClean="0">
                <a:latin typeface="Times New Roman" pitchFamily="18" charset="0"/>
                <a:cs typeface="Times New Roman" pitchFamily="18" charset="0"/>
              </a:rPr>
              <a:t>Průřez </a:t>
            </a:r>
            <a:br>
              <a:rPr lang="cs-CZ" sz="5400" b="1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smtClean="0">
                <a:latin typeface="Times New Roman" pitchFamily="18" charset="0"/>
                <a:cs typeface="Times New Roman" pitchFamily="18" charset="0"/>
              </a:rPr>
              <a:t>systémem vzdělávání jedinců s mentální retardací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smtClean="0">
                <a:latin typeface="Times New Roman" pitchFamily="18" charset="0"/>
                <a:cs typeface="Times New Roman" pitchFamily="18" charset="0"/>
              </a:rPr>
            </a:br>
            <a:endParaRPr lang="fr-CA" smtClean="0">
              <a:solidFill>
                <a:srgbClr val="D8601E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H="1" flipV="1">
            <a:off x="8893175" y="5805488"/>
            <a:ext cx="792163" cy="431800"/>
          </a:xfrm>
        </p:spPr>
        <p:txBody>
          <a:bodyPr/>
          <a:lstStyle/>
          <a:p>
            <a:pPr eaLnBrk="1" hangingPunct="1"/>
            <a:endParaRPr lang="fr-CA" sz="3000" smtClean="0">
              <a:solidFill>
                <a:srgbClr val="D8601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SPC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2051050" y="404813"/>
            <a:ext cx="6913563" cy="6264275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 3 let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(někdy i dříve) až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 ukončení vzdělávání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zpravidla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součást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MŠ speciální,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býv.ZŠ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praktické nebo ZŠ speciální, může ale  existovat i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samostatně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ambulantně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na pracovišti centra, nebo terénně - návštěvy pedagogických pracovníků centra ve školách a školských zařízeních,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vyjímečně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 rodinách a v zařízeních pečujících o žáky s MP</a:t>
            </a:r>
            <a:endParaRPr lang="fr-CA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009650"/>
          </a:xfrm>
        </p:spPr>
        <p:txBody>
          <a:bodyPr/>
          <a:lstStyle/>
          <a:p>
            <a:pPr algn="l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 SPC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2051050" y="981075"/>
            <a:ext cx="6913563" cy="5688013"/>
          </a:xfrm>
        </p:spPr>
        <p:txBody>
          <a:bodyPr/>
          <a:lstStyle/>
          <a:p>
            <a:pPr eaLnBrk="1" hangingPunct="1"/>
            <a:r>
              <a:rPr lang="cs-CZ" b="1" smtClean="0">
                <a:latin typeface="Times New Roman" pitchFamily="18" charset="0"/>
                <a:cs typeface="Times New Roman" pitchFamily="18" charset="0"/>
              </a:rPr>
              <a:t>poradenství, integrace, diagnostika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připravenost žáků na povinnou školní docházku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speciální vzdělávací potřeby žáků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zpracovává podklady pro integraci 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speciálně pedagogická péče a speciálně pedagogické vzdělávání pro žáky s mentálním postižením, kteří jsou integrováni nebo jim je určen jiný způsob plnění povinné školní docházky</a:t>
            </a:r>
            <a:endParaRPr lang="fr-CA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/>
            <a:r>
              <a:rPr lang="cs-CZ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ČINNOSTI SPC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051050" y="2205038"/>
            <a:ext cx="6635750" cy="44640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ČINNOSTI STANDARDNÍ</a:t>
            </a:r>
          </a:p>
          <a:p>
            <a:pPr eaLnBrk="1" hangingPunct="1">
              <a:defRPr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Triáda hlavních činností SPC: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diagnostika, poradenství, integrace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ČINNOSTI SPECIÁLNÍ</a:t>
            </a:r>
            <a:endParaRPr lang="fr-C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80728"/>
            <a:ext cx="7092950" cy="5688360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Vyhledávání žáků s MP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Komplexní diagnostika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Tvorba plánu péče o žáka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Přímá práce s žákem (individuální a skupinová)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Včasná intervence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Konzultace pro zákonné zástupce, pedagogické pracovníky, školy a školská zařízení</a:t>
            </a:r>
          </a:p>
          <a:p>
            <a:pPr eaLnBrk="1" hangingPunct="1"/>
            <a:endParaRPr lang="fr-CA" sz="4000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08050"/>
            <a:ext cx="6913563" cy="5761038"/>
          </a:xfrm>
        </p:spPr>
        <p:txBody>
          <a:bodyPr/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Sociálně právní  poradenství  (sociální dávky, příspěvky apod.).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Krizová intervence</a:t>
            </a: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odpora při tvorbě IVP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Kariérové poradenství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Zapůjčování rehabilitačních a kompenzačních pomůcek podle potřeb žáků</a:t>
            </a:r>
          </a:p>
          <a:p>
            <a:pPr eaLnBrk="1" hangingPunct="1"/>
            <a:endParaRPr lang="fr-CA" sz="4000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 flipH="1">
            <a:off x="10333038" y="115888"/>
            <a:ext cx="1150937" cy="1301750"/>
          </a:xfrm>
        </p:spPr>
        <p:txBody>
          <a:bodyPr/>
          <a:lstStyle/>
          <a:p>
            <a:pPr algn="l"/>
            <a:endParaRPr lang="cs-CZ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908175" y="188913"/>
            <a:ext cx="7127875" cy="6480175"/>
          </a:xfrm>
        </p:spPr>
        <p:txBody>
          <a:bodyPr/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Ucelená rehabilitace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Pomoc při integraci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Vedení dokumentace centra a příprava dokumentů pro správní řízení</a:t>
            </a: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Koordinace činností s 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dalšími odborníky (lékaři, pedagogičtí pracovníci, sociální pracovníci)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Zpracování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návrhů k zařazení do speciálního vzdělávání</a:t>
            </a:r>
          </a:p>
          <a:p>
            <a:pPr eaLnBrk="1" hangingPunct="1"/>
            <a:endParaRPr lang="fr-CA" sz="4000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Speciální činnosti</a:t>
            </a:r>
            <a:r>
              <a:rPr lang="cs-CZ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052513"/>
            <a:ext cx="6985000" cy="5616575"/>
          </a:xfrm>
        </p:spPr>
        <p:txBody>
          <a:bodyPr/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Metodika cvičení pro děti raného věku,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Strassmeier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Portage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Vojtova metoda, vývojový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screening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Smyslová výchova 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Rozvoj hrubé a jemné motoriky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ácvik sebeobsluhy a sociálních dovedností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Rozvoj estetického vnímání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Hudební činnosti, výtvarné  a pohybové činnosti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Příprava na zařazení do výchovně vzdělávacího procesu</a:t>
            </a:r>
          </a:p>
          <a:p>
            <a:pPr eaLnBrk="1" hangingPunct="1"/>
            <a:endParaRPr lang="fr-CA" sz="4000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 flipH="1">
            <a:off x="10044113" y="115888"/>
            <a:ext cx="2808287" cy="1301750"/>
          </a:xfrm>
        </p:spPr>
        <p:txBody>
          <a:bodyPr/>
          <a:lstStyle/>
          <a:p>
            <a:pPr algn="l"/>
            <a:endParaRPr lang="cs-CZ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2051050" y="260350"/>
            <a:ext cx="6635750" cy="6408738"/>
          </a:xfrm>
        </p:spPr>
        <p:txBody>
          <a:bodyPr/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Rozvoj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grafomotoriky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Logopedická péče se zaměřením na AAK, rozvoj slovní zásoby a verbální komunikace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Netradiční formy výuky žáků s mentálním postižením (globální čtení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atd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Využití arteterapie a muzikoterapie</a:t>
            </a:r>
          </a:p>
          <a:p>
            <a:endParaRPr lang="cs-CZ" sz="4000" dirty="0" smtClean="0"/>
          </a:p>
          <a:p>
            <a:pPr eaLnBrk="1" hangingPunct="1"/>
            <a:endParaRPr lang="fr-CA" sz="4000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 eaLnBrk="1" hangingPunct="1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SPECIFIKA EDUKACE OSOB S MP</a:t>
            </a:r>
            <a:endParaRPr lang="fr-CA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700808"/>
            <a:ext cx="6336506" cy="496828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celoživotní proces</a:t>
            </a:r>
          </a:p>
          <a:p>
            <a:pPr eaLnBrk="1" hangingPunct="1"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potřeba větší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názornosti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individuálního přístupu</a:t>
            </a:r>
          </a:p>
          <a:p>
            <a:pPr marL="0" indent="0" eaLnBrk="1" hangingPunct="1">
              <a:buNone/>
              <a:defRPr/>
            </a:pPr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4000" u="sng" dirty="0" smtClean="0">
                <a:latin typeface="Times New Roman" pitchFamily="18" charset="0"/>
                <a:cs typeface="Times New Roman" pitchFamily="18" charset="0"/>
              </a:rPr>
              <a:t> integrace 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(individuální, skupinová) 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- INKLUZE</a:t>
            </a: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u="sng" dirty="0" smtClean="0">
                <a:latin typeface="Times New Roman" pitchFamily="18" charset="0"/>
                <a:cs typeface="Times New Roman" pitchFamily="18" charset="0"/>
              </a:rPr>
              <a:t>speciální školství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 eaLnBrk="1" hangingPunct="1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SPECIFIKA EDUKACE OSOB S MP</a:t>
            </a:r>
            <a:endParaRPr lang="fr-CA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99792" y="1124745"/>
            <a:ext cx="5904458" cy="554434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ředškolní</a:t>
            </a:r>
          </a:p>
          <a:p>
            <a:pPr eaLnBrk="1" hangingPunct="1"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povinná školní docházka (ZŠ)</a:t>
            </a:r>
          </a:p>
          <a:p>
            <a:pPr eaLnBrk="1" hangingPunct="1">
              <a:defRPr/>
            </a:pPr>
            <a:r>
              <a:rPr lang="cs-CZ" sz="4000" dirty="0" err="1" smtClean="0">
                <a:latin typeface="Times New Roman" pitchFamily="18" charset="0"/>
                <a:cs typeface="Times New Roman" pitchFamily="18" charset="0"/>
              </a:rPr>
              <a:t>předprofesní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příprava</a:t>
            </a:r>
          </a:p>
          <a:p>
            <a:pPr eaLnBrk="1" hangingPunct="1"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další vzdělávání</a:t>
            </a:r>
          </a:p>
          <a:p>
            <a:pPr eaLnBrk="1" hangingPunct="1">
              <a:defRPr/>
            </a:pP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PODPORA: poradenský systém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 eaLnBrk="1" hangingPunct="1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EDUKACE ŽÁKŮ S MP</a:t>
            </a:r>
            <a:endParaRPr lang="fr-CA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2060575"/>
            <a:ext cx="6635750" cy="46085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Školské poradenské zařízení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Speciálně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pedagogické centrum poskytující služby žákům s mentálním postižením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(SPC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640762" cy="1012825"/>
          </a:xfrm>
        </p:spPr>
        <p:txBody>
          <a:bodyPr/>
          <a:lstStyle/>
          <a:p>
            <a:pPr algn="l" eaLnBrk="1" hangingPunct="1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</a:t>
            </a:r>
            <a:r>
              <a:rPr lang="cs-CZ" sz="3200" smtClean="0"/>
              <a:t/>
            </a:r>
            <a:br>
              <a:rPr lang="cs-CZ" sz="3200" smtClean="0"/>
            </a:br>
            <a:endParaRPr lang="fr-CA" sz="3200" u="sng" smtClean="0">
              <a:solidFill>
                <a:srgbClr val="BC541A"/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484313"/>
            <a:ext cx="6635750" cy="5184775"/>
          </a:xfrm>
        </p:spPr>
        <p:txBody>
          <a:bodyPr/>
          <a:lstStyle/>
          <a:p>
            <a:r>
              <a:rPr lang="cs-CZ" sz="4000" b="1" smtClean="0">
                <a:latin typeface="Times New Roman" pitchFamily="18" charset="0"/>
                <a:cs typeface="Times New Roman" pitchFamily="18" charset="0"/>
              </a:rPr>
              <a:t>mateřská škola speciální</a:t>
            </a:r>
          </a:p>
          <a:p>
            <a:r>
              <a:rPr lang="cs-CZ" sz="4000" b="1" smtClean="0">
                <a:latin typeface="Times New Roman" pitchFamily="18" charset="0"/>
                <a:cs typeface="Times New Roman" pitchFamily="18" charset="0"/>
              </a:rPr>
              <a:t>mateřská škola</a:t>
            </a:r>
          </a:p>
          <a:p>
            <a:r>
              <a:rPr lang="cs-CZ" sz="4000" b="1" smtClean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  <a:endParaRPr lang="fr-CA" sz="4000" b="1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 eaLnBrk="1" hangingPunct="1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POVINNÁ ŠKOLNÍ DOCHÁZKA</a:t>
            </a:r>
            <a:endParaRPr lang="fr-CA" sz="40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484313"/>
            <a:ext cx="6635750" cy="5184775"/>
          </a:xfrm>
        </p:spPr>
        <p:txBody>
          <a:bodyPr/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Bývalý pojem: základní škola praktická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(dříve zvláštní  škola) – dnes paragrafová škola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základní škola speciální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(dříve pomocná škola)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základní škola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speciální třída při základní škole</a:t>
            </a:r>
            <a:endParaRPr lang="fr-CA" sz="3600" b="1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640762" cy="1223963"/>
          </a:xfrm>
        </p:spPr>
        <p:txBody>
          <a:bodyPr/>
          <a:lstStyle/>
          <a:p>
            <a:pPr algn="l" eaLnBrk="1" hangingPunct="1"/>
            <a:r>
              <a:rPr lang="cs-CZ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VZDĚLÁVÁNÍ V RÁMCI PROFESNÍ PŘÍPRAVY</a:t>
            </a:r>
            <a:r>
              <a:rPr lang="cs-CZ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CA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73238"/>
            <a:ext cx="6635750" cy="4895850"/>
          </a:xfrm>
        </p:spPr>
        <p:txBody>
          <a:bodyPr/>
          <a:lstStyle/>
          <a:p>
            <a:r>
              <a:rPr lang="cs-CZ" sz="3600" b="1" smtClean="0">
                <a:latin typeface="Times New Roman" pitchFamily="18" charset="0"/>
                <a:cs typeface="Times New Roman" pitchFamily="18" charset="0"/>
              </a:rPr>
              <a:t>odborné učiliště </a:t>
            </a:r>
            <a:r>
              <a:rPr lang="cs-CZ" sz="3600" smtClean="0">
                <a:latin typeface="Times New Roman" pitchFamily="18" charset="0"/>
                <a:cs typeface="Times New Roman" pitchFamily="18" charset="0"/>
              </a:rPr>
              <a:t>(OU, 2 a 3 roky)</a:t>
            </a:r>
          </a:p>
          <a:p>
            <a:r>
              <a:rPr lang="cs-CZ" sz="3600" b="1" smtClean="0">
                <a:latin typeface="Times New Roman" pitchFamily="18" charset="0"/>
                <a:cs typeface="Times New Roman" pitchFamily="18" charset="0"/>
              </a:rPr>
              <a:t>praktická škola </a:t>
            </a:r>
            <a:r>
              <a:rPr lang="cs-CZ" sz="3600" smtClean="0">
                <a:latin typeface="Times New Roman" pitchFamily="18" charset="0"/>
                <a:cs typeface="Times New Roman" pitchFamily="18" charset="0"/>
              </a:rPr>
              <a:t>(1 rok a 2 roky)</a:t>
            </a:r>
          </a:p>
          <a:p>
            <a:r>
              <a:rPr lang="cs-CZ" sz="3600" b="1" smtClean="0">
                <a:latin typeface="Times New Roman" pitchFamily="18" charset="0"/>
                <a:cs typeface="Times New Roman" pitchFamily="18" charset="0"/>
              </a:rPr>
              <a:t>střední odborné učiliště </a:t>
            </a:r>
            <a:r>
              <a:rPr lang="cs-CZ" sz="3600" smtClean="0">
                <a:latin typeface="Times New Roman" pitchFamily="18" charset="0"/>
                <a:cs typeface="Times New Roman" pitchFamily="18" charset="0"/>
              </a:rPr>
              <a:t>(pokud žák vyhoví požadavkům přijímacího řízení a jeho  zdravotní způsobilost to dovoluje)</a:t>
            </a:r>
          </a:p>
          <a:p>
            <a:pPr eaLnBrk="1" hangingPunct="1"/>
            <a:endParaRPr lang="fr-CA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/>
            <a:r>
              <a:rPr lang="cs-CZ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DALŠÍ VZDĚLÁVÁNÍ 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557338"/>
            <a:ext cx="6635750" cy="5111750"/>
          </a:xfrm>
        </p:spPr>
        <p:txBody>
          <a:bodyPr/>
          <a:lstStyle/>
          <a:p>
            <a:pPr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večerní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školy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kurzy k doplnění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vzdělání</a:t>
            </a:r>
          </a:p>
          <a:p>
            <a:pPr>
              <a:defRPr/>
            </a:pP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(Domovy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pro osoby se zdravotním postižením 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dříve ÚSP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))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4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fr-CA" sz="4000" dirty="0" smtClean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0825" y="115888"/>
            <a:ext cx="8642350" cy="4033837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u="sng" cap="all" dirty="0">
                <a:latin typeface="Times New Roman" pitchFamily="18" charset="0"/>
                <a:cs typeface="Times New Roman" pitchFamily="18" charset="0"/>
              </a:rPr>
              <a:t>Poradenský systém </a:t>
            </a:r>
            <a:r>
              <a:rPr lang="cs-CZ" sz="4800" b="1" u="sng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800" b="1" u="sng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4800" b="1" u="sng" cap="all" dirty="0" smtClean="0">
                <a:latin typeface="Times New Roman" pitchFamily="18" charset="0"/>
                <a:cs typeface="Times New Roman" pitchFamily="18" charset="0"/>
              </a:rPr>
              <a:t>PRO ŽÁKY S MENTÁLNÍM POSTIŽENÍM</a:t>
            </a:r>
            <a:endParaRPr lang="fr-CA" sz="4800" dirty="0" smtClean="0">
              <a:solidFill>
                <a:srgbClr val="D860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Sous-titre 2"/>
          <p:cNvSpPr>
            <a:spLocks noGrp="1"/>
          </p:cNvSpPr>
          <p:nvPr>
            <p:ph type="subTitle" idx="1"/>
          </p:nvPr>
        </p:nvSpPr>
        <p:spPr>
          <a:xfrm flipH="1">
            <a:off x="10044113" y="3357563"/>
            <a:ext cx="288925" cy="2447925"/>
          </a:xfrm>
        </p:spPr>
        <p:txBody>
          <a:bodyPr/>
          <a:lstStyle/>
          <a:p>
            <a:pPr eaLnBrk="1" hangingPunct="1"/>
            <a:endParaRPr lang="fr-CA" sz="3000" smtClean="0">
              <a:solidFill>
                <a:srgbClr val="D8601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303</TotalTime>
  <Words>378</Words>
  <Application>Microsoft Office PowerPoint</Application>
  <PresentationFormat>Předvádění na obrazovce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140</vt:lpstr>
      <vt:lpstr>Průřez  systémem vzdělávání jedinců s mentální retardací </vt:lpstr>
      <vt:lpstr>SPECIFIKA EDUKACE OSOB S MP</vt:lpstr>
      <vt:lpstr>SPECIFIKA EDUKACE OSOB S MP</vt:lpstr>
      <vt:lpstr>EDUKACE ŽÁKŮ S MP</vt:lpstr>
      <vt:lpstr>PŘEDŠKOLNÍ VZDĚLÁVÁNÍ </vt:lpstr>
      <vt:lpstr>POVINNÁ ŠKOLNÍ DOCHÁZKA</vt:lpstr>
      <vt:lpstr>VZDĚLÁVÁNÍ V RÁMCI PROFESNÍ PŘÍPRAVY </vt:lpstr>
      <vt:lpstr>DALŠÍ VZDĚLÁVÁNÍ </vt:lpstr>
      <vt:lpstr>Poradenský systém  PRO ŽÁKY S MENTÁLNÍM POSTIŽENÍM</vt:lpstr>
      <vt:lpstr>SPC</vt:lpstr>
      <vt:lpstr>ČINNOST SPC</vt:lpstr>
      <vt:lpstr>ČINNOSTI SPC</vt:lpstr>
      <vt:lpstr>Standardní činnosti SPC pro MP</vt:lpstr>
      <vt:lpstr>Standardní činnosti SPC pro MP</vt:lpstr>
      <vt:lpstr>Prezentace aplikace PowerPoint</vt:lpstr>
      <vt:lpstr>Speciální činnosti SPC pro MP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Katka</cp:lastModifiedBy>
  <cp:revision>35</cp:revision>
  <dcterms:created xsi:type="dcterms:W3CDTF">2012-10-17T20:18:39Z</dcterms:created>
  <dcterms:modified xsi:type="dcterms:W3CDTF">2020-03-18T10:02:39Z</dcterms:modified>
</cp:coreProperties>
</file>