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0" r:id="rId3"/>
    <p:sldId id="275" r:id="rId4"/>
    <p:sldId id="259" r:id="rId5"/>
    <p:sldId id="265" r:id="rId6"/>
    <p:sldId id="266" r:id="rId7"/>
    <p:sldId id="264" r:id="rId8"/>
    <p:sldId id="263" r:id="rId9"/>
    <p:sldId id="256" r:id="rId10"/>
    <p:sldId id="268" r:id="rId11"/>
    <p:sldId id="269" r:id="rId12"/>
    <p:sldId id="271" r:id="rId13"/>
    <p:sldId id="270" r:id="rId14"/>
    <p:sldId id="276" r:id="rId15"/>
    <p:sldId id="273" r:id="rId16"/>
    <p:sldId id="272" r:id="rId17"/>
    <p:sldId id="274" r:id="rId1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541A"/>
    <a:srgbClr val="D860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84" autoAdjust="0"/>
    <p:restoredTop sz="94660"/>
  </p:normalViewPr>
  <p:slideViewPr>
    <p:cSldViewPr>
      <p:cViewPr varScale="1">
        <p:scale>
          <a:sx n="48" d="100"/>
          <a:sy n="48" d="100"/>
        </p:scale>
        <p:origin x="-90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BBA31-ECAA-452E-B98F-FA92B9EAA61E}" type="datetimeFigureOut">
              <a:rPr lang="fr-FR"/>
              <a:pPr>
                <a:defRPr/>
              </a:pPr>
              <a:t>18/03/2020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8280B-9588-42A6-8CB8-430B6426657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9702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CBB66-85CF-49E7-9F62-3DD7852B822E}" type="datetimeFigureOut">
              <a:rPr lang="fr-FR"/>
              <a:pPr>
                <a:defRPr/>
              </a:pPr>
              <a:t>18/03/2020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BED44-F929-4AE4-9DD1-5D7EA754D32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8095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4EF20-EB68-4F86-9EDB-54E121B54F17}" type="datetimeFigureOut">
              <a:rPr lang="fr-FR"/>
              <a:pPr>
                <a:defRPr/>
              </a:pPr>
              <a:t>18/03/2020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F778B-F696-4F03-BF08-A78E243C591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0627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0BEEF-723E-47C3-ABD8-0979C9E08F17}" type="datetimeFigureOut">
              <a:rPr lang="fr-FR"/>
              <a:pPr>
                <a:defRPr/>
              </a:pPr>
              <a:t>18/03/2020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FFF94-2A90-4885-BE55-1FF44B60E94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495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02FD2-6A8C-492E-9F71-DD0DA3CDD019}" type="datetimeFigureOut">
              <a:rPr lang="fr-FR"/>
              <a:pPr>
                <a:defRPr/>
              </a:pPr>
              <a:t>18/03/2020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11BAE-E376-449F-8F30-D726DD1288E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7064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97C50-CDD7-4BB5-B6A0-B82D16B29B0C}" type="datetimeFigureOut">
              <a:rPr lang="fr-FR"/>
              <a:pPr>
                <a:defRPr/>
              </a:pPr>
              <a:t>18/03/2020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815B3-0210-4C37-A12C-6F98190F826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8357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70A7A-BC8F-4234-91CD-38B5521B58D8}" type="datetimeFigureOut">
              <a:rPr lang="fr-FR"/>
              <a:pPr>
                <a:defRPr/>
              </a:pPr>
              <a:t>18/03/2020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A6B24-07A7-4AFC-AB1C-90B94B2B428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96206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3EAB7-E334-4A72-9FB6-8D0D49ABE203}" type="datetimeFigureOut">
              <a:rPr lang="fr-FR"/>
              <a:pPr>
                <a:defRPr/>
              </a:pPr>
              <a:t>18/03/2020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BF60B-C7A5-447F-B59F-D5C58DF0B97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52080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79209-303B-4C33-B382-74BC38B0A41F}" type="datetimeFigureOut">
              <a:rPr lang="fr-FR"/>
              <a:pPr>
                <a:defRPr/>
              </a:pPr>
              <a:t>18/03/2020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C84BC-5DC1-4C56-AFA4-282AEDA552A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7512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B08EF-116C-4187-A8FA-DDED2222FF0F}" type="datetimeFigureOut">
              <a:rPr lang="fr-FR"/>
              <a:pPr>
                <a:defRPr/>
              </a:pPr>
              <a:t>18/03/2020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269D1-7547-4FB3-92CB-8EB8633C1AE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7149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48A04-7698-41B5-86AB-A062FF63AED4}" type="datetimeFigureOut">
              <a:rPr lang="fr-FR"/>
              <a:pPr>
                <a:defRPr/>
              </a:pPr>
              <a:t>18/03/2020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90E8D-0C08-4DEA-A8D3-DA0C07918FE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55213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B01AE0-6F9D-44CE-83BF-586E02103BEF}" type="datetimeFigureOut">
              <a:rPr lang="fr-FR"/>
              <a:pPr>
                <a:defRPr/>
              </a:pPr>
              <a:t>18/03/2020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CA06F2-B786-4E35-8AE6-52ED5752432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250825" y="620713"/>
            <a:ext cx="8642350" cy="3168650"/>
          </a:xfrm>
        </p:spPr>
        <p:txBody>
          <a:bodyPr/>
          <a:lstStyle/>
          <a:p>
            <a:pPr eaLnBrk="1" hangingPunct="1"/>
            <a:r>
              <a:rPr lang="cs-CZ" sz="5400" b="1" smtClean="0">
                <a:latin typeface="Times New Roman" pitchFamily="18" charset="0"/>
                <a:cs typeface="Times New Roman" pitchFamily="18" charset="0"/>
              </a:rPr>
              <a:t>Průřez </a:t>
            </a:r>
            <a:br>
              <a:rPr lang="cs-CZ" sz="5400" b="1" smtClean="0">
                <a:latin typeface="Times New Roman" pitchFamily="18" charset="0"/>
                <a:cs typeface="Times New Roman" pitchFamily="18" charset="0"/>
              </a:rPr>
            </a:br>
            <a:r>
              <a:rPr lang="cs-CZ" sz="5400" b="1" smtClean="0">
                <a:latin typeface="Times New Roman" pitchFamily="18" charset="0"/>
                <a:cs typeface="Times New Roman" pitchFamily="18" charset="0"/>
              </a:rPr>
              <a:t>systémem vzdělávání jedinců s mentální retardací</a:t>
            </a:r>
            <a:r>
              <a:rPr lang="cs-CZ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b="1" smtClean="0">
                <a:latin typeface="Times New Roman" pitchFamily="18" charset="0"/>
                <a:cs typeface="Times New Roman" pitchFamily="18" charset="0"/>
              </a:rPr>
            </a:br>
            <a:endParaRPr lang="fr-CA" smtClean="0">
              <a:solidFill>
                <a:srgbClr val="D8601E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 flipH="1" flipV="1">
            <a:off x="8893175" y="5805488"/>
            <a:ext cx="792163" cy="431800"/>
          </a:xfrm>
        </p:spPr>
        <p:txBody>
          <a:bodyPr/>
          <a:lstStyle/>
          <a:p>
            <a:pPr eaLnBrk="1" hangingPunct="1"/>
            <a:endParaRPr lang="fr-CA" sz="3000" smtClean="0">
              <a:solidFill>
                <a:srgbClr val="D8601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1301750"/>
          </a:xfrm>
        </p:spPr>
        <p:txBody>
          <a:bodyPr/>
          <a:lstStyle/>
          <a:p>
            <a:pPr algn="l"/>
            <a:r>
              <a:rPr lang="cs-CZ" sz="40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SPC</a:t>
            </a:r>
          </a:p>
        </p:txBody>
      </p:sp>
      <p:sp>
        <p:nvSpPr>
          <p:cNvPr id="12291" name="Espace réservé du contenu 2"/>
          <p:cNvSpPr>
            <a:spLocks noGrp="1"/>
          </p:cNvSpPr>
          <p:nvPr>
            <p:ph idx="1"/>
          </p:nvPr>
        </p:nvSpPr>
        <p:spPr>
          <a:xfrm>
            <a:off x="2051050" y="404813"/>
            <a:ext cx="6913563" cy="6264275"/>
          </a:xfrm>
        </p:spPr>
        <p:txBody>
          <a:bodyPr/>
          <a:lstStyle/>
          <a:p>
            <a:pPr eaLnBrk="1" hangingPunct="1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od 3 let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(někdy i dříve) až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do ukončení vzdělávání</a:t>
            </a:r>
          </a:p>
          <a:p>
            <a:pPr eaLnBrk="1" hangingPunct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zpravidla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součást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MŠ speciální,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býv.ZŠ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praktické nebo ZŠ speciální, může ale  existovat i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samostatně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ambulantně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na pracovišti centra, nebo terénně - návštěvy pedagogických pracovníků centra ve školách a školských zařízeních,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vyjímečně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v rodinách a v zařízeních pečujících o žáky s MP</a:t>
            </a:r>
            <a:endParaRPr lang="fr-CA" dirty="0" smtClean="0">
              <a:solidFill>
                <a:srgbClr val="BC54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1009650"/>
          </a:xfrm>
        </p:spPr>
        <p:txBody>
          <a:bodyPr/>
          <a:lstStyle/>
          <a:p>
            <a:pPr algn="l"/>
            <a:r>
              <a:rPr lang="cs-CZ" sz="40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ČINNOST SPC</a:t>
            </a:r>
          </a:p>
        </p:txBody>
      </p:sp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>
          <a:xfrm>
            <a:off x="2051050" y="981075"/>
            <a:ext cx="6913563" cy="5688013"/>
          </a:xfrm>
        </p:spPr>
        <p:txBody>
          <a:bodyPr/>
          <a:lstStyle/>
          <a:p>
            <a:pPr eaLnBrk="1" hangingPunct="1"/>
            <a:r>
              <a:rPr lang="cs-CZ" b="1" smtClean="0">
                <a:latin typeface="Times New Roman" pitchFamily="18" charset="0"/>
                <a:cs typeface="Times New Roman" pitchFamily="18" charset="0"/>
              </a:rPr>
              <a:t>poradenství, integrace, diagnostika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připravenost žáků na povinnou školní docházku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speciální vzdělávací potřeby žáků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zpracovává podklady pro integraci </a:t>
            </a:r>
          </a:p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speciálně pedagogická péče a speciálně pedagogické vzdělávání pro žáky s mentálním postižením, kteří jsou integrováni nebo jim je určen jiný způsob plnění povinné školní docházky</a:t>
            </a:r>
            <a:endParaRPr lang="fr-CA" smtClean="0">
              <a:solidFill>
                <a:srgbClr val="BC54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1301750"/>
          </a:xfrm>
        </p:spPr>
        <p:txBody>
          <a:bodyPr/>
          <a:lstStyle/>
          <a:p>
            <a:pPr algn="l"/>
            <a:r>
              <a:rPr lang="cs-CZ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ČINNOSTI SPC</a:t>
            </a:r>
          </a:p>
        </p:txBody>
      </p:sp>
      <p:sp>
        <p:nvSpPr>
          <p:cNvPr id="14339" name="Espace réservé du contenu 2"/>
          <p:cNvSpPr>
            <a:spLocks noGrp="1"/>
          </p:cNvSpPr>
          <p:nvPr>
            <p:ph idx="1"/>
          </p:nvPr>
        </p:nvSpPr>
        <p:spPr>
          <a:xfrm>
            <a:off x="2051050" y="2205038"/>
            <a:ext cx="6635750" cy="446405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ČINNOSTI STANDARDNÍ</a:t>
            </a:r>
          </a:p>
          <a:p>
            <a:pPr eaLnBrk="1" hangingPunct="1">
              <a:defRPr/>
            </a:pP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Triáda hlavních činností SPC: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diagnostika, poradenství, integrace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ČINNOSTI SPECIÁLNÍ</a:t>
            </a:r>
            <a:endParaRPr lang="fr-CA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865187"/>
          </a:xfrm>
        </p:spPr>
        <p:txBody>
          <a:bodyPr/>
          <a:lstStyle/>
          <a:p>
            <a:pPr algn="l"/>
            <a:r>
              <a:rPr lang="cs-CZ" sz="40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Standardní činnosti</a:t>
            </a:r>
            <a:r>
              <a:rPr lang="cs-CZ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SPC pro MP</a:t>
            </a:r>
            <a:endParaRPr lang="cs-CZ" sz="4000" b="1" u="sng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>
          <a:xfrm>
            <a:off x="2051050" y="980728"/>
            <a:ext cx="7092950" cy="5688360"/>
          </a:xfrm>
        </p:spPr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Vyhledávání žáků s MP</a:t>
            </a: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Komplexní diagnostika </a:t>
            </a: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Tvorba plánu péče o žáka </a:t>
            </a: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Přímá práce s žákem (individuální a skupinová)</a:t>
            </a: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Včasná intervence</a:t>
            </a: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Konzultace pro zákonné zástupce, pedagogické pracovníky, školy a školská zařízení</a:t>
            </a:r>
          </a:p>
          <a:p>
            <a:pPr eaLnBrk="1" hangingPunct="1"/>
            <a:endParaRPr lang="fr-CA" sz="4000" dirty="0" smtClean="0">
              <a:solidFill>
                <a:srgbClr val="BC54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865187"/>
          </a:xfrm>
        </p:spPr>
        <p:txBody>
          <a:bodyPr/>
          <a:lstStyle/>
          <a:p>
            <a:pPr algn="l"/>
            <a:r>
              <a:rPr lang="cs-CZ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Standardní činnosti</a:t>
            </a:r>
            <a:r>
              <a:rPr lang="cs-C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SPC pro MP</a:t>
            </a:r>
            <a:endParaRPr lang="cs-CZ" sz="40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>
          <a:xfrm>
            <a:off x="2051050" y="908050"/>
            <a:ext cx="6913563" cy="5761038"/>
          </a:xfrm>
        </p:spPr>
        <p:txBody>
          <a:bodyPr/>
          <a:lstStyle/>
          <a:p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Sociálně právní  poradenství  (sociální dávky, příspěvky apod.).</a:t>
            </a:r>
          </a:p>
          <a:p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Krizová intervence</a:t>
            </a:r>
          </a:p>
          <a:p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odpora při tvorbě IVP</a:t>
            </a:r>
          </a:p>
          <a:p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Kariérové poradenství </a:t>
            </a:r>
          </a:p>
          <a:p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Zapůjčování rehabilitačních a kompenzačních pomůcek podle potřeb žáků</a:t>
            </a:r>
          </a:p>
          <a:p>
            <a:pPr eaLnBrk="1" hangingPunct="1"/>
            <a:endParaRPr lang="fr-CA" sz="4000" dirty="0" smtClean="0">
              <a:solidFill>
                <a:srgbClr val="BC54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0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 flipH="1">
            <a:off x="10333038" y="115888"/>
            <a:ext cx="1150937" cy="1301750"/>
          </a:xfrm>
        </p:spPr>
        <p:txBody>
          <a:bodyPr/>
          <a:lstStyle/>
          <a:p>
            <a:pPr algn="l"/>
            <a:endParaRPr lang="cs-CZ" sz="4000" b="1" u="sng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>
          <a:xfrm>
            <a:off x="1908175" y="188913"/>
            <a:ext cx="7127875" cy="6480175"/>
          </a:xfrm>
        </p:spPr>
        <p:txBody>
          <a:bodyPr/>
          <a:lstStyle/>
          <a:p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Ucelená rehabilitace </a:t>
            </a:r>
          </a:p>
          <a:p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Pomoc při integraci </a:t>
            </a:r>
          </a:p>
          <a:p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Vedení dokumentace centra a příprava dokumentů pro správní řízení</a:t>
            </a:r>
          </a:p>
          <a:p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Koordinace činností s 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dalšími odborníky (lékaři, pedagogičtí pracovníci, sociální pracovníci)</a:t>
            </a:r>
          </a:p>
          <a:p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Zpracování 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návrhů k zařazení do speciálního vzdělávání</a:t>
            </a:r>
          </a:p>
          <a:p>
            <a:pPr eaLnBrk="1" hangingPunct="1"/>
            <a:endParaRPr lang="fr-CA" sz="4000" dirty="0" smtClean="0">
              <a:solidFill>
                <a:srgbClr val="BC54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865187"/>
          </a:xfrm>
        </p:spPr>
        <p:txBody>
          <a:bodyPr/>
          <a:lstStyle/>
          <a:p>
            <a:pPr algn="l"/>
            <a:r>
              <a:rPr lang="cs-CZ" sz="40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Speciální činnosti</a:t>
            </a:r>
            <a:r>
              <a:rPr lang="cs-CZ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SPC pro MP</a:t>
            </a:r>
            <a:endParaRPr lang="cs-CZ" sz="4000" b="1" u="sng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Espace réservé du contenu 2"/>
          <p:cNvSpPr>
            <a:spLocks noGrp="1"/>
          </p:cNvSpPr>
          <p:nvPr>
            <p:ph idx="1"/>
          </p:nvPr>
        </p:nvSpPr>
        <p:spPr>
          <a:xfrm>
            <a:off x="2051050" y="1052513"/>
            <a:ext cx="6985000" cy="5616575"/>
          </a:xfrm>
        </p:spPr>
        <p:txBody>
          <a:bodyPr/>
          <a:lstStyle/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Metodika cvičení pro děti raného věku,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Strassmeier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Portage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, Vojtova metoda, vývojový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screening</a:t>
            </a:r>
            <a:endParaRPr lang="cs-CZ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Smyslová výchova 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Rozvoj hrubé a jemné motoriky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ácvik sebeobsluhy a sociálních dovedností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Rozvoj estetického vnímání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Hudební činnosti, výtvarné  a pohybové činnosti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Příprava na zařazení do výchovně vzdělávacího procesu</a:t>
            </a:r>
          </a:p>
          <a:p>
            <a:pPr eaLnBrk="1" hangingPunct="1"/>
            <a:endParaRPr lang="fr-CA" sz="4000" dirty="0" smtClean="0">
              <a:solidFill>
                <a:srgbClr val="BC54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>
          <a:xfrm flipH="1">
            <a:off x="10044113" y="115888"/>
            <a:ext cx="2808287" cy="1301750"/>
          </a:xfrm>
        </p:spPr>
        <p:txBody>
          <a:bodyPr/>
          <a:lstStyle/>
          <a:p>
            <a:pPr algn="l"/>
            <a:endParaRPr lang="cs-CZ" sz="4000" b="1" u="sng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Espace réservé du contenu 2"/>
          <p:cNvSpPr>
            <a:spLocks noGrp="1"/>
          </p:cNvSpPr>
          <p:nvPr>
            <p:ph idx="1"/>
          </p:nvPr>
        </p:nvSpPr>
        <p:spPr>
          <a:xfrm>
            <a:off x="2051050" y="260350"/>
            <a:ext cx="6635750" cy="6408738"/>
          </a:xfrm>
        </p:spPr>
        <p:txBody>
          <a:bodyPr/>
          <a:lstStyle/>
          <a:p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Rozvoj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grafomotoriky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Logopedická péče se zaměřením na AAK, rozvoj slovní zásoby a verbální komunikace</a:t>
            </a:r>
          </a:p>
          <a:p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Netradiční formy výuky žáků s mentálním postižením (globální čtení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atd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Využití arteterapie a muzikoterapie</a:t>
            </a:r>
          </a:p>
          <a:p>
            <a:endParaRPr lang="cs-CZ" sz="4000" dirty="0" smtClean="0"/>
          </a:p>
          <a:p>
            <a:pPr eaLnBrk="1" hangingPunct="1"/>
            <a:endParaRPr lang="fr-CA" sz="4000" dirty="0" smtClean="0">
              <a:solidFill>
                <a:srgbClr val="BC54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1301750"/>
          </a:xfrm>
        </p:spPr>
        <p:txBody>
          <a:bodyPr/>
          <a:lstStyle/>
          <a:p>
            <a:pPr algn="l" eaLnBrk="1" hangingPunct="1"/>
            <a:r>
              <a:rPr lang="cs-CZ" sz="40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SPECIFIKA EDUKACE OSOB S MP</a:t>
            </a:r>
            <a:endParaRPr lang="fr-CA" sz="4000" b="1" u="sng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267744" y="1700808"/>
            <a:ext cx="6336506" cy="496828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celoživotní proces</a:t>
            </a:r>
          </a:p>
          <a:p>
            <a:pPr eaLnBrk="1" hangingPunct="1">
              <a:defRPr/>
            </a:pPr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potřeba větší 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názornosti</a:t>
            </a:r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individuálního přístupu</a:t>
            </a:r>
          </a:p>
          <a:p>
            <a:pPr marL="0" indent="0" eaLnBrk="1" hangingPunct="1">
              <a:buNone/>
              <a:defRPr/>
            </a:pPr>
            <a:endParaRPr lang="cs-C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4000" u="sng" dirty="0" smtClean="0">
                <a:latin typeface="Times New Roman" pitchFamily="18" charset="0"/>
                <a:cs typeface="Times New Roman" pitchFamily="18" charset="0"/>
              </a:rPr>
              <a:t> integrace </a:t>
            </a:r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(individuální, skupinová) </a:t>
            </a:r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- INKLUZE</a:t>
            </a:r>
            <a:endParaRPr lang="cs-CZ" sz="4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4000" u="sng" dirty="0" smtClean="0">
                <a:latin typeface="Times New Roman" pitchFamily="18" charset="0"/>
                <a:cs typeface="Times New Roman" pitchFamily="18" charset="0"/>
              </a:rPr>
              <a:t>speciální školství</a:t>
            </a:r>
          </a:p>
          <a:p>
            <a:pPr marL="0" indent="0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1301750"/>
          </a:xfrm>
        </p:spPr>
        <p:txBody>
          <a:bodyPr/>
          <a:lstStyle/>
          <a:p>
            <a:pPr algn="l" eaLnBrk="1" hangingPunct="1"/>
            <a:r>
              <a:rPr lang="cs-CZ" sz="40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SPECIFIKA EDUKACE OSOB S MP</a:t>
            </a:r>
            <a:endParaRPr lang="fr-CA" sz="4000" b="1" u="sng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699792" y="1124745"/>
            <a:ext cx="5904458" cy="5544344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ředškolní</a:t>
            </a:r>
          </a:p>
          <a:p>
            <a:pPr eaLnBrk="1" hangingPunct="1">
              <a:defRPr/>
            </a:pPr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povinná školní docházka (ZŠ)</a:t>
            </a:r>
          </a:p>
          <a:p>
            <a:pPr eaLnBrk="1" hangingPunct="1">
              <a:defRPr/>
            </a:pPr>
            <a:r>
              <a:rPr lang="cs-CZ" sz="4000" dirty="0" err="1" smtClean="0">
                <a:latin typeface="Times New Roman" pitchFamily="18" charset="0"/>
                <a:cs typeface="Times New Roman" pitchFamily="18" charset="0"/>
              </a:rPr>
              <a:t>předprofesní</a:t>
            </a:r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 příprava</a:t>
            </a:r>
          </a:p>
          <a:p>
            <a:pPr eaLnBrk="1" hangingPunct="1">
              <a:defRPr/>
            </a:pPr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další vzdělávání</a:t>
            </a:r>
          </a:p>
          <a:p>
            <a:pPr eaLnBrk="1" hangingPunct="1">
              <a:defRPr/>
            </a:pPr>
            <a:endParaRPr lang="cs-CZ" sz="4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PODPORA: poradenský systém</a:t>
            </a:r>
          </a:p>
          <a:p>
            <a:pPr marL="0" indent="0">
              <a:buFont typeface="Arial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761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1301750"/>
          </a:xfrm>
        </p:spPr>
        <p:txBody>
          <a:bodyPr/>
          <a:lstStyle/>
          <a:p>
            <a:pPr algn="l" eaLnBrk="1" hangingPunct="1"/>
            <a:r>
              <a:rPr lang="cs-CZ" sz="40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EDUKACE ŽÁKŮ S MP</a:t>
            </a:r>
            <a:endParaRPr lang="fr-CA" sz="4000" b="1" u="sng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051050" y="2060575"/>
            <a:ext cx="6635750" cy="460851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cs-CZ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Školské poradenské zařízení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36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Speciálně 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pedagogické centrum poskytující služby žákům s mentálním postižením 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(SPC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defRPr/>
            </a:pPr>
            <a:endParaRPr lang="fr-CA" dirty="0" smtClean="0">
              <a:solidFill>
                <a:srgbClr val="BC541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395288" y="404813"/>
            <a:ext cx="8640762" cy="1012825"/>
          </a:xfrm>
        </p:spPr>
        <p:txBody>
          <a:bodyPr/>
          <a:lstStyle/>
          <a:p>
            <a:pPr algn="l" eaLnBrk="1" hangingPunct="1"/>
            <a:r>
              <a:rPr lang="cs-CZ" sz="40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PŘEDŠKOLNÍ VZDĚLÁVÁNÍ</a:t>
            </a:r>
            <a:r>
              <a:rPr lang="cs-CZ" sz="3200" smtClean="0"/>
              <a:t/>
            </a:r>
            <a:br>
              <a:rPr lang="cs-CZ" sz="3200" smtClean="0"/>
            </a:br>
            <a:endParaRPr lang="fr-CA" sz="3200" u="sng" smtClean="0">
              <a:solidFill>
                <a:srgbClr val="BC541A"/>
              </a:solidFill>
            </a:endParaRP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2051050" y="1484313"/>
            <a:ext cx="6635750" cy="5184775"/>
          </a:xfrm>
        </p:spPr>
        <p:txBody>
          <a:bodyPr/>
          <a:lstStyle/>
          <a:p>
            <a:r>
              <a:rPr lang="cs-CZ" sz="4000" b="1" smtClean="0">
                <a:latin typeface="Times New Roman" pitchFamily="18" charset="0"/>
                <a:cs typeface="Times New Roman" pitchFamily="18" charset="0"/>
              </a:rPr>
              <a:t>mateřská škola speciální</a:t>
            </a:r>
          </a:p>
          <a:p>
            <a:r>
              <a:rPr lang="cs-CZ" sz="4000" b="1" smtClean="0">
                <a:latin typeface="Times New Roman" pitchFamily="18" charset="0"/>
                <a:cs typeface="Times New Roman" pitchFamily="18" charset="0"/>
              </a:rPr>
              <a:t>mateřská škola</a:t>
            </a:r>
          </a:p>
          <a:p>
            <a:r>
              <a:rPr lang="cs-CZ" sz="4000" b="1" smtClean="0">
                <a:latin typeface="Times New Roman" pitchFamily="18" charset="0"/>
                <a:cs typeface="Times New Roman" pitchFamily="18" charset="0"/>
              </a:rPr>
              <a:t>speciální třída při mateřské škole</a:t>
            </a:r>
            <a:endParaRPr lang="fr-CA" sz="4000" b="1" smtClean="0">
              <a:solidFill>
                <a:srgbClr val="BC54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1301750"/>
          </a:xfrm>
        </p:spPr>
        <p:txBody>
          <a:bodyPr/>
          <a:lstStyle/>
          <a:p>
            <a:pPr algn="l" eaLnBrk="1" hangingPunct="1"/>
            <a:r>
              <a:rPr lang="cs-CZ" sz="40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POVINNÁ ŠKOLNÍ DOCHÁZKA</a:t>
            </a:r>
            <a:endParaRPr lang="fr-CA" sz="4000" b="1" u="sng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Espace réservé du contenu 2"/>
          <p:cNvSpPr>
            <a:spLocks noGrp="1"/>
          </p:cNvSpPr>
          <p:nvPr>
            <p:ph idx="1"/>
          </p:nvPr>
        </p:nvSpPr>
        <p:spPr>
          <a:xfrm>
            <a:off x="2051050" y="1484313"/>
            <a:ext cx="6635750" cy="5184775"/>
          </a:xfrm>
        </p:spPr>
        <p:txBody>
          <a:bodyPr/>
          <a:lstStyle/>
          <a:p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Bývalý pojem: základní škola praktická 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(dříve zvláštní  škola) – dnes paragrafová škola </a:t>
            </a:r>
          </a:p>
          <a:p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základní škola speciální 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(dříve pomocná škola)</a:t>
            </a:r>
          </a:p>
          <a:p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základní škola</a:t>
            </a:r>
          </a:p>
          <a:p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speciální třída při základní škole</a:t>
            </a:r>
            <a:endParaRPr lang="fr-CA" sz="3600" b="1" dirty="0" smtClean="0">
              <a:solidFill>
                <a:srgbClr val="BC54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395288" y="549275"/>
            <a:ext cx="8640762" cy="1223963"/>
          </a:xfrm>
        </p:spPr>
        <p:txBody>
          <a:bodyPr/>
          <a:lstStyle/>
          <a:p>
            <a:pPr algn="l" eaLnBrk="1" hangingPunct="1"/>
            <a:r>
              <a:rPr lang="cs-CZ" sz="36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VZDĚLÁVÁNÍ V RÁMCI PROFESNÍ PŘÍPRAVY</a:t>
            </a:r>
            <a:r>
              <a:rPr lang="cs-CZ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fr-CA" sz="40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>
          <a:xfrm>
            <a:off x="2051050" y="1773238"/>
            <a:ext cx="6635750" cy="4895850"/>
          </a:xfrm>
        </p:spPr>
        <p:txBody>
          <a:bodyPr/>
          <a:lstStyle/>
          <a:p>
            <a:r>
              <a:rPr lang="cs-CZ" sz="3600" b="1" smtClean="0">
                <a:latin typeface="Times New Roman" pitchFamily="18" charset="0"/>
                <a:cs typeface="Times New Roman" pitchFamily="18" charset="0"/>
              </a:rPr>
              <a:t>odborné učiliště </a:t>
            </a:r>
            <a:r>
              <a:rPr lang="cs-CZ" sz="3600" smtClean="0">
                <a:latin typeface="Times New Roman" pitchFamily="18" charset="0"/>
                <a:cs typeface="Times New Roman" pitchFamily="18" charset="0"/>
              </a:rPr>
              <a:t>(OU, 2 a 3 roky)</a:t>
            </a:r>
          </a:p>
          <a:p>
            <a:r>
              <a:rPr lang="cs-CZ" sz="3600" b="1" smtClean="0">
                <a:latin typeface="Times New Roman" pitchFamily="18" charset="0"/>
                <a:cs typeface="Times New Roman" pitchFamily="18" charset="0"/>
              </a:rPr>
              <a:t>praktická škola </a:t>
            </a:r>
            <a:r>
              <a:rPr lang="cs-CZ" sz="3600" smtClean="0">
                <a:latin typeface="Times New Roman" pitchFamily="18" charset="0"/>
                <a:cs typeface="Times New Roman" pitchFamily="18" charset="0"/>
              </a:rPr>
              <a:t>(1 rok a 2 roky)</a:t>
            </a:r>
          </a:p>
          <a:p>
            <a:r>
              <a:rPr lang="cs-CZ" sz="3600" b="1" smtClean="0">
                <a:latin typeface="Times New Roman" pitchFamily="18" charset="0"/>
                <a:cs typeface="Times New Roman" pitchFamily="18" charset="0"/>
              </a:rPr>
              <a:t>střední odborné učiliště </a:t>
            </a:r>
            <a:r>
              <a:rPr lang="cs-CZ" sz="3600" smtClean="0">
                <a:latin typeface="Times New Roman" pitchFamily="18" charset="0"/>
                <a:cs typeface="Times New Roman" pitchFamily="18" charset="0"/>
              </a:rPr>
              <a:t>(pokud žák vyhoví požadavkům přijímacího řízení a jeho  zdravotní způsobilost to dovoluje)</a:t>
            </a:r>
          </a:p>
          <a:p>
            <a:pPr eaLnBrk="1" hangingPunct="1"/>
            <a:endParaRPr lang="fr-CA" smtClean="0">
              <a:solidFill>
                <a:srgbClr val="BC541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1301750"/>
          </a:xfrm>
        </p:spPr>
        <p:txBody>
          <a:bodyPr/>
          <a:lstStyle/>
          <a:p>
            <a:pPr algn="l"/>
            <a:r>
              <a:rPr lang="cs-CZ" sz="40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DALŠÍ VZDĚLÁVÁNÍ </a:t>
            </a: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051050" y="1557338"/>
            <a:ext cx="6635750" cy="5111750"/>
          </a:xfrm>
        </p:spPr>
        <p:txBody>
          <a:bodyPr/>
          <a:lstStyle/>
          <a:p>
            <a:pPr>
              <a:defRPr/>
            </a:pP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večerní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školy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kurzy k doplnění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vzdělání</a:t>
            </a:r>
          </a:p>
          <a:p>
            <a:pPr>
              <a:defRPr/>
            </a:pPr>
            <a:endParaRPr lang="cs-CZ" sz="4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defRPr/>
            </a:pPr>
            <a:endParaRPr lang="cs-CZ" sz="40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(Domovy 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pro osoby se zdravotním postižením </a:t>
            </a:r>
            <a:endParaRPr lang="cs-CZ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  (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dříve ÚSP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))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40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fr-CA" sz="4000" dirty="0" smtClean="0">
              <a:solidFill>
                <a:srgbClr val="BC54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250825" y="115888"/>
            <a:ext cx="8642350" cy="4033837"/>
          </a:xfrm>
        </p:spPr>
        <p:txBody>
          <a:bodyPr/>
          <a:lstStyle/>
          <a:p>
            <a:pPr eaLnBrk="1" hangingPunct="1">
              <a:defRPr/>
            </a:pPr>
            <a:r>
              <a:rPr lang="cs-CZ" sz="4800" b="1" u="sng" cap="all" dirty="0">
                <a:latin typeface="Times New Roman" pitchFamily="18" charset="0"/>
                <a:cs typeface="Times New Roman" pitchFamily="18" charset="0"/>
              </a:rPr>
              <a:t>Poradenský systém </a:t>
            </a:r>
            <a:r>
              <a:rPr lang="cs-CZ" sz="4800" b="1" u="sng" cap="al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4800" b="1" u="sng" cap="all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4800" b="1" u="sng" cap="all" dirty="0" smtClean="0">
                <a:latin typeface="Times New Roman" pitchFamily="18" charset="0"/>
                <a:cs typeface="Times New Roman" pitchFamily="18" charset="0"/>
              </a:rPr>
              <a:t>PRO ŽÁKY S MENTÁLNÍM POSTIŽENÍM</a:t>
            </a:r>
            <a:endParaRPr lang="fr-CA" sz="4800" dirty="0" smtClean="0">
              <a:solidFill>
                <a:srgbClr val="D8601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Sous-titre 2"/>
          <p:cNvSpPr>
            <a:spLocks noGrp="1"/>
          </p:cNvSpPr>
          <p:nvPr>
            <p:ph type="subTitle" idx="1"/>
          </p:nvPr>
        </p:nvSpPr>
        <p:spPr>
          <a:xfrm flipH="1">
            <a:off x="10044113" y="3357563"/>
            <a:ext cx="288925" cy="2447925"/>
          </a:xfrm>
        </p:spPr>
        <p:txBody>
          <a:bodyPr/>
          <a:lstStyle/>
          <a:p>
            <a:pPr eaLnBrk="1" hangingPunct="1"/>
            <a:endParaRPr lang="fr-CA" sz="3000" smtClean="0">
              <a:solidFill>
                <a:srgbClr val="D8601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4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140</Template>
  <TotalTime>303</TotalTime>
  <Words>378</Words>
  <Application>Microsoft Office PowerPoint</Application>
  <PresentationFormat>Předvádění na obrazovce (4:3)</PresentationFormat>
  <Paragraphs>85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140</vt:lpstr>
      <vt:lpstr>Průřez  systémem vzdělávání jedinců s mentální retardací </vt:lpstr>
      <vt:lpstr>SPECIFIKA EDUKACE OSOB S MP</vt:lpstr>
      <vt:lpstr>SPECIFIKA EDUKACE OSOB S MP</vt:lpstr>
      <vt:lpstr>EDUKACE ŽÁKŮ S MP</vt:lpstr>
      <vt:lpstr>PŘEDŠKOLNÍ VZDĚLÁVÁNÍ </vt:lpstr>
      <vt:lpstr>POVINNÁ ŠKOLNÍ DOCHÁZKA</vt:lpstr>
      <vt:lpstr>VZDĚLÁVÁNÍ V RÁMCI PROFESNÍ PŘÍPRAVY </vt:lpstr>
      <vt:lpstr>DALŠÍ VZDĚLÁVÁNÍ </vt:lpstr>
      <vt:lpstr>Poradenský systém  PRO ŽÁKY S MENTÁLNÍM POSTIŽENÍM</vt:lpstr>
      <vt:lpstr>SPC</vt:lpstr>
      <vt:lpstr>ČINNOST SPC</vt:lpstr>
      <vt:lpstr>ČINNOSTI SPC</vt:lpstr>
      <vt:lpstr>Standardní činnosti SPC pro MP</vt:lpstr>
      <vt:lpstr>Standardní činnosti SPC pro MP</vt:lpstr>
      <vt:lpstr>Prezentace aplikace PowerPoint</vt:lpstr>
      <vt:lpstr>Speciální činnosti SPC pro MP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Katka</dc:creator>
  <cp:lastModifiedBy>Katka</cp:lastModifiedBy>
  <cp:revision>35</cp:revision>
  <dcterms:created xsi:type="dcterms:W3CDTF">2012-10-17T20:18:39Z</dcterms:created>
  <dcterms:modified xsi:type="dcterms:W3CDTF">2020-03-18T10:02:39Z</dcterms:modified>
</cp:coreProperties>
</file>